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63" r:id="rId6"/>
    <p:sldId id="265" r:id="rId7"/>
    <p:sldId id="264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ABE66D-76E3-49AF-8E0D-3C0D2EDAA7AF}" v="1008" dt="2023-08-17T20:50:24.6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52" autoAdjust="0"/>
    <p:restoredTop sz="94660"/>
  </p:normalViewPr>
  <p:slideViewPr>
    <p:cSldViewPr snapToGrid="0">
      <p:cViewPr varScale="1">
        <p:scale>
          <a:sx n="83" d="100"/>
          <a:sy n="83" d="100"/>
        </p:scale>
        <p:origin x="69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Jones" userId="e27ce95f-d88a-4217-8147-0b4c1cc091e3" providerId="ADAL" clId="{96ABE66D-76E3-49AF-8E0D-3C0D2EDAA7AF}"/>
    <pc:docChg chg="undo redo custSel addSld modSld">
      <pc:chgData name="Michael Jones" userId="e27ce95f-d88a-4217-8147-0b4c1cc091e3" providerId="ADAL" clId="{96ABE66D-76E3-49AF-8E0D-3C0D2EDAA7AF}" dt="2023-08-17T20:50:24.624" v="2204" actId="20577"/>
      <pc:docMkLst>
        <pc:docMk/>
      </pc:docMkLst>
      <pc:sldChg chg="modSp new mod">
        <pc:chgData name="Michael Jones" userId="e27ce95f-d88a-4217-8147-0b4c1cc091e3" providerId="ADAL" clId="{96ABE66D-76E3-49AF-8E0D-3C0D2EDAA7AF}" dt="2023-08-17T19:15:12.520" v="174" actId="20577"/>
        <pc:sldMkLst>
          <pc:docMk/>
          <pc:sldMk cId="307138807" sldId="256"/>
        </pc:sldMkLst>
        <pc:spChg chg="mod">
          <ac:chgData name="Michael Jones" userId="e27ce95f-d88a-4217-8147-0b4c1cc091e3" providerId="ADAL" clId="{96ABE66D-76E3-49AF-8E0D-3C0D2EDAA7AF}" dt="2023-08-17T19:14:37.364" v="166" actId="20577"/>
          <ac:spMkLst>
            <pc:docMk/>
            <pc:sldMk cId="307138807" sldId="256"/>
            <ac:spMk id="2" creationId="{AB774764-27E9-4EB4-E411-AE7029A58E4B}"/>
          </ac:spMkLst>
        </pc:spChg>
        <pc:spChg chg="mod">
          <ac:chgData name="Michael Jones" userId="e27ce95f-d88a-4217-8147-0b4c1cc091e3" providerId="ADAL" clId="{96ABE66D-76E3-49AF-8E0D-3C0D2EDAA7AF}" dt="2023-08-17T19:15:12.520" v="174" actId="20577"/>
          <ac:spMkLst>
            <pc:docMk/>
            <pc:sldMk cId="307138807" sldId="256"/>
            <ac:spMk id="3" creationId="{7F06620E-2AFE-4149-6BE4-CBED1F76825E}"/>
          </ac:spMkLst>
        </pc:spChg>
      </pc:sldChg>
      <pc:sldChg chg="modSp new mod">
        <pc:chgData name="Michael Jones" userId="e27ce95f-d88a-4217-8147-0b4c1cc091e3" providerId="ADAL" clId="{96ABE66D-76E3-49AF-8E0D-3C0D2EDAA7AF}" dt="2023-08-17T19:38:56.510" v="558" actId="20577"/>
        <pc:sldMkLst>
          <pc:docMk/>
          <pc:sldMk cId="1543239081" sldId="257"/>
        </pc:sldMkLst>
        <pc:spChg chg="mod">
          <ac:chgData name="Michael Jones" userId="e27ce95f-d88a-4217-8147-0b4c1cc091e3" providerId="ADAL" clId="{96ABE66D-76E3-49AF-8E0D-3C0D2EDAA7AF}" dt="2023-08-17T19:15:38.558" v="184" actId="20577"/>
          <ac:spMkLst>
            <pc:docMk/>
            <pc:sldMk cId="1543239081" sldId="257"/>
            <ac:spMk id="2" creationId="{4BE53578-D7AD-3FF7-51E7-EBEE800E6529}"/>
          </ac:spMkLst>
        </pc:spChg>
        <pc:spChg chg="mod">
          <ac:chgData name="Michael Jones" userId="e27ce95f-d88a-4217-8147-0b4c1cc091e3" providerId="ADAL" clId="{96ABE66D-76E3-49AF-8E0D-3C0D2EDAA7AF}" dt="2023-08-17T19:38:56.510" v="558" actId="20577"/>
          <ac:spMkLst>
            <pc:docMk/>
            <pc:sldMk cId="1543239081" sldId="257"/>
            <ac:spMk id="3" creationId="{8BC5B0FC-67D6-8D36-7749-DAA474CBABC7}"/>
          </ac:spMkLst>
        </pc:spChg>
      </pc:sldChg>
      <pc:sldChg chg="addSp delSp modSp new mod">
        <pc:chgData name="Michael Jones" userId="e27ce95f-d88a-4217-8147-0b4c1cc091e3" providerId="ADAL" clId="{96ABE66D-76E3-49AF-8E0D-3C0D2EDAA7AF}" dt="2023-08-17T20:46:32.924" v="1995" actId="20577"/>
        <pc:sldMkLst>
          <pc:docMk/>
          <pc:sldMk cId="3856223260" sldId="258"/>
        </pc:sldMkLst>
        <pc:spChg chg="mod">
          <ac:chgData name="Michael Jones" userId="e27ce95f-d88a-4217-8147-0b4c1cc091e3" providerId="ADAL" clId="{96ABE66D-76E3-49AF-8E0D-3C0D2EDAA7AF}" dt="2023-08-17T19:54:53.401" v="821" actId="20577"/>
          <ac:spMkLst>
            <pc:docMk/>
            <pc:sldMk cId="3856223260" sldId="258"/>
            <ac:spMk id="2" creationId="{79FBB35C-954B-C976-F814-78AF956CBA02}"/>
          </ac:spMkLst>
        </pc:spChg>
        <pc:spChg chg="del">
          <ac:chgData name="Michael Jones" userId="e27ce95f-d88a-4217-8147-0b4c1cc091e3" providerId="ADAL" clId="{96ABE66D-76E3-49AF-8E0D-3C0D2EDAA7AF}" dt="2023-08-17T19:43:45.006" v="671" actId="3680"/>
          <ac:spMkLst>
            <pc:docMk/>
            <pc:sldMk cId="3856223260" sldId="258"/>
            <ac:spMk id="3" creationId="{FDA38F27-E369-CCBC-0D6D-8A40D011D659}"/>
          </ac:spMkLst>
        </pc:spChg>
        <pc:graphicFrameChg chg="add mod ord modGraphic">
          <ac:chgData name="Michael Jones" userId="e27ce95f-d88a-4217-8147-0b4c1cc091e3" providerId="ADAL" clId="{96ABE66D-76E3-49AF-8E0D-3C0D2EDAA7AF}" dt="2023-08-17T20:46:32.924" v="1995" actId="20577"/>
          <ac:graphicFrameMkLst>
            <pc:docMk/>
            <pc:sldMk cId="3856223260" sldId="258"/>
            <ac:graphicFrameMk id="4" creationId="{124C0FD0-6B3E-7527-EB63-597A153A078C}"/>
          </ac:graphicFrameMkLst>
        </pc:graphicFrameChg>
      </pc:sldChg>
      <pc:sldChg chg="modSp new mod">
        <pc:chgData name="Michael Jones" userId="e27ce95f-d88a-4217-8147-0b4c1cc091e3" providerId="ADAL" clId="{96ABE66D-76E3-49AF-8E0D-3C0D2EDAA7AF}" dt="2023-08-17T20:50:24.624" v="2204" actId="20577"/>
        <pc:sldMkLst>
          <pc:docMk/>
          <pc:sldMk cId="2990742601" sldId="259"/>
        </pc:sldMkLst>
        <pc:spChg chg="mod">
          <ac:chgData name="Michael Jones" userId="e27ce95f-d88a-4217-8147-0b4c1cc091e3" providerId="ADAL" clId="{96ABE66D-76E3-49AF-8E0D-3C0D2EDAA7AF}" dt="2023-08-17T20:48:09.529" v="2031" actId="1035"/>
          <ac:spMkLst>
            <pc:docMk/>
            <pc:sldMk cId="2990742601" sldId="259"/>
            <ac:spMk id="2" creationId="{41D16E8F-12A3-453E-106C-DA5B88C2823D}"/>
          </ac:spMkLst>
        </pc:spChg>
        <pc:spChg chg="mod">
          <ac:chgData name="Michael Jones" userId="e27ce95f-d88a-4217-8147-0b4c1cc091e3" providerId="ADAL" clId="{96ABE66D-76E3-49AF-8E0D-3C0D2EDAA7AF}" dt="2023-08-17T20:50:24.624" v="2204" actId="20577"/>
          <ac:spMkLst>
            <pc:docMk/>
            <pc:sldMk cId="2990742601" sldId="259"/>
            <ac:spMk id="3" creationId="{A4E5924E-0479-77A0-C723-56FA62F78FE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74DE5-9643-4F9C-8354-69981F230101}" type="datetimeFigureOut">
              <a:rPr lang="en-NZ" smtClean="0"/>
              <a:t>12/10/2023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0E0A2-5590-4D0E-80D1-FB7A033B1C1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83004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E0E0A2-5590-4D0E-80D1-FB7A033B1C1D}" type="slidenum">
              <a:rPr lang="en-NZ" smtClean="0"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60034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E0E0A2-5590-4D0E-80D1-FB7A033B1C1D}" type="slidenum">
              <a:rPr lang="en-NZ" smtClean="0"/>
              <a:t>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6382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2F97D-4453-78AA-E4F2-01A292AB4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AAE358-37C1-3845-2FDE-D6ED4B206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9F0D3-12BC-B2B7-0227-B1F2AB509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AD0B-6AE1-4354-8503-ADD1CCBA1078}" type="datetimeFigureOut">
              <a:rPr lang="en-NZ" smtClean="0"/>
              <a:t>12/10/2023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AE8AC-FD0B-65C7-CD71-7D27A8217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26C44-DDEF-B28D-BE54-D733CD133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6C5B-A2A9-4514-B4AB-F2ACD13CC26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6217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483D2-D04C-9A7C-CE5C-FADA469C8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38BA12-B7FB-A04F-9D43-F3F6BFD66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C0346-B34D-6C86-3B59-3776B4B6A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AD0B-6AE1-4354-8503-ADD1CCBA1078}" type="datetimeFigureOut">
              <a:rPr lang="en-NZ" smtClean="0"/>
              <a:t>12/10/2023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22A18-EFB7-BF35-80CE-897E688EA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F659D-3B9F-A462-505E-D6F00FAA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6C5B-A2A9-4514-B4AB-F2ACD13CC26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43820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5B95B2-A929-782D-F503-FAE6D1D3E0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B37440-536F-EAD1-70DA-612B4496B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27A29-EE5C-E61C-6D5F-F887641B0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AD0B-6AE1-4354-8503-ADD1CCBA1078}" type="datetimeFigureOut">
              <a:rPr lang="en-NZ" smtClean="0"/>
              <a:t>12/10/2023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28F0C-2045-0676-492B-6A1758698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99E55-6E49-401C-1EB3-7E31C4204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6C5B-A2A9-4514-B4AB-F2ACD13CC26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8259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BED99-65D3-10FF-598A-8FCB78EBA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0556F-2D31-CB4E-297C-10EA1AEB0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3C9F9-251A-9D50-3295-83718FECC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AD0B-6AE1-4354-8503-ADD1CCBA1078}" type="datetimeFigureOut">
              <a:rPr lang="en-NZ" smtClean="0"/>
              <a:t>12/10/2023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F14CF-7546-7F6C-A2B1-C8DC9198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4A7B9-4F92-2A0A-98CE-290587A3D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6C5B-A2A9-4514-B4AB-F2ACD13CC26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6467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188BC-D0D2-DD5F-E9EC-D97CCEFC1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87066-6B39-69E0-433D-45BC773B8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FF17F-F80F-1A88-6B0D-DF5C304AC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AD0B-6AE1-4354-8503-ADD1CCBA1078}" type="datetimeFigureOut">
              <a:rPr lang="en-NZ" smtClean="0"/>
              <a:t>12/10/2023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5A4B8-7F3D-4BDD-5B25-914C6F10A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12AC5-8B06-4037-D6A7-311471508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6C5B-A2A9-4514-B4AB-F2ACD13CC26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6385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1126D-94B8-78EE-4D5A-07E99F228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D5FDC-F0BE-8159-A8AE-B4E4E0A20A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3A196-B27C-CA8B-6B0A-74CAE864E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7848CB-71A5-DFE2-2A2B-F777EC7D0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AD0B-6AE1-4354-8503-ADD1CCBA1078}" type="datetimeFigureOut">
              <a:rPr lang="en-NZ" smtClean="0"/>
              <a:t>12/10/2023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436790-FDF1-FDE7-6145-4BFB8BA5E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500BA-B650-D51C-284C-DC26286E4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6C5B-A2A9-4514-B4AB-F2ACD13CC26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7517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55ED2-4AA2-D366-B20C-927934DA0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ECFA4-20AD-4418-411E-7DE9B6542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A0B71-1338-8BB5-48F5-C0F887060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F4A709-9574-5EF7-A298-2B9ACE69A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D50A15-9679-F31D-F2D6-A8AB700D0B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5360F3-44B8-53F2-2BFA-CE8ECA417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AD0B-6AE1-4354-8503-ADD1CCBA1078}" type="datetimeFigureOut">
              <a:rPr lang="en-NZ" smtClean="0"/>
              <a:t>12/10/2023</a:t>
            </a:fld>
            <a:endParaRPr lang="en-NZ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383D3A-B20B-A516-E37C-DA2DE0F97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E83A8E-1F8F-D7FB-0B2C-AE2322D3E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6C5B-A2A9-4514-B4AB-F2ACD13CC26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8390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2879E-A761-F2DD-D882-756004274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52B52-E075-8181-E9AA-022E1CB4C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AD0B-6AE1-4354-8503-ADD1CCBA1078}" type="datetimeFigureOut">
              <a:rPr lang="en-NZ" smtClean="0"/>
              <a:t>12/10/2023</a:t>
            </a:fld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6EB4D3-AD40-0BE7-23D9-C92A6EC19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1B160F-99E2-605C-6613-D3A62606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6C5B-A2A9-4514-B4AB-F2ACD13CC26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0362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2D863A-B2C6-D65D-DEAD-4D610CA6D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AD0B-6AE1-4354-8503-ADD1CCBA1078}" type="datetimeFigureOut">
              <a:rPr lang="en-NZ" smtClean="0"/>
              <a:t>12/10/2023</a:t>
            </a:fld>
            <a:endParaRPr lang="en-N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AEFCC8-9040-1076-283E-A8B25A93B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D20B00-299D-BA4D-3BB7-F8979AB65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6C5B-A2A9-4514-B4AB-F2ACD13CC26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4088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A342D-ED54-4C5E-D293-80D1D702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9A4B1-D80F-ECBB-2A77-33A8E2E46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5E738-101A-9513-C172-0FC30E194C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F5DC6-F7EA-FDD6-4315-3DDF26F63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AD0B-6AE1-4354-8503-ADD1CCBA1078}" type="datetimeFigureOut">
              <a:rPr lang="en-NZ" smtClean="0"/>
              <a:t>12/10/2023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AC4F0-447D-6A34-46D7-725E6983D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97411-CD83-5B6C-C7EA-CC533D217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6C5B-A2A9-4514-B4AB-F2ACD13CC26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1689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24D4C-0BD0-965B-2321-5BE4339AE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C48906-6C6D-5A00-5B42-3DDF61C9BA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F4A0C2-E1B1-E678-866C-7C71996B7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90B73-991D-7D06-4604-0F87262ED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AD0B-6AE1-4354-8503-ADD1CCBA1078}" type="datetimeFigureOut">
              <a:rPr lang="en-NZ" smtClean="0"/>
              <a:t>12/10/2023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D72D3-D6B6-4751-4A68-C7733950D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7969C-F0E7-5157-CD82-57098351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6C5B-A2A9-4514-B4AB-F2ACD13CC26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5088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AB1DD1-934E-3153-63CD-3FBF88878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ADFC3-596C-8C87-531B-C17FC547C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2A885-F103-3110-AA2B-6B1B43617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AD0B-6AE1-4354-8503-ADD1CCBA1078}" type="datetimeFigureOut">
              <a:rPr lang="en-NZ" smtClean="0"/>
              <a:t>12/10/2023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259C3-9AB8-5B3F-D70F-1A0DD5F081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04E0A-8CA0-5DC6-4DB0-293010918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86C5B-A2A9-4514-B4AB-F2ACD13CC26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909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elf-issued.info/?p=239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elf-issued.info/presentations/What_does_PE_do_and_what_do_we_need-Part_3_Notes.tx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cstuff.github.io/oid4vc-haip-sd-jwt-vc/draft-oid4vc-haip-sd-jwt-vc.html" TargetMode="External"/><Relationship Id="rId2" Type="http://schemas.openxmlformats.org/officeDocument/2006/relationships/hyperlink" Target="https://openid.bitbucket.io/connect/openid-4-verifiable-presentations-1_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dentity.foundation/presentation-exchange/spec/v2.0.0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74764-27E9-4EB4-E411-AE7029A58E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Presentation Exchange do and what parts of it do we actually need?</a:t>
            </a:r>
            <a:endParaRPr lang="en-N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06620E-2AFE-4149-6BE4-CBED1F768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0020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Mike Jones</a:t>
            </a:r>
          </a:p>
          <a:p>
            <a:r>
              <a:rPr lang="en-US" dirty="0"/>
              <a:t>Internet Identity Workshop, October 2023</a:t>
            </a:r>
          </a:p>
          <a:p>
            <a:r>
              <a:rPr lang="en-US" dirty="0"/>
              <a:t>Third in a series of unconference discussions begun at the</a:t>
            </a:r>
            <a:br>
              <a:rPr lang="en-US" dirty="0"/>
            </a:br>
            <a:r>
              <a:rPr lang="en-US" dirty="0"/>
              <a:t>OAuth Security Workshop (OSW), August 2023, London</a:t>
            </a:r>
          </a:p>
          <a:p>
            <a:r>
              <a:rPr lang="en-US" dirty="0"/>
              <a:t>See notes from first two sessions at </a:t>
            </a:r>
            <a:r>
              <a:rPr lang="en-US" dirty="0">
                <a:hlinkClick r:id="rId2"/>
              </a:rPr>
              <a:t>https://self-issued.info/?p=2395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7138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6EB41-1262-97BB-C4FB-ED39601C1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from IIW Unconference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D0DFE-F546-EFBF-33E7-8250EE8CD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session notes </a:t>
            </a:r>
            <a:r>
              <a:rPr lang="en-US" dirty="0"/>
              <a:t>are posted at </a:t>
            </a:r>
            <a:r>
              <a:rPr lang="en-US" dirty="0">
                <a:hlinkClick r:id="rId2"/>
              </a:rPr>
              <a:t>https://self-issued.info/presentations/What_does_PE_do_and_what_do_we_need-Part_3_Notes.txt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057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3578-D7AD-3FF7-51E7-EBEE800E6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5B0FC-67D6-8D36-7749-DAA474CBA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242"/>
          </a:xfrm>
        </p:spPr>
        <p:txBody>
          <a:bodyPr>
            <a:normAutofit fontScale="92500"/>
          </a:bodyPr>
          <a:lstStyle/>
          <a:p>
            <a:r>
              <a:rPr lang="en-US" dirty="0"/>
              <a:t>Presentation Exchange (PE) is a Swiss Army Knife of a specification</a:t>
            </a:r>
          </a:p>
          <a:p>
            <a:pPr lvl="1"/>
            <a:r>
              <a:rPr lang="en-US" dirty="0"/>
              <a:t>It can do many things supporting many different use cases</a:t>
            </a:r>
          </a:p>
          <a:p>
            <a:endParaRPr lang="en-US" dirty="0"/>
          </a:p>
          <a:p>
            <a:r>
              <a:rPr lang="en-US" dirty="0"/>
              <a:t>OpenID for Verifiable Presentations uses it</a:t>
            </a:r>
          </a:p>
          <a:p>
            <a:pPr lvl="1"/>
            <a:r>
              <a:rPr lang="en-US" dirty="0">
                <a:hlinkClick r:id="rId2"/>
              </a:rPr>
              <a:t>https://openid.bitbucket.io/connect/openid-4-verifiable-presentations-1_0.html</a:t>
            </a:r>
            <a:endParaRPr lang="en-US" dirty="0"/>
          </a:p>
          <a:p>
            <a:r>
              <a:rPr lang="en-NZ" dirty="0"/>
              <a:t>High Assurance Interoperability Profile requires a subset of PE</a:t>
            </a:r>
          </a:p>
          <a:p>
            <a:pPr lvl="1"/>
            <a:r>
              <a:rPr lang="en-NZ" dirty="0">
                <a:hlinkClick r:id="rId3"/>
              </a:rPr>
              <a:t>https://vcstuff.github.io/oid4vc-haip-sd-jwt-vc/draft-oid4vc-haip-sd-jwt-vc.html</a:t>
            </a:r>
            <a:endParaRPr lang="en-NZ" dirty="0"/>
          </a:p>
          <a:p>
            <a:pPr lvl="1"/>
            <a:r>
              <a:rPr lang="en-NZ" dirty="0"/>
              <a:t>(and it prohibits use of some parts of it)</a:t>
            </a:r>
          </a:p>
          <a:p>
            <a:endParaRPr lang="en-NZ" dirty="0"/>
          </a:p>
          <a:p>
            <a:r>
              <a:rPr lang="en-NZ" dirty="0"/>
              <a:t>See the Presentation Exchange spec at</a:t>
            </a:r>
          </a:p>
          <a:p>
            <a:pPr lvl="1"/>
            <a:r>
              <a:rPr lang="en-NZ" dirty="0">
                <a:hlinkClick r:id="rId4"/>
              </a:rPr>
              <a:t>https://identity.foundation/presentation-exchange/spec/v2.0.0/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43239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BB35C-954B-C976-F814-78AF956CB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first OSW session:</a:t>
            </a:r>
            <a:br>
              <a:rPr lang="en-US" dirty="0"/>
            </a:br>
            <a:r>
              <a:rPr lang="en-US" dirty="0"/>
              <a:t>We created a feature inventory together</a:t>
            </a:r>
            <a:endParaRPr lang="en-NZ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24C0FD0-6B3E-7527-EB63-597A153A07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489534"/>
              </p:ext>
            </p:extLst>
          </p:nvPr>
        </p:nvGraphicFramePr>
        <p:xfrm>
          <a:off x="838200" y="1825625"/>
          <a:ext cx="9868152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4497">
                  <a:extLst>
                    <a:ext uri="{9D8B030D-6E8A-4147-A177-3AD203B41FA5}">
                      <a16:colId xmlns:a16="http://schemas.microsoft.com/office/drawing/2014/main" val="256074102"/>
                    </a:ext>
                  </a:extLst>
                </a:gridCol>
                <a:gridCol w="2616031">
                  <a:extLst>
                    <a:ext uri="{9D8B030D-6E8A-4147-A177-3AD203B41FA5}">
                      <a16:colId xmlns:a16="http://schemas.microsoft.com/office/drawing/2014/main" val="3243986482"/>
                    </a:ext>
                  </a:extLst>
                </a:gridCol>
                <a:gridCol w="1047624">
                  <a:extLst>
                    <a:ext uri="{9D8B030D-6E8A-4147-A177-3AD203B41FA5}">
                      <a16:colId xmlns:a16="http://schemas.microsoft.com/office/drawing/2014/main" val="2770439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Presentation Exchange Feature Description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Feature Name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HAIP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18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Request claims in presentation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constraints/fields/path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682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Request claims within nested structures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path w/ JSONPath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972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Request minimal disclosure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limit_disclosure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745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Request presentation format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format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138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Request proof type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format/proof_type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464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Request multiple presentations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input_descriptors array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973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Specify multiple choices from groups (3 of A and 2 of B or 1 of C)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submission_requirements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parts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385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Regular expressions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filter/pattern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251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Abstract query syntax across credential formats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(PE design assumption)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implicitly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00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Response contains inventory of multiple presentations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presentation_submission/descriptor_map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289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223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63252-2D1C-1EE3-4B85-F86EE941F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94828" cy="1325563"/>
          </a:xfrm>
        </p:spPr>
        <p:txBody>
          <a:bodyPr/>
          <a:lstStyle/>
          <a:p>
            <a:r>
              <a:rPr lang="en-US" dirty="0"/>
              <a:t>Notes from First OSW Unconference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F574D-AAA0-6AC7-3115-A6C3FB2CD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85662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Brian: What use is the presentation_submission? You have to validate the received credentials anyway.</a:t>
            </a:r>
          </a:p>
          <a:p>
            <a:pPr marL="0" indent="0">
              <a:buNone/>
            </a:pPr>
            <a:r>
              <a:rPr lang="en-US" dirty="0"/>
              <a:t>	Someone observed that the descriptor_map can let you inventory what you received without looking inside the credentials.</a:t>
            </a:r>
          </a:p>
          <a:p>
            <a:pPr marL="0" indent="0">
              <a:buNone/>
            </a:pPr>
            <a:r>
              <a:rPr lang="en-US" dirty="0"/>
              <a:t>	Brian worried that developers could accept the map at face value and not validate the credentials.</a:t>
            </a:r>
          </a:p>
          <a:p>
            <a:pPr marL="0" indent="0">
              <a:buNone/>
            </a:pPr>
            <a:r>
              <a:rPr lang="en-US" dirty="0"/>
              <a:t>Mike: Failures become opaque if the application just receives a "failed" error without saying what is missing</a:t>
            </a:r>
          </a:p>
          <a:p>
            <a:pPr marL="0" indent="0">
              <a:buNone/>
            </a:pPr>
            <a:r>
              <a:rPr lang="en-US" dirty="0"/>
              <a:t>	Couldn't we just ask for one credential at a time?</a:t>
            </a:r>
          </a:p>
          <a:p>
            <a:pPr marL="0" indent="0">
              <a:buNone/>
            </a:pPr>
            <a:r>
              <a:rPr lang="en-US" dirty="0"/>
              <a:t>Kristina: We can request multiple presentations without using presentation_requirements just using an array.</a:t>
            </a:r>
          </a:p>
          <a:p>
            <a:pPr marL="0" indent="0">
              <a:buNone/>
            </a:pPr>
            <a:r>
              <a:rPr lang="en-US" dirty="0"/>
              <a:t>Justin: Aren't you creating privacy-destroying oracle if you return detailed error information?</a:t>
            </a:r>
          </a:p>
          <a:p>
            <a:pPr marL="0" indent="0">
              <a:buNone/>
            </a:pPr>
            <a:r>
              <a:rPr lang="en-US" dirty="0"/>
              <a:t>	Isn't the wallet in a better position to give actionable error information than the application?</a:t>
            </a:r>
          </a:p>
          <a:p>
            <a:pPr marL="0" indent="0">
              <a:buNone/>
            </a:pPr>
            <a:r>
              <a:rPr lang="en-US" dirty="0"/>
              <a:t>	We can't assume good intentions in a query language.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Mike: We'll have a follow-up session tomorrow.</a:t>
            </a:r>
          </a:p>
        </p:txBody>
      </p:sp>
    </p:spTree>
    <p:extLst>
      <p:ext uri="{BB962C8B-B14F-4D97-AF65-F5344CB8AC3E}">
        <p14:creationId xmlns:p14="http://schemas.microsoft.com/office/powerpoint/2010/main" val="3721167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BB35C-954B-C976-F814-78AF956CB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837"/>
            <a:ext cx="10515600" cy="859329"/>
          </a:xfrm>
        </p:spPr>
        <p:txBody>
          <a:bodyPr>
            <a:normAutofit fontScale="90000"/>
          </a:bodyPr>
          <a:lstStyle/>
          <a:p>
            <a:r>
              <a:rPr lang="en-US" dirty="0"/>
              <a:t>During second OSW session, we explored:</a:t>
            </a:r>
            <a:br>
              <a:rPr lang="en-US" dirty="0"/>
            </a:br>
            <a:r>
              <a:rPr lang="en-US" dirty="0"/>
              <a:t>Which functionality do we need &amp; why?</a:t>
            </a:r>
            <a:endParaRPr lang="en-NZ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24C0FD0-6B3E-7527-EB63-597A153A07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340760"/>
              </p:ext>
            </p:extLst>
          </p:nvPr>
        </p:nvGraphicFramePr>
        <p:xfrm>
          <a:off x="420414" y="1241577"/>
          <a:ext cx="11387957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7765">
                  <a:extLst>
                    <a:ext uri="{9D8B030D-6E8A-4147-A177-3AD203B41FA5}">
                      <a16:colId xmlns:a16="http://schemas.microsoft.com/office/drawing/2014/main" val="256074102"/>
                    </a:ext>
                  </a:extLst>
                </a:gridCol>
                <a:gridCol w="2627587">
                  <a:extLst>
                    <a:ext uri="{9D8B030D-6E8A-4147-A177-3AD203B41FA5}">
                      <a16:colId xmlns:a16="http://schemas.microsoft.com/office/drawing/2014/main" val="3243986482"/>
                    </a:ext>
                  </a:extLst>
                </a:gridCol>
                <a:gridCol w="4172605">
                  <a:extLst>
                    <a:ext uri="{9D8B030D-6E8A-4147-A177-3AD203B41FA5}">
                      <a16:colId xmlns:a16="http://schemas.microsoft.com/office/drawing/2014/main" val="2770439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Presentation Exchange Feature Description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Feature Name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Functionality Needed &amp; Why?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18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Request claims in presentation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constraints/fields/path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Yes – data minimization for verifier &amp; privacy for end-user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682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Request claims within nested structures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path w/ JSONPath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Yes, for credentialSubject claims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972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Request minimal disclosure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limit_disclosure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Selective disclosure 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745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Request presentation format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format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Requesting credentials in formats useful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138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Request proof type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format/proof_type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Negotiating algorithms needed – could be done with metadata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464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Request multiple presentations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input_descriptors array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Combined requests can have better UX or it can be worse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973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Specify multiple choices from groups (3 of A and 2 of B or 1 of C)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submission_requirements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Some use cases described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385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Regular expressions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filter/pattern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No: Needs to be blocked for security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251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Abstract query syntax across credential formats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(PE design assumption)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Alternative is format-specific query langs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00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Response contains inventory of multiple presentations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presentation_submission/descriptor_map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(Brian questioned this on Wednesday)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289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952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63252-2D1C-1EE3-4B85-F86EE941F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960"/>
            <a:ext cx="10800719" cy="1325563"/>
          </a:xfrm>
        </p:spPr>
        <p:txBody>
          <a:bodyPr>
            <a:normAutofit/>
          </a:bodyPr>
          <a:lstStyle/>
          <a:p>
            <a:r>
              <a:rPr lang="en-US" sz="3600" dirty="0"/>
              <a:t>Notes from Second OSW Unconference Session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F574D-AAA0-6AC7-3115-A6C3FB2CD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7390"/>
            <a:ext cx="10685662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Daniel: JSONPath should instead be JSON Pointer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Daniel: Can PE ask for everything in a structure or do you have to always request individual claims?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	How does that interact with limit_disclosure?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Yaron: Thinks it's useful to have the query language be format agnostic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	There will be multiple competing credential formats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	Mike: Credential formats are not self-describing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Brian: You have to understand a credential format to look inside of it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Daniel: You believe the issuer's statements about the credential format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Kristina: proof_type only makes sense for Linked Data Proofs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	Algorithms are separate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Mike: In OpenID and OAuth, we tend to do algorithm negotiation in metadata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	*_signing_algs_supported, etc.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Brian: The issuer's algorithm and the presentation algorithm are different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Brian: Supported credential formats could be in metadata, rather than the query language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Kristina: You could also pre-agree to supported features and simply pass short feature set handles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Brian: Is there a way to indicate which issuers you're willing to accept credentials from?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	Kristina: Yes - constraints on issuer values, for example - not just claims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Kristina: How you express issuer depends upon the credential format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	mDOCs express the issuer with the issuer certificate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Kristina: Being able to specify the issuer important</a:t>
            </a:r>
          </a:p>
        </p:txBody>
      </p:sp>
    </p:spTree>
    <p:extLst>
      <p:ext uri="{BB962C8B-B14F-4D97-AF65-F5344CB8AC3E}">
        <p14:creationId xmlns:p14="http://schemas.microsoft.com/office/powerpoint/2010/main" val="1252573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63252-2D1C-1EE3-4B85-F86EE941F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960"/>
            <a:ext cx="10800719" cy="1325563"/>
          </a:xfrm>
        </p:spPr>
        <p:txBody>
          <a:bodyPr>
            <a:normAutofit/>
          </a:bodyPr>
          <a:lstStyle/>
          <a:p>
            <a:r>
              <a:rPr lang="en-US" sz="3600" dirty="0"/>
              <a:t>Notes from Second OSW Unconference Session 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F574D-AAA0-6AC7-3115-A6C3FB2CD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47390"/>
            <a:ext cx="1080071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Mike: Do we need to be able to ask for multiple things at once or can we ask for things in different requests?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Kristina: Multiple consents or QR code scans result in a really bad user experience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Brian: Combined requests can have better UX or can have worse UX - especially in error cases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Kristina: We could imagine requesting multiple credentials and returning them one-by-one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	That could make the error conditions clearer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Kristina: Selecting one of mDL or another format useful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Kristina: Combinations of credential type and formats could be useful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Mark: Achieving a level assurance could require one strong or two medium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Mark: Transformed claims is a missing feature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	Brian: You can’t transform signed data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Kristina: Regular expressions need to be blocked for security reasons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Mike: We may need format-specific query languages under some circumstances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	For instance, for binary formats with binary claim names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	Some format-specific query languages already exist</a:t>
            </a:r>
          </a:p>
        </p:txBody>
      </p:sp>
    </p:spTree>
    <p:extLst>
      <p:ext uri="{BB962C8B-B14F-4D97-AF65-F5344CB8AC3E}">
        <p14:creationId xmlns:p14="http://schemas.microsoft.com/office/powerpoint/2010/main" val="62965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59AAC4-CC7C-9A7D-2A91-83A985984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IIW Session Content Begins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B39BA8-357E-130F-CF32-80DF9BE01B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58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728514-B1F1-6D11-97B7-BE13D4614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simplifications could we consider?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D127C6-187F-ECB8-1A3C-6116E58DB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Request and present one credential at a time</a:t>
            </a:r>
          </a:p>
          <a:p>
            <a:r>
              <a:rPr lang="en-US" dirty="0"/>
              <a:t>(your ideas here…!)</a:t>
            </a:r>
          </a:p>
        </p:txBody>
      </p:sp>
    </p:spTree>
    <p:extLst>
      <p:ext uri="{BB962C8B-B14F-4D97-AF65-F5344CB8AC3E}">
        <p14:creationId xmlns:p14="http://schemas.microsoft.com/office/powerpoint/2010/main" val="2904723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3620</TotalTime>
  <Words>1123</Words>
  <Application>Microsoft Office PowerPoint</Application>
  <PresentationFormat>Widescreen</PresentationFormat>
  <Paragraphs>142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Office Theme</vt:lpstr>
      <vt:lpstr>What does Presentation Exchange do and what parts of it do we actually need?</vt:lpstr>
      <vt:lpstr>Background</vt:lpstr>
      <vt:lpstr>During first OSW session: We created a feature inventory together</vt:lpstr>
      <vt:lpstr>Notes from First OSW Unconference Session</vt:lpstr>
      <vt:lpstr>During second OSW session, we explored: Which functionality do we need &amp; why?</vt:lpstr>
      <vt:lpstr>Notes from Second OSW Unconference Session (1 of 2)</vt:lpstr>
      <vt:lpstr>Notes from Second OSW Unconference Session (2 of 2)</vt:lpstr>
      <vt:lpstr>IIW Session Content Begins Here</vt:lpstr>
      <vt:lpstr>What simplifications could we consider?</vt:lpstr>
      <vt:lpstr>Notes from IIW Unconference Session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Presentation Exchange do and what parts of that do we actually need?</dc:title>
  <dc:creator>Michael Jones</dc:creator>
  <cp:lastModifiedBy>Michael Jones</cp:lastModifiedBy>
  <cp:revision>35</cp:revision>
  <dcterms:created xsi:type="dcterms:W3CDTF">2023-08-17T19:09:45Z</dcterms:created>
  <dcterms:modified xsi:type="dcterms:W3CDTF">2023-10-12T23:50:59Z</dcterms:modified>
</cp:coreProperties>
</file>