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sldIdLst>
    <p:sldId id="256" r:id="rId2"/>
    <p:sldId id="259" r:id="rId3"/>
    <p:sldId id="285" r:id="rId4"/>
    <p:sldId id="283" r:id="rId5"/>
    <p:sldId id="268" r:id="rId6"/>
    <p:sldId id="269" r:id="rId7"/>
    <p:sldId id="270" r:id="rId8"/>
    <p:sldId id="262" r:id="rId9"/>
    <p:sldId id="267" r:id="rId10"/>
    <p:sldId id="264" r:id="rId11"/>
    <p:sldId id="307" r:id="rId12"/>
    <p:sldId id="265" r:id="rId13"/>
    <p:sldId id="271" r:id="rId14"/>
    <p:sldId id="300" r:id="rId15"/>
    <p:sldId id="275" r:id="rId16"/>
    <p:sldId id="276" r:id="rId17"/>
    <p:sldId id="296" r:id="rId18"/>
    <p:sldId id="299" r:id="rId19"/>
    <p:sldId id="279" r:id="rId20"/>
    <p:sldId id="280" r:id="rId21"/>
    <p:sldId id="281" r:id="rId22"/>
    <p:sldId id="282" r:id="rId23"/>
    <p:sldId id="286" r:id="rId24"/>
    <p:sldId id="287" r:id="rId25"/>
    <p:sldId id="298" r:id="rId26"/>
    <p:sldId id="290" r:id="rId27"/>
    <p:sldId id="291" r:id="rId28"/>
    <p:sldId id="292" r:id="rId29"/>
    <p:sldId id="293" r:id="rId30"/>
    <p:sldId id="301" r:id="rId31"/>
    <p:sldId id="302" r:id="rId32"/>
    <p:sldId id="303" r:id="rId33"/>
    <p:sldId id="304" r:id="rId34"/>
    <p:sldId id="305" r:id="rId35"/>
    <p:sldId id="306" r:id="rId36"/>
    <p:sldId id="308" r:id="rId37"/>
    <p:sldId id="309" r:id="rId38"/>
    <p:sldId id="272" r:id="rId39"/>
    <p:sldId id="310" r:id="rId40"/>
    <p:sldId id="311" r:id="rId41"/>
    <p:sldId id="312" r:id="rId42"/>
    <p:sldId id="313" r:id="rId43"/>
    <p:sldId id="273" r:id="rId44"/>
    <p:sldId id="266" r:id="rId45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66" autoAdjust="0"/>
  </p:normalViewPr>
  <p:slideViewPr>
    <p:cSldViewPr snapToGrid="0" snapToObjects="1">
      <p:cViewPr>
        <p:scale>
          <a:sx n="80" d="100"/>
          <a:sy n="80" d="100"/>
        </p:scale>
        <p:origin x="-1378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9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5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CF286-D98A-4928-BD33-33ED130E09E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4B8E7-75DA-42F5-8822-B5C3643E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41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4B8E7-75DA-42F5-8822-B5C3643EA3B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81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4B8E7-75DA-42F5-8822-B5C3643EA3B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50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メイリオ"/>
                <a:ea typeface="メイリオ"/>
                <a:cs typeface="メイリオ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1F9C5D-1248-4620-85D8-150EA1E6620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EDFD62-8750-442D-9F4E-5DF9C13256E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823BBA-03FD-4B79-8DAA-674A3976655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9FE724-52B7-4599-89C3-C86CF28D8C1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D06382-805D-44CB-8505-83EFB734C39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956595-0116-4C88-993B-69260BA00F0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1A9B2D-8037-446E-AFE2-B764BD84D42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07E553-8B14-4CE5-8865-422EF36A76B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A079E0-82AB-4838-8B15-B0A4AC21C1C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916AC5-0A07-4AD9-A998-88302912891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ja-JP" noProof="0" dirty="0" smtClean="0"/>
              <a:t>Click icon to add picture</a:t>
            </a:r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911EFA-8947-43F1-B58F-17BFF84E9D6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10" descr="headRight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465513" y="0"/>
            <a:ext cx="5678487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図 7" descr="JICS2013_logo_B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15900" y="5948363"/>
            <a:ext cx="4394200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正方形/長方形 8"/>
          <p:cNvSpPr>
            <a:spLocks noChangeArrowheads="1"/>
          </p:cNvSpPr>
          <p:nvPr userDrawn="1"/>
        </p:nvSpPr>
        <p:spPr bwMode="auto">
          <a:xfrm>
            <a:off x="1727200" y="6721475"/>
            <a:ext cx="7416800" cy="1365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29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69900" y="280988"/>
            <a:ext cx="8321675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タイトルの書式設定</a:t>
            </a:r>
          </a:p>
        </p:txBody>
      </p:sp>
      <p:sp>
        <p:nvSpPr>
          <p:cNvPr id="1030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69900" y="1016000"/>
            <a:ext cx="8321675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965700" y="6264275"/>
            <a:ext cx="2895600" cy="2413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140700" y="6264275"/>
            <a:ext cx="788988" cy="241300"/>
          </a:xfrm>
          <a:prstGeom prst="rect">
            <a:avLst/>
          </a:prstGeom>
        </p:spPr>
        <p:txBody>
          <a:bodyPr vert="horz" wrap="square" lIns="0" tIns="4572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itchFamily="-84" charset="0"/>
              </a:defRPr>
            </a:lvl1pPr>
          </a:lstStyle>
          <a:p>
            <a:fld id="{5BCB24B4-8627-4F29-9BC0-7F75B4E86A5E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10" name="正方形/長方形 9"/>
          <p:cNvSpPr>
            <a:spLocks noChangeArrowheads="1"/>
          </p:cNvSpPr>
          <p:nvPr userDrawn="1"/>
        </p:nvSpPr>
        <p:spPr bwMode="auto">
          <a:xfrm>
            <a:off x="0" y="6721475"/>
            <a:ext cx="1727200" cy="1365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メイリオ"/>
          <a:ea typeface="メイリオ"/>
          <a:cs typeface="メイリオ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メイリオ" pitchFamily="-84" charset="-128"/>
          <a:ea typeface="メイリオ" pitchFamily="-84" charset="-128"/>
          <a:cs typeface="メイリオ" pitchFamily="-84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メイリオ" pitchFamily="-84" charset="-128"/>
          <a:ea typeface="メイリオ" pitchFamily="-84" charset="-128"/>
          <a:cs typeface="メイリオ" pitchFamily="-84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メイリオ" pitchFamily="-84" charset="-128"/>
          <a:ea typeface="メイリオ" pitchFamily="-84" charset="-128"/>
          <a:cs typeface="メイリオ" pitchFamily="-84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メイリオ" pitchFamily="-84" charset="-128"/>
          <a:ea typeface="メイリオ" pitchFamily="-84" charset="-128"/>
          <a:cs typeface="メイリオ" pitchFamily="-84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8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メイリオ"/>
          <a:ea typeface="メイリオ"/>
          <a:cs typeface="メイリオ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kern="1200">
          <a:solidFill>
            <a:schemeClr val="tx1"/>
          </a:solidFill>
          <a:latin typeface="メイリオ"/>
          <a:ea typeface="メイリオ"/>
          <a:cs typeface="メイリオ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メイリオ"/>
          <a:ea typeface="メイリオ"/>
          <a:cs typeface="メイリオ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1400" kern="1200">
          <a:solidFill>
            <a:schemeClr val="tx1"/>
          </a:solidFill>
          <a:latin typeface="メイリオ"/>
          <a:ea typeface="メイリオ"/>
          <a:cs typeface="メイリオ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1200" kern="1200">
          <a:solidFill>
            <a:schemeClr val="tx1"/>
          </a:solidFill>
          <a:latin typeface="メイリオ"/>
          <a:ea typeface="メイリオ"/>
          <a:cs typeface="メイリオ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draft-ietf-oauth-json-web-toke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draft-ietf-jose-json-web-signatur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draft-ietf-jose-json-web-algorithm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draft-ietf-jose-json-web-encryption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draft-ietf-jose-json-web-algorithms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draft-ietf-jose-json-web-algorithms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draft-jones-jose-json-private-and-symmetric-key" TargetMode="External"/><Relationship Id="rId2" Type="http://schemas.openxmlformats.org/officeDocument/2006/relationships/hyperlink" Target="http://tools.ietf.org/html/draft-ietf-jose-json-web-key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draft-jones-jose-json-private-and-symmetric-key" TargetMode="External"/><Relationship Id="rId2" Type="http://schemas.openxmlformats.org/officeDocument/2006/relationships/hyperlink" Target="http://tools.ietf.org/html/draft-ietf-jose-json-web-algorithms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6750" TargetMode="External"/><Relationship Id="rId2" Type="http://schemas.openxmlformats.org/officeDocument/2006/relationships/hyperlink" Target="http://tools.ietf.org/html/rfc6749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draft-ietf-oauth-saml2-bearer" TargetMode="External"/><Relationship Id="rId2" Type="http://schemas.openxmlformats.org/officeDocument/2006/relationships/hyperlink" Target="http://tools.ietf.org/html/draft-ietf-oauth-assertion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ools.ietf.org/html/draft-jones-oauth-jwt-bearer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draft-ietf-oauth-revocation" TargetMode="External"/><Relationship Id="rId2" Type="http://schemas.openxmlformats.org/officeDocument/2006/relationships/hyperlink" Target="http://tools.ietf.org/html/draft-ietf-oauth-dyn-re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ools.ietf.org/html/draft-sakimura-oauth-requrl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draft-ietf-appsawg-webfinger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s.google.com/group/openid-connect-interop" TargetMode="External"/><Relationship Id="rId2" Type="http://schemas.openxmlformats.org/officeDocument/2006/relationships/hyperlink" Target="http://osis.idcommons.net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://openid.net/connect" TargetMode="External"/><Relationship Id="rId3" Type="http://schemas.openxmlformats.org/officeDocument/2006/relationships/hyperlink" Target="https://www.ietf.org/mailman/listinfo/oauth" TargetMode="External"/><Relationship Id="rId7" Type="http://schemas.openxmlformats.org/officeDocument/2006/relationships/hyperlink" Target="https://www.ietf.org/mailman/listinfo/webfinger" TargetMode="External"/><Relationship Id="rId2" Type="http://schemas.openxmlformats.org/officeDocument/2006/relationships/hyperlink" Target="http://datatracker.ietf.org/wg/oaut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wg/appsawg" TargetMode="External"/><Relationship Id="rId5" Type="http://schemas.openxmlformats.org/officeDocument/2006/relationships/hyperlink" Target="https://www.ietf.org/mailman/listinfo/jose" TargetMode="External"/><Relationship Id="rId10" Type="http://schemas.openxmlformats.org/officeDocument/2006/relationships/hyperlink" Target="http://self-issued.info/" TargetMode="External"/><Relationship Id="rId4" Type="http://schemas.openxmlformats.org/officeDocument/2006/relationships/hyperlink" Target="http://datatracker.ietf.org/wg/jose" TargetMode="External"/><Relationship Id="rId9" Type="http://schemas.openxmlformats.org/officeDocument/2006/relationships/hyperlink" Target="http://lists.openid.net/mailman/listinfo/openid-specs-ab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12" Type="http://schemas.openxmlformats.org/officeDocument/2006/relationships/image" Target="../media/image13.jpg"/><Relationship Id="rId2" Type="http://schemas.openxmlformats.org/officeDocument/2006/relationships/image" Target="../media/image3.png"/><Relationship Id="rId16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g"/><Relationship Id="rId5" Type="http://schemas.openxmlformats.org/officeDocument/2006/relationships/image" Target="../media/image6.png"/><Relationship Id="rId15" Type="http://schemas.openxmlformats.org/officeDocument/2006/relationships/image" Target="../media/image16.gif"/><Relationship Id="rId10" Type="http://schemas.openxmlformats.org/officeDocument/2006/relationships/image" Target="../media/image11.jp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The </a:t>
            </a:r>
            <a:r>
              <a:rPr lang="en-US" sz="3200" dirty="0"/>
              <a:t>Emerging </a:t>
            </a:r>
            <a:r>
              <a:rPr lang="en-US" sz="3200" dirty="0" smtClean="0"/>
              <a:t>JSON/REST-Based </a:t>
            </a:r>
            <a:r>
              <a:rPr lang="en-US" sz="3200" dirty="0"/>
              <a:t>Identity Protocol Suite</a:t>
            </a:r>
            <a:endParaRPr lang="ja-JP" altLang="en-US" sz="3200" dirty="0" smtClean="0">
              <a:latin typeface="メイリオ" pitchFamily="-84" charset="-128"/>
              <a:ea typeface="メイリオ" pitchFamily="-84" charset="-128"/>
              <a:cs typeface="メイリオ" pitchFamily="-84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altLang="ja-JP" sz="2200" b="1" dirty="0" smtClean="0">
                <a:solidFill>
                  <a:schemeClr val="tx1"/>
                </a:solidFill>
                <a:cs typeface="+mn-cs"/>
              </a:rPr>
              <a:t>Michael B. Jones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altLang="ja-JP" dirty="0" smtClean="0">
                <a:solidFill>
                  <a:schemeClr val="tx1"/>
                </a:solidFill>
                <a:cs typeface="+mn-cs"/>
              </a:rPr>
              <a:t>Identity Standards Architect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altLang="ja-JP" dirty="0" smtClean="0">
                <a:solidFill>
                  <a:schemeClr val="tx1"/>
                </a:solidFill>
                <a:cs typeface="+mn-cs"/>
              </a:rPr>
              <a:t>Microsoft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altLang="ja-JP" dirty="0" smtClean="0">
                <a:solidFill>
                  <a:schemeClr val="tx1"/>
                </a:solidFill>
                <a:cs typeface="+mn-cs"/>
              </a:rPr>
              <a:t>March 5, 2013</a:t>
            </a:r>
            <a:endParaRPr lang="ja-JP" altLang="en-US" dirty="0" smtClean="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OAuth 2.0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OAuth 2.0 Authorization Framework – </a:t>
            </a:r>
            <a:r>
              <a:rPr lang="en-US" dirty="0"/>
              <a:t>RFC </a:t>
            </a:r>
            <a:r>
              <a:rPr lang="en-US" dirty="0" smtClean="0"/>
              <a:t>6749</a:t>
            </a:r>
          </a:p>
          <a:p>
            <a:pPr lvl="1"/>
            <a:r>
              <a:rPr lang="en-US" dirty="0" smtClean="0"/>
              <a:t>Third party authorization protocol</a:t>
            </a:r>
          </a:p>
          <a:p>
            <a:r>
              <a:rPr lang="en-US" dirty="0" smtClean="0"/>
              <a:t>OAuth 2.0 Bearer Token Usage – RFC 6750</a:t>
            </a:r>
          </a:p>
          <a:p>
            <a:pPr lvl="1"/>
            <a:r>
              <a:rPr lang="en-US" dirty="0" smtClean="0"/>
              <a:t>Using bearer tokens to access protected resources</a:t>
            </a:r>
          </a:p>
          <a:p>
            <a:r>
              <a:rPr lang="en-US" dirty="0" smtClean="0"/>
              <a:t>JWT Assertion Profiles for OAuth 2.0</a:t>
            </a:r>
          </a:p>
          <a:p>
            <a:pPr lvl="1"/>
            <a:r>
              <a:rPr lang="en-US" dirty="0" smtClean="0"/>
              <a:t>Using a JWT to authenticate a client or request an access token</a:t>
            </a:r>
          </a:p>
          <a:p>
            <a:r>
              <a:rPr lang="en-US" dirty="0" smtClean="0"/>
              <a:t>OAuth 2.0 Dynamic Client Registration</a:t>
            </a:r>
          </a:p>
          <a:p>
            <a:pPr lvl="1"/>
            <a:r>
              <a:rPr lang="en-US" dirty="0" smtClean="0"/>
              <a:t>Protocol for dynamically registering OAuth clients with authorization servers</a:t>
            </a:r>
          </a:p>
          <a:p>
            <a:endParaRPr lang="en-US" dirty="0" smtClean="0"/>
          </a:p>
          <a:p>
            <a:r>
              <a:rPr lang="en-US" i="1" dirty="0" smtClean="0"/>
              <a:t>In IETF OAuth Working Group</a:t>
            </a:r>
          </a:p>
        </p:txBody>
      </p:sp>
    </p:spTree>
    <p:extLst>
      <p:ext uri="{BB962C8B-B14F-4D97-AF65-F5344CB8AC3E}">
        <p14:creationId xmlns:p14="http://schemas.microsoft.com/office/powerpoint/2010/main" val="325354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WebFinger Discovery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 information associated with an identifier</a:t>
            </a:r>
          </a:p>
          <a:p>
            <a:pPr lvl="1"/>
            <a:r>
              <a:rPr lang="en-US" dirty="0" smtClean="0"/>
              <a:t>For identifiers such as e-mail addresses and URLs</a:t>
            </a:r>
          </a:p>
          <a:p>
            <a:pPr lvl="1"/>
            <a:r>
              <a:rPr lang="en-US" dirty="0" smtClean="0"/>
              <a:t>Discovering information such as URLs of service endpoints</a:t>
            </a:r>
          </a:p>
          <a:p>
            <a:r>
              <a:rPr lang="en-US" dirty="0" smtClean="0"/>
              <a:t>With an HTTPS GET</a:t>
            </a:r>
          </a:p>
          <a:p>
            <a:r>
              <a:rPr lang="en-US" dirty="0" smtClean="0"/>
              <a:t>Using simple JSON response</a:t>
            </a:r>
          </a:p>
          <a:p>
            <a:endParaRPr lang="en-US" dirty="0" smtClean="0"/>
          </a:p>
          <a:p>
            <a:r>
              <a:rPr lang="en-US" i="1" dirty="0" smtClean="0"/>
              <a:t>In IETF Applications Area Working Group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4965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OpenID 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identity protocol built on top of OAuth 2.0</a:t>
            </a:r>
          </a:p>
          <a:p>
            <a:r>
              <a:rPr lang="en-US" dirty="0" smtClean="0"/>
              <a:t>Enables sign-in and release of information about the end-user</a:t>
            </a:r>
          </a:p>
          <a:p>
            <a:pPr lvl="1"/>
            <a:r>
              <a:rPr lang="en-US" dirty="0" smtClean="0"/>
              <a:t>Like Facebook Connect, but with an open set of providers</a:t>
            </a:r>
          </a:p>
          <a:p>
            <a:r>
              <a:rPr lang="en-US" dirty="0" smtClean="0"/>
              <a:t>Works well on mobile phones</a:t>
            </a:r>
          </a:p>
          <a:p>
            <a:r>
              <a:rPr lang="en-US" dirty="0" smtClean="0"/>
              <a:t>Works for both native and Web-based applications</a:t>
            </a:r>
          </a:p>
          <a:p>
            <a:r>
              <a:rPr lang="en-US" dirty="0" smtClean="0"/>
              <a:t>Works across a range of security profiles</a:t>
            </a:r>
          </a:p>
          <a:p>
            <a:r>
              <a:rPr lang="en-US" dirty="0" smtClean="0"/>
              <a:t>Modular design</a:t>
            </a:r>
          </a:p>
          <a:p>
            <a:pPr lvl="1"/>
            <a:r>
              <a:rPr lang="en-US" dirty="0" smtClean="0"/>
              <a:t>Lets you build only the parts you need</a:t>
            </a:r>
          </a:p>
          <a:p>
            <a:r>
              <a:rPr lang="en-US" dirty="0" smtClean="0"/>
              <a:t>Underpinnings</a:t>
            </a:r>
          </a:p>
          <a:p>
            <a:pPr lvl="1"/>
            <a:r>
              <a:rPr lang="en-US" dirty="0" smtClean="0"/>
              <a:t>OAuth 2.0, JWT, JWS, JWE, JWK, JWA, and WebFinger</a:t>
            </a:r>
          </a:p>
          <a:p>
            <a:endParaRPr lang="en-US" dirty="0" smtClean="0"/>
          </a:p>
          <a:p>
            <a:r>
              <a:rPr lang="en-US" i="1" dirty="0" smtClean="0"/>
              <a:t>In OpenID Foundation Artifact Binding/Connect Working Group</a:t>
            </a:r>
          </a:p>
          <a:p>
            <a:r>
              <a:rPr lang="en-US" i="1" dirty="0" smtClean="0"/>
              <a:t>OpenID Connect is a cornerstone of the emerging JSON/REST-based identity protocol suite, but is not a subject of this presentation</a:t>
            </a:r>
          </a:p>
        </p:txBody>
      </p:sp>
    </p:spTree>
    <p:extLst>
      <p:ext uri="{BB962C8B-B14F-4D97-AF65-F5344CB8AC3E}">
        <p14:creationId xmlns:p14="http://schemas.microsoft.com/office/powerpoint/2010/main" val="340900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Details on the Specifications with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7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Web Token (JWT)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http://tools.ietf.org/html/draft-ietf-oauth-json-web-token</a:t>
            </a:r>
            <a:endParaRPr lang="en-US" dirty="0" smtClean="0"/>
          </a:p>
          <a:p>
            <a:r>
              <a:rPr lang="en-US" dirty="0" smtClean="0"/>
              <a:t>JSON-based security token format</a:t>
            </a:r>
          </a:p>
          <a:p>
            <a:pPr lvl="1"/>
            <a:r>
              <a:rPr lang="en-US" dirty="0" smtClean="0"/>
              <a:t>Claims passed as signed &amp; optionally encrypted JSON object</a:t>
            </a:r>
          </a:p>
          <a:p>
            <a:r>
              <a:rPr lang="en-US" dirty="0" smtClean="0"/>
              <a:t>Compact, URL-safe representation</a:t>
            </a:r>
          </a:p>
          <a:p>
            <a:pPr lvl="1"/>
            <a:r>
              <a:rPr lang="en-US" dirty="0" smtClean="0"/>
              <a:t>Enabling use in URI query parameters, fragment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82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JWT ID Token Example from OpenID 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JWT representing information about an authentication event</a:t>
            </a:r>
          </a:p>
          <a:p>
            <a:r>
              <a:rPr lang="en-US" dirty="0" smtClean="0"/>
              <a:t>Claims:</a:t>
            </a:r>
          </a:p>
          <a:p>
            <a:pPr lvl="1"/>
            <a:r>
              <a:rPr lang="en-US" dirty="0" smtClean="0"/>
              <a:t>“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iss</a:t>
            </a:r>
            <a:r>
              <a:rPr lang="en-US" dirty="0" smtClean="0"/>
              <a:t>” </a:t>
            </a:r>
            <a:r>
              <a:rPr lang="en-US" dirty="0"/>
              <a:t>–</a:t>
            </a:r>
            <a:r>
              <a:rPr lang="en-US" dirty="0" smtClean="0"/>
              <a:t> Issuer</a:t>
            </a:r>
          </a:p>
          <a:p>
            <a:pPr lvl="1"/>
            <a:r>
              <a:rPr lang="en-US" dirty="0" smtClean="0"/>
              <a:t>“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dirty="0" smtClean="0"/>
              <a:t>” – Subject – </a:t>
            </a:r>
            <a:r>
              <a:rPr lang="en-US" dirty="0"/>
              <a:t>I</a:t>
            </a:r>
            <a:r>
              <a:rPr lang="en-US" dirty="0" smtClean="0"/>
              <a:t>dentifier for the end-user at the issuer</a:t>
            </a:r>
          </a:p>
          <a:p>
            <a:pPr lvl="1"/>
            <a:r>
              <a:rPr lang="en-US" dirty="0" smtClean="0"/>
              <a:t>“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aud</a:t>
            </a:r>
            <a:r>
              <a:rPr lang="en-US" dirty="0" smtClean="0"/>
              <a:t>” – Audience for the ID Token</a:t>
            </a:r>
          </a:p>
          <a:p>
            <a:pPr lvl="1"/>
            <a:r>
              <a:rPr lang="en-US" dirty="0" smtClean="0"/>
              <a:t>“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” – Expiration time</a:t>
            </a:r>
          </a:p>
          <a:p>
            <a:pPr lvl="1"/>
            <a:r>
              <a:rPr lang="en-US" dirty="0" smtClean="0"/>
              <a:t>“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nonce</a:t>
            </a:r>
            <a:r>
              <a:rPr lang="en-US" dirty="0" smtClean="0"/>
              <a:t>” – </a:t>
            </a:r>
            <a:r>
              <a:rPr lang="en-US" dirty="0"/>
              <a:t>R</a:t>
            </a:r>
            <a:r>
              <a:rPr lang="en-US" dirty="0" smtClean="0"/>
              <a:t>eplay attack mitigation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6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 Token Claims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iss": "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https://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server.example.com",</a:t>
            </a:r>
          </a:p>
          <a:p>
            <a:pPr marL="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"sub": "248289761001",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aud": "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https://client.example.org",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exp":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1311281970,</a:t>
            </a:r>
          </a:p>
          <a:p>
            <a:pPr marL="0" lvl="1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"nonce": "n-0S6_WzA2Mj"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64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JSON Web Signature (JWS)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http://tools.ietf.org/html/draft-ietf-jose-json-web-signature</a:t>
            </a:r>
            <a:endParaRPr lang="en-US" dirty="0" smtClean="0"/>
          </a:p>
          <a:p>
            <a:r>
              <a:rPr lang="en-US" dirty="0" smtClean="0"/>
              <a:t>Sign arbitrary content using compact JSON-based representation</a:t>
            </a:r>
          </a:p>
          <a:p>
            <a:pPr lvl="1"/>
            <a:r>
              <a:rPr lang="en-US" dirty="0" smtClean="0"/>
              <a:t>Includes both true digital signatures and HMACs</a:t>
            </a:r>
          </a:p>
          <a:p>
            <a:r>
              <a:rPr lang="en-US" dirty="0" smtClean="0"/>
              <a:t>Representation contains three parts:</a:t>
            </a:r>
          </a:p>
          <a:p>
            <a:pPr lvl="1"/>
            <a:r>
              <a:rPr lang="en-US" dirty="0" smtClean="0"/>
              <a:t>Header</a:t>
            </a:r>
          </a:p>
          <a:p>
            <a:pPr lvl="1"/>
            <a:r>
              <a:rPr lang="en-US" dirty="0" smtClean="0"/>
              <a:t>Payload</a:t>
            </a:r>
          </a:p>
          <a:p>
            <a:pPr lvl="1"/>
            <a:r>
              <a:rPr lang="en-US" dirty="0" smtClean="0"/>
              <a:t>Signature</a:t>
            </a:r>
          </a:p>
          <a:p>
            <a:r>
              <a:rPr lang="en-US" dirty="0" smtClean="0"/>
              <a:t>Parts are base64url encoded and concatenated, separated by period (‘.’) characters</a:t>
            </a:r>
          </a:p>
          <a:p>
            <a:pPr lvl="1"/>
            <a:r>
              <a:rPr lang="en-US" dirty="0" smtClean="0"/>
              <a:t>URL-safe representation</a:t>
            </a:r>
          </a:p>
          <a:p>
            <a:endParaRPr lang="en-US" dirty="0" smtClean="0"/>
          </a:p>
          <a:p>
            <a:r>
              <a:rPr lang="en-US" i="1" dirty="0" smtClean="0"/>
              <a:t>JWS is used to sign JWTs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1987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JWS Header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JWS Header:</a:t>
            </a:r>
          </a:p>
          <a:p>
            <a:pPr marL="457200" lvl="1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{"typ":"JWT",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 "alg":"HS256"}</a:t>
            </a:r>
          </a:p>
          <a:p>
            <a:pPr lvl="1"/>
            <a:r>
              <a:rPr lang="en-US" dirty="0" smtClean="0"/>
              <a:t>Specifies use of HMAC SHA-256 algorithm</a:t>
            </a:r>
          </a:p>
          <a:p>
            <a:pPr lvl="1"/>
            <a:r>
              <a:rPr lang="en-US" dirty="0" smtClean="0"/>
              <a:t>Also contains optional type parameter</a:t>
            </a:r>
          </a:p>
          <a:p>
            <a:r>
              <a:rPr lang="en-US" dirty="0" smtClean="0"/>
              <a:t>Base64url encoded JWS Header: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eyJ0eXAiOiJKV1QiLA0KICJhbGciOiJIUzI1NiJ9</a:t>
            </a:r>
          </a:p>
        </p:txBody>
      </p:sp>
    </p:spTree>
    <p:extLst>
      <p:ext uri="{BB962C8B-B14F-4D97-AF65-F5344CB8AC3E}">
        <p14:creationId xmlns:p14="http://schemas.microsoft.com/office/powerpoint/2010/main" val="111138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JWS Payload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JWS Payload (before base64url encoding):</a:t>
            </a:r>
          </a:p>
          <a:p>
            <a:pPr marL="457200" lvl="1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{"iss":"joe",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 "exp":1300819380,</a:t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 "http://example.com/is_root":true}</a:t>
            </a:r>
          </a:p>
          <a:p>
            <a:r>
              <a:rPr lang="en-US" dirty="0" smtClean="0"/>
              <a:t>JWS Payload (after base64url encoding):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eyJpc3MiOiJqb2UiLA0KICJleHAiOjEzMDA4MTkzODAsDQogImh0dHA6Ly9leGFtcGxlLmNvbS9pc19yb290Ijp0cnVlfQ</a:t>
            </a:r>
          </a:p>
        </p:txBody>
      </p:sp>
    </p:spTree>
    <p:extLst>
      <p:ext uri="{BB962C8B-B14F-4D97-AF65-F5344CB8AC3E}">
        <p14:creationId xmlns:p14="http://schemas.microsoft.com/office/powerpoint/2010/main" val="282578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Identity interop requires agreement on data representations and protocols</a:t>
            </a:r>
          </a:p>
          <a:p>
            <a:pPr lvl="1"/>
            <a:r>
              <a:rPr lang="en-US" dirty="0" smtClean="0"/>
              <a:t>Numerous existing standards</a:t>
            </a:r>
          </a:p>
          <a:p>
            <a:pPr lvl="2"/>
            <a:r>
              <a:rPr lang="en-US" dirty="0" smtClean="0"/>
              <a:t>Kerberos, X.509, SAML, WS-*, OpenID 2.0, etc.</a:t>
            </a:r>
          </a:p>
          <a:p>
            <a:pPr lvl="1"/>
            <a:r>
              <a:rPr lang="en-US" dirty="0" smtClean="0"/>
              <a:t>Using a variety of data representations</a:t>
            </a:r>
          </a:p>
          <a:p>
            <a:pPr lvl="2"/>
            <a:r>
              <a:rPr lang="en-US" dirty="0" smtClean="0"/>
              <a:t>ASN.1, XML, custom binary formats</a:t>
            </a:r>
          </a:p>
          <a:p>
            <a:pPr lvl="1"/>
            <a:endParaRPr lang="en-US" dirty="0" smtClean="0"/>
          </a:p>
          <a:p>
            <a:pPr lvl="1"/>
            <a:r>
              <a:rPr lang="en-US" i="1" dirty="0" smtClean="0"/>
              <a:t>None are ubiquitously adopted</a:t>
            </a:r>
          </a:p>
        </p:txBody>
      </p:sp>
    </p:spTree>
    <p:extLst>
      <p:ext uri="{BB962C8B-B14F-4D97-AF65-F5344CB8AC3E}">
        <p14:creationId xmlns:p14="http://schemas.microsoft.com/office/powerpoint/2010/main" val="311167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JWS Signing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Signature covers both Header and Payload</a:t>
            </a:r>
          </a:p>
          <a:p>
            <a:r>
              <a:rPr lang="en-US" dirty="0" smtClean="0"/>
              <a:t>Signing input is the concatenation of encoded Header and Payload, separated by a period (‘.’) character</a:t>
            </a:r>
          </a:p>
          <a:p>
            <a:pPr lvl="1"/>
            <a:r>
              <a:rPr lang="en-US" dirty="0" smtClean="0"/>
              <a:t>Enables direct signing of output representation</a:t>
            </a:r>
          </a:p>
          <a:p>
            <a:r>
              <a:rPr lang="en-US" dirty="0" smtClean="0"/>
              <a:t>Example signing input: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eyJ0eXAiOiJKV1QiLA0KICJhbGciOiJIUzI1NiJ9.eyJpc3MiOiJqb2UiLA0KICJleHAiOjEzMDA4MTkzODAsDQogImh0dHA6Ly9leGFtcGxlLmNvbS9pc19yb290Ijp0cnVlfQ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74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JWS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base64url encoded HMAC SHA-256 value: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dBjftJeZ4CVP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‑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mB92K27uhbUJU1p1r_wW1gFWFOEjXk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31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JWS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Header.Payload.Signature: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eyJ0eXAiOiJKV1QiLA0KICJhbGciOiJIUzI1NiJ9.eyJpc3MiOiJqb2UiLA0KICJleHAiOjEzMDA4MTkzODAsDQogImh0dHA6Ly9leGFtcGxlLmNvbS9pc19yb290Ijp0cnVlfQ.dBjftJeZ4CVP‑mB92K27uhbUJU1p1r_wW1gFWFOEjXk</a:t>
            </a:r>
          </a:p>
          <a:p>
            <a:endParaRPr lang="en-US" dirty="0"/>
          </a:p>
          <a:p>
            <a:r>
              <a:rPr lang="en-US" dirty="0" smtClean="0"/>
              <a:t>Representation is compact, URL-safe</a:t>
            </a:r>
          </a:p>
          <a:p>
            <a:r>
              <a:rPr lang="en-US" dirty="0" smtClean="0"/>
              <a:t>Enables, JWS/JWT values to be passed as URI query parameters or fragment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53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JWS Algorithm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Compact algorithm 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alg"</a:t>
            </a:r>
            <a:r>
              <a:rPr lang="en-US" dirty="0"/>
              <a:t>) </a:t>
            </a:r>
            <a:r>
              <a:rPr lang="en-US" dirty="0" smtClean="0"/>
              <a:t>identifiers: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"HS256"</a:t>
            </a:r>
            <a:r>
              <a:rPr lang="en-US" dirty="0" smtClean="0"/>
              <a:t> – HMAC SHA-256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"RS256"</a:t>
            </a:r>
            <a:r>
              <a:rPr lang="en-US" dirty="0" smtClean="0"/>
              <a:t> – RSA SHA-256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"ES256"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 ECDSA with P-256 curve and SHA-256</a:t>
            </a:r>
          </a:p>
          <a:p>
            <a:r>
              <a:rPr lang="en-US" dirty="0" smtClean="0"/>
              <a:t>Other hash sizes also defined:</a:t>
            </a:r>
          </a:p>
          <a:p>
            <a:pPr lvl="1"/>
            <a:r>
              <a:rPr lang="en-US" dirty="0" smtClean="0"/>
              <a:t>384, 512</a:t>
            </a:r>
          </a:p>
          <a:p>
            <a:r>
              <a:rPr lang="en-US" dirty="0" smtClean="0"/>
              <a:t>Other algorithms, identifiers MAY be used</a:t>
            </a:r>
          </a:p>
          <a:p>
            <a:endParaRPr lang="en-US" dirty="0"/>
          </a:p>
          <a:p>
            <a:r>
              <a:rPr lang="en-US" dirty="0"/>
              <a:t>Defined in JSON Web Algorithms </a:t>
            </a:r>
            <a:r>
              <a:rPr lang="en-US" dirty="0" smtClean="0"/>
              <a:t>(JWA) Specification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tools.ietf.org/html/draft-ietf-jose-json-web-algorithms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8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Web Encryption (JWE)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tools.ietf.org/html/draft-ietf-jose-json-web-encryption</a:t>
            </a:r>
            <a:endParaRPr lang="en-US" dirty="0" smtClean="0"/>
          </a:p>
          <a:p>
            <a:r>
              <a:rPr lang="en-US" dirty="0" smtClean="0"/>
              <a:t>Encrypt arbitrary </a:t>
            </a:r>
            <a:r>
              <a:rPr lang="en-US" dirty="0"/>
              <a:t>content using compact JSON-based </a:t>
            </a:r>
            <a:r>
              <a:rPr lang="en-US" dirty="0" smtClean="0"/>
              <a:t>representation</a:t>
            </a: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1" lang="en-US" kern="1200" dirty="0" smtClean="0">
                <a:solidFill>
                  <a:schemeClr val="tx1"/>
                </a:solidFill>
                <a:effectLst/>
                <a:latin typeface="メイリオ"/>
                <a:ea typeface="メイリオ"/>
                <a:cs typeface="メイリオ"/>
              </a:rPr>
              <a:t>With either asymmetric or symmetric keys</a:t>
            </a:r>
          </a:p>
          <a:p>
            <a:r>
              <a:rPr lang="en-US" dirty="0" smtClean="0"/>
              <a:t>Representation contains five parts:</a:t>
            </a:r>
          </a:p>
          <a:p>
            <a:pPr lvl="1"/>
            <a:r>
              <a:rPr lang="en-US" dirty="0" smtClean="0"/>
              <a:t>Header</a:t>
            </a:r>
          </a:p>
          <a:p>
            <a:pPr lvl="1"/>
            <a:r>
              <a:rPr lang="en-US" dirty="0" smtClean="0"/>
              <a:t>Encrypted Key</a:t>
            </a:r>
          </a:p>
          <a:p>
            <a:pPr lvl="1"/>
            <a:r>
              <a:rPr lang="en-US" dirty="0" smtClean="0"/>
              <a:t>Initialization Vector</a:t>
            </a:r>
          </a:p>
          <a:p>
            <a:pPr lvl="1"/>
            <a:r>
              <a:rPr lang="en-US" dirty="0" smtClean="0"/>
              <a:t>Ciphertext</a:t>
            </a:r>
          </a:p>
          <a:p>
            <a:pPr lvl="1"/>
            <a:r>
              <a:rPr lang="en-US" dirty="0" smtClean="0"/>
              <a:t>Integrity Value</a:t>
            </a:r>
          </a:p>
          <a:p>
            <a:r>
              <a:rPr lang="en-US" dirty="0" smtClean="0"/>
              <a:t>Parts are base64url encoded and concatenated, separated by period (‘.’) characters</a:t>
            </a:r>
          </a:p>
          <a:p>
            <a:pPr lvl="1"/>
            <a:r>
              <a:rPr lang="en-US" dirty="0" smtClean="0"/>
              <a:t>Compact, URL-safe representation</a:t>
            </a:r>
          </a:p>
          <a:p>
            <a:endParaRPr lang="en-US" dirty="0" smtClean="0"/>
          </a:p>
          <a:p>
            <a:r>
              <a:rPr lang="en-US" i="1" dirty="0" smtClean="0"/>
              <a:t>JWE is used to encrypt JWTs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7410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JWE Header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JWE Header: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{"alg":"RSA1_5",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"enc":"A128CBC+HS256"}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Block encryption key encrypted with </a:t>
            </a:r>
            <a:r>
              <a:rPr lang="en-US" dirty="0"/>
              <a:t>RSAES-PKCS1-V1_5</a:t>
            </a:r>
            <a:endParaRPr lang="en-US" dirty="0" smtClean="0"/>
          </a:p>
          <a:p>
            <a:pPr lvl="1"/>
            <a:r>
              <a:rPr lang="en-US" dirty="0" smtClean="0"/>
              <a:t>Plaintext encrypted with AES-CBC using a 128 bit key</a:t>
            </a:r>
          </a:p>
          <a:p>
            <a:pPr lvl="1"/>
            <a:r>
              <a:rPr lang="en-US" dirty="0" smtClean="0"/>
              <a:t>Integrity value for result calculated with HMAC SHA-256</a:t>
            </a:r>
          </a:p>
          <a:p>
            <a:r>
              <a:rPr lang="en-US" dirty="0"/>
              <a:t>Header base64url </a:t>
            </a:r>
            <a:r>
              <a:rPr lang="en-US" dirty="0" smtClean="0"/>
              <a:t>encoded, </a:t>
            </a:r>
            <a:r>
              <a:rPr lang="en-US" dirty="0"/>
              <a:t>just like JWS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15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JWE Key Encryption &amp; Agreement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"alg"</a:t>
            </a:r>
            <a:r>
              <a:rPr lang="en-US" dirty="0"/>
              <a:t>) </a:t>
            </a:r>
            <a:r>
              <a:rPr lang="en-US" dirty="0" smtClean="0"/>
              <a:t>identifiers: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"RSA1_5"</a:t>
            </a:r>
            <a:r>
              <a:rPr lang="en-US" dirty="0" smtClean="0"/>
              <a:t> – </a:t>
            </a:r>
            <a:r>
              <a:rPr lang="en-US" dirty="0"/>
              <a:t>RSAES-PKCS1-V1_5</a:t>
            </a:r>
            <a:endParaRPr lang="en-US" dirty="0" smtClean="0"/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"RSA-OAEP"</a:t>
            </a:r>
            <a:r>
              <a:rPr lang="en-US" dirty="0" smtClean="0"/>
              <a:t> – RSAES </a:t>
            </a:r>
            <a:r>
              <a:rPr lang="en-US" dirty="0"/>
              <a:t>using </a:t>
            </a:r>
            <a:r>
              <a:rPr lang="en-US" dirty="0" smtClean="0"/>
              <a:t>Optimal </a:t>
            </a:r>
            <a:r>
              <a:rPr lang="en-US" dirty="0"/>
              <a:t>Asymmetric Encryption </a:t>
            </a:r>
            <a:r>
              <a:rPr lang="en-US" dirty="0" smtClean="0"/>
              <a:t>Padding (OAEP)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"A128KW","A256KW"</a:t>
            </a:r>
            <a:r>
              <a:rPr lang="en-US" dirty="0"/>
              <a:t> – AES Key Wrap with 128, 256 bit keys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"ECDH-ES"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 </a:t>
            </a:r>
            <a:r>
              <a:rPr lang="en-US" dirty="0"/>
              <a:t>Elliptic Curve Diffie-Hellman Ephemeral </a:t>
            </a:r>
            <a:r>
              <a:rPr lang="en-US" dirty="0" smtClean="0"/>
              <a:t>Static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"dir"</a:t>
            </a:r>
            <a:r>
              <a:rPr lang="en-US" dirty="0" smtClean="0"/>
              <a:t> – Direct symmetric encryption without a wrapped key</a:t>
            </a:r>
          </a:p>
          <a:p>
            <a:r>
              <a:rPr lang="en-US" dirty="0" smtClean="0"/>
              <a:t>Other algorithms, identifiers MAY be used</a:t>
            </a:r>
          </a:p>
          <a:p>
            <a:endParaRPr lang="en-US" dirty="0"/>
          </a:p>
          <a:p>
            <a:r>
              <a:rPr lang="en-US" dirty="0"/>
              <a:t>Defined in JSON Web Algorithms (JWA) Specification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tools.ietf.org/html/draft-ietf-jose-json-web-algorithms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40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JWE Plaintext Encryption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Encryption Algorithm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"enc"</a:t>
            </a:r>
            <a:r>
              <a:rPr lang="en-US" dirty="0" smtClean="0"/>
              <a:t>) identifiers: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"A128CBC+HS256","A256CBC+HS512"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AES </a:t>
            </a:r>
            <a:r>
              <a:rPr lang="en-US" dirty="0"/>
              <a:t>Cipher Block Chaining </a:t>
            </a:r>
            <a:r>
              <a:rPr lang="en-US" dirty="0" smtClean="0"/>
              <a:t>(CBC) mode with 128/256 bit keys and integrity provided by HMAC SHA-256/HMAC SHA-512</a:t>
            </a:r>
            <a:endParaRPr lang="en-US" dirty="0"/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A128GCM","A256GCM"</a:t>
            </a:r>
            <a:r>
              <a:rPr lang="en-US" dirty="0" smtClean="0"/>
              <a:t> </a:t>
            </a:r>
            <a:r>
              <a:rPr lang="en-US" dirty="0"/>
              <a:t>– AES Galois/Counter Mode</a:t>
            </a:r>
            <a:r>
              <a:rPr lang="en-US" dirty="0" smtClean="0"/>
              <a:t> (GCM) with 128/256 </a:t>
            </a:r>
            <a:r>
              <a:rPr lang="en-US" dirty="0"/>
              <a:t>bit keys</a:t>
            </a:r>
            <a:endParaRPr lang="en-US" dirty="0" smtClean="0"/>
          </a:p>
          <a:p>
            <a:r>
              <a:rPr lang="en-US" dirty="0" smtClean="0"/>
              <a:t>Other algorithms, identifiers MAY be used</a:t>
            </a:r>
          </a:p>
          <a:p>
            <a:endParaRPr lang="en-US" dirty="0"/>
          </a:p>
          <a:p>
            <a:r>
              <a:rPr lang="en-US" dirty="0"/>
              <a:t>Defined in JSON Web Algorithms (JWA) Specification</a:t>
            </a:r>
          </a:p>
          <a:p>
            <a:pPr lvl="1"/>
            <a:r>
              <a:rPr lang="en-US" dirty="0">
                <a:hlinkClick r:id="rId2"/>
              </a:rPr>
              <a:t>http://tools.ietf.org/html/draft-ietf-jose-json-web-algorithms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183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Web Key (JWK)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tools.ietf.org/html/draft-ietf-jose-json-web-key</a:t>
            </a:r>
            <a:endParaRPr lang="en-US" dirty="0" smtClean="0"/>
          </a:p>
          <a:p>
            <a:r>
              <a:rPr lang="en-US" dirty="0" smtClean="0"/>
              <a:t>JSON representation of a public key or set of keys</a:t>
            </a:r>
          </a:p>
          <a:p>
            <a:endParaRPr lang="en-US" dirty="0"/>
          </a:p>
          <a:p>
            <a:r>
              <a:rPr lang="en-US" dirty="0" smtClean="0"/>
              <a:t>Also recently extended to represent private and symmetric keys</a:t>
            </a:r>
            <a:endParaRPr lang="en-US" dirty="0"/>
          </a:p>
          <a:p>
            <a:pPr lvl="1"/>
            <a:r>
              <a:rPr lang="en-US" dirty="0" smtClean="0">
                <a:hlinkClick r:id="rId3"/>
              </a:rPr>
              <a:t>http://tools.ietf.org/html/draft-jones-jose-json-private-and-symmetric-key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115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JWK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{"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keys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":</a:t>
            </a:r>
            <a:b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[</a:t>
            </a:r>
            <a:b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{"kty":"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EC",</a:t>
            </a:r>
            <a:b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"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crv":"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P-256",</a:t>
            </a:r>
            <a:b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"x":"MKBCTNIcKUSDii11ySs3526iDZ8AiTo7Tu6KPAqv7D4",</a:t>
            </a:r>
            <a:b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"y":"4Etl6SRW2YiLUrN5vfvVHuhp7x8PxltmWWlbbM4IFyM",</a:t>
            </a:r>
            <a:b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"use":"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enc",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"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kid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":"1"},</a:t>
            </a:r>
            <a:b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{"kty":"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RSA",</a:t>
            </a:r>
            <a:b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"n":"0vx7ag</a:t>
            </a:r>
            <a:r>
              <a:rPr lang="en-US" i="1" dirty="0" smtClean="0">
                <a:latin typeface="Meiryo" panose="020B0604030504040204" pitchFamily="34" charset="-128"/>
                <a:ea typeface="+mn-ea"/>
                <a:cs typeface="Courier New" pitchFamily="49" charset="0"/>
              </a:rPr>
              <a:t>...</a:t>
            </a:r>
            <a:r>
              <a:rPr lang="en-US" sz="1600" i="1" dirty="0" smtClean="0">
                <a:latin typeface="Meiryo" panose="020B0604030504040204" pitchFamily="34" charset="-128"/>
                <a:ea typeface="+mn-ea"/>
                <a:cs typeface="Courier New" pitchFamily="49" charset="0"/>
              </a:rPr>
              <a:t>(omitted)</a:t>
            </a:r>
            <a:r>
              <a:rPr lang="en-US" i="1" dirty="0" smtClean="0">
                <a:latin typeface="Meiryo" panose="020B0604030504040204" pitchFamily="34" charset="-128"/>
                <a:ea typeface="+mn-ea"/>
                <a:cs typeface="Courier New" pitchFamily="49" charset="0"/>
              </a:rPr>
              <a:t>...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Cur-kEgU8awapJzKnqDKgw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",</a:t>
            </a:r>
            <a:b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"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e":"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AQAB",</a:t>
            </a:r>
            <a:b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"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kid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":"2011-04-29"}</a:t>
            </a:r>
            <a:b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]</a:t>
            </a:r>
            <a:b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6084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The Emerging JSON/REST-Based Protocol Suite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 suite of identity specifications is emerging</a:t>
            </a:r>
          </a:p>
          <a:p>
            <a:pPr lvl="1"/>
            <a:r>
              <a:rPr lang="en-US" dirty="0" smtClean="0"/>
              <a:t>Using JSON data representations</a:t>
            </a:r>
          </a:p>
          <a:p>
            <a:pPr lvl="1"/>
            <a:r>
              <a:rPr lang="en-US" dirty="0" smtClean="0"/>
              <a:t>Using REST design pattern</a:t>
            </a:r>
          </a:p>
          <a:p>
            <a:pPr lvl="1"/>
            <a:r>
              <a:rPr lang="en-US" dirty="0" smtClean="0"/>
              <a:t>Reusing lessons learned from previous efforts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JSON ubiquitously supported in browsers and modern web development tools</a:t>
            </a:r>
          </a:p>
          <a:p>
            <a:pPr lvl="2"/>
            <a:r>
              <a:rPr lang="en-US" dirty="0" smtClean="0"/>
              <a:t>Lets developers use tools they already have</a:t>
            </a:r>
          </a:p>
          <a:p>
            <a:pPr lvl="1"/>
            <a:r>
              <a:rPr lang="en-US" dirty="0" smtClean="0"/>
              <a:t>Chance for much greater reach than past efforts</a:t>
            </a:r>
          </a:p>
          <a:p>
            <a:pPr lvl="2"/>
            <a:r>
              <a:rPr lang="en-US" dirty="0" smtClean="0"/>
              <a:t>Increasing the scope of identity interop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39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JWK Key Type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type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"kty"</a:t>
            </a:r>
            <a:r>
              <a:rPr lang="en-US" dirty="0" smtClean="0"/>
              <a:t>) identifiers for asymmetric keys: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"EC"</a:t>
            </a:r>
            <a:r>
              <a:rPr lang="en-US" dirty="0" smtClean="0"/>
              <a:t> – Elliptic Curve key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"RSA"</a:t>
            </a:r>
            <a:r>
              <a:rPr lang="en-US" dirty="0" smtClean="0"/>
              <a:t> – RSA key</a:t>
            </a:r>
          </a:p>
          <a:p>
            <a:r>
              <a:rPr lang="en-US" dirty="0" smtClean="0"/>
              <a:t>Key type identifier for symmetric keys: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/>
              <a:t> – Octets representing a bare key</a:t>
            </a:r>
          </a:p>
          <a:p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ypes for asymmetric keys defined in </a:t>
            </a:r>
            <a:r>
              <a:rPr lang="en-US" dirty="0"/>
              <a:t>JSON Web Algorithms </a:t>
            </a:r>
            <a:r>
              <a:rPr lang="en-US" dirty="0" smtClean="0"/>
              <a:t>(JWA):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tools.ietf.org/html/draft-ietf-jose-json-web-algorithms</a:t>
            </a:r>
            <a:endParaRPr lang="en-US" dirty="0" smtClean="0"/>
          </a:p>
          <a:p>
            <a:r>
              <a:rPr lang="en-US" dirty="0" smtClean="0"/>
              <a:t>Type for symmetric keys defined in: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tools.ietf.org/html/draft-jones-jose-json-private-and-symmetric-key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4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What is OAuth?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REST/JSON-based </a:t>
            </a:r>
            <a:r>
              <a:rPr lang="en-US" dirty="0"/>
              <a:t>a</a:t>
            </a:r>
            <a:r>
              <a:rPr lang="en-US" dirty="0" smtClean="0"/>
              <a:t>uthorization </a:t>
            </a:r>
            <a:r>
              <a:rPr lang="en-US" dirty="0"/>
              <a:t>p</a:t>
            </a:r>
            <a:r>
              <a:rPr lang="en-US" dirty="0" smtClean="0"/>
              <a:t>rotocol</a:t>
            </a:r>
          </a:p>
          <a:p>
            <a:r>
              <a:rPr lang="en-US" dirty="0" smtClean="0"/>
              <a:t>Enables a resource owner to authorize limited access to resources by specific applications</a:t>
            </a:r>
          </a:p>
          <a:p>
            <a:pPr lvl="1"/>
            <a:r>
              <a:rPr lang="en-US" dirty="0" smtClean="0"/>
              <a:t>Without sharing passwords with the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36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OAuth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Mary has Microsoft and Facebook accounts</a:t>
            </a:r>
          </a:p>
          <a:p>
            <a:r>
              <a:rPr lang="en-US" dirty="0" smtClean="0"/>
              <a:t>Mary wants to display her Facebook photos on her Microsoft pages</a:t>
            </a:r>
          </a:p>
          <a:p>
            <a:r>
              <a:rPr lang="en-US" dirty="0" smtClean="0"/>
              <a:t>Mary authorizes Microsoft to have read-only access to her Facebook photos using OAuth 2.0</a:t>
            </a:r>
          </a:p>
          <a:p>
            <a:pPr lvl="1"/>
            <a:r>
              <a:rPr lang="en-US" dirty="0" smtClean="0"/>
              <a:t>She uses her Facebook password at Facebook to enable this authorization</a:t>
            </a:r>
          </a:p>
          <a:p>
            <a:pPr lvl="1"/>
            <a:r>
              <a:rPr lang="en-US" dirty="0" smtClean="0"/>
              <a:t>Facebook grants a scoped access token to Microsoft</a:t>
            </a:r>
          </a:p>
          <a:p>
            <a:pPr lvl="1"/>
            <a:r>
              <a:rPr lang="en-US" dirty="0" smtClean="0"/>
              <a:t>Microsoft uses the access token to retrieve Mary’s photos for 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4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Primary OAuth Specifications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OAuth 2.0 Authorization Framework</a:t>
            </a:r>
          </a:p>
          <a:p>
            <a:pPr lvl="1"/>
            <a:r>
              <a:rPr lang="en-US" dirty="0" smtClean="0"/>
              <a:t>Defines OAuth 2.0 flows</a:t>
            </a:r>
          </a:p>
          <a:p>
            <a:pPr lvl="1"/>
            <a:r>
              <a:rPr lang="en-US" dirty="0" smtClean="0">
                <a:hlinkClick r:id="rId2"/>
              </a:rPr>
              <a:t>http://tools.ietf.org/html/rfc6749</a:t>
            </a:r>
            <a:endParaRPr lang="en-US" dirty="0" smtClean="0"/>
          </a:p>
          <a:p>
            <a:r>
              <a:rPr lang="en-US" dirty="0" smtClean="0"/>
              <a:t>OAuth 2.0 Bearer Token Usage</a:t>
            </a:r>
          </a:p>
          <a:p>
            <a:pPr lvl="1"/>
            <a:r>
              <a:rPr lang="en-US" dirty="0" smtClean="0"/>
              <a:t>Defines how to use Bearer Tokens to access protected resources</a:t>
            </a:r>
          </a:p>
          <a:p>
            <a:pPr lvl="2"/>
            <a:r>
              <a:rPr lang="en-US" dirty="0" smtClean="0"/>
              <a:t>Bearer tokens can be used by any party in possession of them to access the corresponding protected resources</a:t>
            </a:r>
            <a:endParaRPr lang="en-US" dirty="0"/>
          </a:p>
          <a:p>
            <a:pPr lvl="1"/>
            <a:r>
              <a:rPr lang="en-US" dirty="0" smtClean="0">
                <a:hlinkClick r:id="rId3"/>
              </a:rPr>
              <a:t>http://tools.ietf.org/html/rfc6750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303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OAuth Assertions Specifications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OAuth 2.0 Assertions Profile</a:t>
            </a:r>
          </a:p>
          <a:p>
            <a:pPr lvl="1"/>
            <a:r>
              <a:rPr lang="en-US" dirty="0" smtClean="0"/>
              <a:t>Defines how to use assertions as client credentials and authorization grants</a:t>
            </a:r>
          </a:p>
          <a:p>
            <a:pPr lvl="2"/>
            <a:r>
              <a:rPr lang="en-US" dirty="0" smtClean="0"/>
              <a:t>In manner independent of assertion/token type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tools.ietf.org/html/draft-ietf-oauth-assertions</a:t>
            </a:r>
            <a:endParaRPr lang="en-US" dirty="0"/>
          </a:p>
          <a:p>
            <a:r>
              <a:rPr lang="en-US" dirty="0" smtClean="0"/>
              <a:t>OAuth 2.0 SAML Assertion Profiles</a:t>
            </a:r>
          </a:p>
          <a:p>
            <a:pPr lvl="1"/>
            <a:r>
              <a:rPr lang="en-US" dirty="0" smtClean="0"/>
              <a:t>Defines how to use SAML assertions with OAuth 2.0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tools.ietf.org/html/draft-ietf-oauth-saml2-bearer</a:t>
            </a:r>
            <a:endParaRPr lang="en-US" dirty="0"/>
          </a:p>
          <a:p>
            <a:r>
              <a:rPr lang="en-US" dirty="0" smtClean="0"/>
              <a:t>OAuth 2.0 JWT Assertion Profiles</a:t>
            </a:r>
          </a:p>
          <a:p>
            <a:pPr lvl="1"/>
            <a:r>
              <a:rPr lang="en-US" dirty="0" smtClean="0"/>
              <a:t>Defines how to use JWTs with OAuth 2.0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tools.ietf.org/html/draft-jones-oauth-jwt-bearer</a:t>
            </a:r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The JWT Assertion Profiles spec is used by OpenID Connect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8626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Additional OAuth Specifications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OAuth 2.0  Dynamic </a:t>
            </a:r>
            <a:r>
              <a:rPr lang="en-US" dirty="0"/>
              <a:t>Client Registration</a:t>
            </a:r>
          </a:p>
          <a:p>
            <a:pPr lvl="1"/>
            <a:r>
              <a:rPr lang="en-US" dirty="0"/>
              <a:t>Protocol for dynamically registering an OAuth client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tools.ietf.org/html/draft-ietf-oauth-dyn-reg</a:t>
            </a:r>
            <a:endParaRPr lang="en-US" dirty="0" smtClean="0"/>
          </a:p>
          <a:p>
            <a:r>
              <a:rPr lang="en-US" dirty="0" smtClean="0"/>
              <a:t>OAuth 2.0 </a:t>
            </a:r>
            <a:r>
              <a:rPr lang="en-US" dirty="0"/>
              <a:t>Token </a:t>
            </a:r>
            <a:r>
              <a:rPr lang="en-US" dirty="0" smtClean="0"/>
              <a:t>Revocation</a:t>
            </a:r>
          </a:p>
          <a:p>
            <a:pPr lvl="1"/>
            <a:r>
              <a:rPr lang="en-US" dirty="0" smtClean="0"/>
              <a:t>Defines how to voluntarily relinquish access</a:t>
            </a:r>
          </a:p>
          <a:p>
            <a:pPr lvl="1"/>
            <a:r>
              <a:rPr lang="en-US" dirty="0" smtClean="0">
                <a:hlinkClick r:id="rId3"/>
              </a:rPr>
              <a:t>http://tools.ietf.org/html/draft-ietf-oauth-revocation</a:t>
            </a:r>
            <a:endParaRPr lang="en-US" dirty="0" smtClean="0"/>
          </a:p>
          <a:p>
            <a:r>
              <a:rPr lang="en-US" dirty="0"/>
              <a:t>OAuth 2.0 JSON </a:t>
            </a:r>
            <a:r>
              <a:rPr lang="en-US" dirty="0" smtClean="0"/>
              <a:t>Requests</a:t>
            </a:r>
          </a:p>
          <a:p>
            <a:pPr lvl="1"/>
            <a:r>
              <a:rPr lang="en-US" dirty="0" smtClean="0"/>
              <a:t>Specifies JSON format encoding for OAuth requests</a:t>
            </a:r>
          </a:p>
          <a:p>
            <a:pPr lvl="1"/>
            <a:r>
              <a:rPr lang="en-US" dirty="0" smtClean="0">
                <a:hlinkClick r:id="rId4"/>
              </a:rPr>
              <a:t>http://tools.ietf.org/html/draft-sakimura-oauth-requrl</a:t>
            </a:r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OAuth </a:t>
            </a:r>
            <a:r>
              <a:rPr lang="en-US" dirty="0"/>
              <a:t>2.0 </a:t>
            </a:r>
            <a:r>
              <a:rPr lang="en-US" i="1" dirty="0" smtClean="0"/>
              <a:t>Dynamic Client Registration</a:t>
            </a:r>
            <a:r>
              <a:rPr lang="en-US" i="1" dirty="0"/>
              <a:t> </a:t>
            </a:r>
            <a:r>
              <a:rPr lang="en-US" i="1" dirty="0" smtClean="0"/>
              <a:t>is used by OpenID Connect</a:t>
            </a:r>
          </a:p>
        </p:txBody>
      </p:sp>
    </p:spTree>
    <p:extLst>
      <p:ext uri="{BB962C8B-B14F-4D97-AF65-F5344CB8AC3E}">
        <p14:creationId xmlns:p14="http://schemas.microsoft.com/office/powerpoint/2010/main" val="120254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WebFinger Discovery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http://tools.ietf.org/html/draft-ietf-appsawg-webfinger</a:t>
            </a:r>
            <a:endParaRPr lang="en-US" dirty="0" smtClean="0"/>
          </a:p>
          <a:p>
            <a:r>
              <a:rPr lang="en-US" dirty="0"/>
              <a:t>Discover information </a:t>
            </a:r>
            <a:r>
              <a:rPr lang="en-US" dirty="0" smtClean="0"/>
              <a:t>associated with </a:t>
            </a:r>
            <a:r>
              <a:rPr lang="en-US" dirty="0"/>
              <a:t>an identifier</a:t>
            </a:r>
          </a:p>
          <a:p>
            <a:r>
              <a:rPr lang="en-US" dirty="0" smtClean="0"/>
              <a:t>Uses these HTTP request parameters: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resource</a:t>
            </a:r>
            <a:r>
              <a:rPr lang="en-US" dirty="0" smtClean="0"/>
              <a:t>”– Identifier for which discovery is being performed</a:t>
            </a:r>
          </a:p>
          <a:p>
            <a:pPr lvl="2"/>
            <a:r>
              <a:rPr lang="en-US" dirty="0" smtClean="0"/>
              <a:t>Such as “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acct:mary@example.com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rel</a:t>
            </a:r>
            <a:r>
              <a:rPr lang="en-US" dirty="0" smtClean="0"/>
              <a:t>” – Link relation type being queried for</a:t>
            </a:r>
          </a:p>
          <a:p>
            <a:pPr lvl="2"/>
            <a:r>
              <a:rPr lang="en-US" dirty="0" smtClean="0"/>
              <a:t>Such as “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://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openid.net/specs/connect/1.0/issuer”</a:t>
            </a:r>
            <a:endParaRPr lang="en-US" dirty="0"/>
          </a:p>
          <a:p>
            <a:r>
              <a:rPr lang="en-US" dirty="0" smtClean="0"/>
              <a:t>Response contains </a:t>
            </a:r>
            <a:r>
              <a:rPr lang="en-US" dirty="0"/>
              <a:t>list of </a:t>
            </a:r>
            <a:r>
              <a:rPr lang="en-US" dirty="0" smtClean="0"/>
              <a:t>JSON links with discovered information</a:t>
            </a:r>
          </a:p>
          <a:p>
            <a:pPr lvl="1"/>
            <a:r>
              <a:rPr lang="en-US" dirty="0" smtClean="0"/>
              <a:t>Such as</a:t>
            </a:r>
            <a:r>
              <a:rPr lang="en-US" dirty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{"rel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":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"http://openid.net/specs/connect/1.0/issuer",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"href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":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"https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://server.example.com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"}</a:t>
            </a:r>
          </a:p>
          <a:p>
            <a:endParaRPr lang="en-US" dirty="0"/>
          </a:p>
          <a:p>
            <a:r>
              <a:rPr lang="en-US" i="1" dirty="0" smtClean="0"/>
              <a:t>WebFinger is used by OpenID Connect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6463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WebFinger Request and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885368"/>
            <a:ext cx="8321675" cy="4775200"/>
          </a:xfrm>
        </p:spPr>
        <p:txBody>
          <a:bodyPr/>
          <a:lstStyle/>
          <a:p>
            <a:r>
              <a:rPr lang="en-US" dirty="0" smtClean="0"/>
              <a:t>Example WebFinger Request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GET /.well-known/webfinger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?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resource=acct%3Amary%40example.com&amp;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rel=http%3A%2F%2Fopenid.net%2Fspecs%2Fconnect%2F1.0%2Fissuer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HTTP/1.1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Host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example.com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Example WebFinger Response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HTTP/1.1 200 OK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Access-Control-Allow-Origin: *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Content-Type: application/jrd+json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"subject" : "acct:mary@example.com",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"links" :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[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{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"rel" : "http://openid.net/specs/connect/1.0/issuer",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"href" : "https://server.example.com"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}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]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57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r>
              <a:rPr lang="en-US" baseline="0" dirty="0" smtClean="0"/>
              <a:t> of the</a:t>
            </a:r>
            <a:r>
              <a:rPr lang="en-US" dirty="0" smtClean="0"/>
              <a:t> Specifications and Interop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85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Completed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OAuth Authorization Framework – RFC 6749</a:t>
            </a:r>
          </a:p>
          <a:p>
            <a:r>
              <a:rPr lang="en-US" dirty="0" smtClean="0"/>
              <a:t>OAuth Bearer Token Usage – RFC 6750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00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Make simple things simple</a:t>
            </a:r>
          </a:p>
          <a:p>
            <a:r>
              <a:rPr lang="en-US" sz="2400" dirty="0" smtClean="0"/>
              <a:t>Make complex things possible</a:t>
            </a:r>
          </a:p>
        </p:txBody>
      </p:sp>
    </p:spTree>
    <p:extLst>
      <p:ext uri="{BB962C8B-B14F-4D97-AF65-F5344CB8AC3E}">
        <p14:creationId xmlns:p14="http://schemas.microsoft.com/office/powerpoint/2010/main" val="9763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 Close to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JSON Web Token (JWT)</a:t>
            </a:r>
          </a:p>
          <a:p>
            <a:r>
              <a:rPr lang="en-US" dirty="0" smtClean="0"/>
              <a:t>JSON Web Signature (JWS)</a:t>
            </a:r>
          </a:p>
          <a:p>
            <a:r>
              <a:rPr lang="en-US" dirty="0" smtClean="0"/>
              <a:t>JSON Web Encryption (JWA)</a:t>
            </a:r>
          </a:p>
          <a:p>
            <a:r>
              <a:rPr lang="en-US" dirty="0" smtClean="0"/>
              <a:t>JSON Web Key (JWK)</a:t>
            </a:r>
          </a:p>
          <a:p>
            <a:r>
              <a:rPr lang="en-US" dirty="0" smtClean="0"/>
              <a:t>JSON Web Algorithms (JWA)</a:t>
            </a:r>
          </a:p>
          <a:p>
            <a:r>
              <a:rPr lang="en-US" dirty="0" smtClean="0"/>
              <a:t>OAuth Assertion Framework</a:t>
            </a:r>
          </a:p>
          <a:p>
            <a:r>
              <a:rPr lang="en-US" dirty="0" smtClean="0"/>
              <a:t>OAuth SAML Assertion Profiles</a:t>
            </a:r>
          </a:p>
          <a:p>
            <a:r>
              <a:rPr lang="en-US" dirty="0" smtClean="0"/>
              <a:t>OAuth JWT Assertion Profiles</a:t>
            </a:r>
          </a:p>
          <a:p>
            <a:r>
              <a:rPr lang="en-US" dirty="0" smtClean="0"/>
              <a:t>OAuth Dynamic Client Registration</a:t>
            </a:r>
          </a:p>
          <a:p>
            <a:r>
              <a:rPr lang="en-US" dirty="0" smtClean="0"/>
              <a:t>WebFinger</a:t>
            </a:r>
          </a:p>
          <a:p>
            <a:r>
              <a:rPr lang="en-US" dirty="0" smtClean="0"/>
              <a:t>OpenID Connect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4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 Farther from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OAuth Token Revocation</a:t>
            </a:r>
          </a:p>
          <a:p>
            <a:r>
              <a:rPr lang="en-US" dirty="0" smtClean="0"/>
              <a:t>OAuth JSON Requests</a:t>
            </a:r>
          </a:p>
          <a:p>
            <a:r>
              <a:rPr lang="en-US" dirty="0" smtClean="0"/>
              <a:t>JSON Private and Symmetric Key Representation</a:t>
            </a:r>
          </a:p>
          <a:p>
            <a:r>
              <a:rPr lang="en-US" dirty="0" smtClean="0"/>
              <a:t>JWE Encryption of JWKs</a:t>
            </a:r>
          </a:p>
          <a:p>
            <a:r>
              <a:rPr lang="en-US" dirty="0" smtClean="0"/>
              <a:t>JWK PKIX (X.509) Key Representation</a:t>
            </a:r>
          </a:p>
          <a:p>
            <a:endParaRPr lang="en-US" dirty="0"/>
          </a:p>
          <a:p>
            <a:r>
              <a:rPr lang="en-US" i="1" dirty="0" smtClean="0"/>
              <a:t>None are used by OpenID Connect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6800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Interop testing is ongoing for all the specs used by OpenID Connect:</a:t>
            </a:r>
          </a:p>
          <a:p>
            <a:pPr lvl="1"/>
            <a:r>
              <a:rPr lang="en-US" dirty="0" smtClean="0"/>
              <a:t>JWT, JWS, JWE, JWK, JWA, OAuth (RFC 6749 and RFC 6750), OAuth JWT Assertions, OAuth Dynamic Registration, WebFinger</a:t>
            </a:r>
          </a:p>
          <a:p>
            <a:pPr lvl="1"/>
            <a:r>
              <a:rPr lang="en-US" dirty="0" smtClean="0"/>
              <a:t>And the OpenID Connect specifications themselves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Currently in 4</a:t>
            </a:r>
            <a:r>
              <a:rPr lang="en-US" baseline="30000" dirty="0"/>
              <a:t>th</a:t>
            </a:r>
            <a:r>
              <a:rPr lang="en-US" dirty="0"/>
              <a:t> round of interop testing</a:t>
            </a:r>
          </a:p>
          <a:p>
            <a:pPr lvl="1">
              <a:defRPr/>
            </a:pPr>
            <a:r>
              <a:rPr lang="en-US" dirty="0"/>
              <a:t>See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osis.idcommons.net/</a:t>
            </a:r>
            <a:endParaRPr lang="en-US" dirty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Interop mailing list:</a:t>
            </a:r>
          </a:p>
          <a:p>
            <a:pPr lvl="1">
              <a:defRPr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groups.google.com/group/openid-connect-interop</a:t>
            </a:r>
            <a:endParaRPr lang="en-US" dirty="0"/>
          </a:p>
          <a:p>
            <a:r>
              <a:rPr lang="en-US" dirty="0"/>
              <a:t>By the numbers:</a:t>
            </a:r>
          </a:p>
          <a:p>
            <a:pPr lvl="1"/>
            <a:r>
              <a:rPr lang="en-US" dirty="0" smtClean="0"/>
              <a:t>14 </a:t>
            </a:r>
            <a:r>
              <a:rPr lang="en-US" dirty="0"/>
              <a:t>implementations participating</a:t>
            </a:r>
          </a:p>
          <a:p>
            <a:pPr lvl="2"/>
            <a:r>
              <a:rPr lang="en-US" dirty="0"/>
              <a:t>66 cross-solution test results recorded</a:t>
            </a:r>
          </a:p>
          <a:p>
            <a:pPr lvl="1"/>
            <a:r>
              <a:rPr lang="en-US" dirty="0"/>
              <a:t>110 feature tests defined</a:t>
            </a:r>
          </a:p>
          <a:p>
            <a:pPr lvl="2"/>
            <a:r>
              <a:rPr lang="en-US" dirty="0"/>
              <a:t>1,260 feature test results recorded</a:t>
            </a:r>
          </a:p>
          <a:p>
            <a:pPr lvl="1"/>
            <a:r>
              <a:rPr lang="en-US" dirty="0" smtClean="0"/>
              <a:t>101 members </a:t>
            </a:r>
            <a:r>
              <a:rPr lang="en-US" dirty="0"/>
              <a:t>of interop mailing list</a:t>
            </a:r>
          </a:p>
          <a:p>
            <a:pPr lvl="2"/>
            <a:r>
              <a:rPr lang="en-US" dirty="0" smtClean="0"/>
              <a:t>860 </a:t>
            </a:r>
            <a:r>
              <a:rPr lang="en-US" dirty="0"/>
              <a:t>messages to interop mailing </a:t>
            </a:r>
            <a:r>
              <a:rPr lang="en-US" dirty="0" smtClean="0"/>
              <a:t>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62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Resources and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13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IETF OAuth Working Group &amp; Mailing List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datatracker.ietf.org/wg/oauth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www.ietf.org/mailman/listinfo/oauth</a:t>
            </a:r>
            <a:endParaRPr lang="en-US" dirty="0"/>
          </a:p>
          <a:p>
            <a:r>
              <a:rPr lang="en-US" dirty="0" smtClean="0"/>
              <a:t>IETF JSON Object Signing and Encryption (JOSE) WG &amp; Mailing List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datatracker.ietf.org/wg/jose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www.ietf.org/mailman/listinfo/jose</a:t>
            </a:r>
            <a:endParaRPr lang="en-US" dirty="0" smtClean="0"/>
          </a:p>
          <a:p>
            <a:r>
              <a:rPr lang="en-US" dirty="0" smtClean="0"/>
              <a:t>IETF WebFinger WG &amp; Mailing List</a:t>
            </a:r>
          </a:p>
          <a:p>
            <a:pPr lvl="1"/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datatracker.ietf.org/wg/appsawg</a:t>
            </a:r>
            <a:endParaRPr lang="en-US" dirty="0"/>
          </a:p>
          <a:p>
            <a:pPr lvl="1"/>
            <a:r>
              <a:rPr lang="en-US" dirty="0" smtClean="0">
                <a:hlinkClick r:id="rId7"/>
              </a:rPr>
              <a:t>https://www.ietf.org/mailman/listinfo/webfinger</a:t>
            </a:r>
            <a:endParaRPr lang="en-US" dirty="0" smtClean="0"/>
          </a:p>
          <a:p>
            <a:r>
              <a:rPr lang="en-US" dirty="0" smtClean="0"/>
              <a:t>OpenID Connect WG &amp; Mailing List</a:t>
            </a:r>
          </a:p>
          <a:p>
            <a:pPr lvl="1"/>
            <a:r>
              <a:rPr lang="en-US" dirty="0" smtClean="0">
                <a:hlinkClick r:id="rId8"/>
              </a:rPr>
              <a:t>http://openid.net/connect</a:t>
            </a:r>
            <a:endParaRPr lang="en-US" dirty="0" smtClean="0"/>
          </a:p>
          <a:p>
            <a:pPr lvl="1"/>
            <a:r>
              <a:rPr lang="en-US" dirty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lists.openid.net/mailman/listinfo/openid-specs-ab</a:t>
            </a:r>
            <a:endParaRPr lang="en-US" dirty="0"/>
          </a:p>
          <a:p>
            <a:r>
              <a:rPr lang="en-US" dirty="0" smtClean="0"/>
              <a:t>My Blog and Twitter Handle</a:t>
            </a:r>
          </a:p>
          <a:p>
            <a:pPr lvl="1"/>
            <a:r>
              <a:rPr lang="en-US" dirty="0" smtClean="0">
                <a:hlinkClick r:id="rId10"/>
              </a:rPr>
              <a:t>http://self-issued.info/</a:t>
            </a:r>
            <a:endParaRPr lang="en-US" dirty="0" smtClean="0"/>
          </a:p>
          <a:p>
            <a:pPr lvl="1"/>
            <a:r>
              <a:rPr lang="en-US" dirty="0" smtClean="0"/>
              <a:t>@selfissued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07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Set of Contributors</a:t>
            </a:r>
            <a:endParaRPr lang="en-US" dirty="0"/>
          </a:p>
        </p:txBody>
      </p:sp>
      <p:pic>
        <p:nvPicPr>
          <p:cNvPr id="17" name="Picture 16" descr="Faceb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4740" y="1109476"/>
            <a:ext cx="2190750" cy="952500"/>
          </a:xfrm>
          <a:prstGeom prst="rect">
            <a:avLst/>
          </a:prstGeom>
          <a:noFill/>
        </p:spPr>
      </p:pic>
      <p:pic>
        <p:nvPicPr>
          <p:cNvPr id="18" name="Picture 17" descr="Goo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1474" y="807014"/>
            <a:ext cx="2190750" cy="952500"/>
          </a:xfrm>
          <a:prstGeom prst="rect">
            <a:avLst/>
          </a:prstGeom>
          <a:noFill/>
        </p:spPr>
      </p:pic>
      <p:pic>
        <p:nvPicPr>
          <p:cNvPr id="20" name="Picture 19" descr="Ping Ident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5618" y="1846827"/>
            <a:ext cx="2190750" cy="952500"/>
          </a:xfrm>
          <a:prstGeom prst="rect">
            <a:avLst/>
          </a:prstGeom>
          <a:noFill/>
        </p:spPr>
      </p:pic>
      <p:pic>
        <p:nvPicPr>
          <p:cNvPr id="21" name="Picture 20" descr="Nomura Research Institu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73522" y="3830518"/>
            <a:ext cx="1428750" cy="857251"/>
          </a:xfrm>
          <a:prstGeom prst="rect">
            <a:avLst/>
          </a:prstGeom>
          <a:noFill/>
        </p:spPr>
      </p:pic>
      <p:cxnSp>
        <p:nvCxnSpPr>
          <p:cNvPr id="23" name="直線矢印コネクタ 11"/>
          <p:cNvCxnSpPr/>
          <p:nvPr/>
        </p:nvCxnSpPr>
        <p:spPr>
          <a:xfrm>
            <a:off x="2771335" y="1890752"/>
            <a:ext cx="1143684" cy="85547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13"/>
          <p:cNvCxnSpPr/>
          <p:nvPr/>
        </p:nvCxnSpPr>
        <p:spPr>
          <a:xfrm>
            <a:off x="4572000" y="1609398"/>
            <a:ext cx="6569" cy="113683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15"/>
          <p:cNvCxnSpPr/>
          <p:nvPr/>
        </p:nvCxnSpPr>
        <p:spPr>
          <a:xfrm flipH="1">
            <a:off x="5232613" y="1890752"/>
            <a:ext cx="1080118" cy="85547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17"/>
          <p:cNvCxnSpPr/>
          <p:nvPr/>
        </p:nvCxnSpPr>
        <p:spPr>
          <a:xfrm>
            <a:off x="2112538" y="2521577"/>
            <a:ext cx="1161667" cy="34650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19"/>
          <p:cNvCxnSpPr/>
          <p:nvPr/>
        </p:nvCxnSpPr>
        <p:spPr>
          <a:xfrm flipV="1">
            <a:off x="4564986" y="3378474"/>
            <a:ext cx="7014" cy="66389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1"/>
          <p:cNvCxnSpPr/>
          <p:nvPr/>
        </p:nvCxnSpPr>
        <p:spPr>
          <a:xfrm flipH="1" flipV="1">
            <a:off x="5785904" y="3322290"/>
            <a:ext cx="1488351" cy="97210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2"/>
          <p:cNvSpPr txBox="1"/>
          <p:nvPr/>
        </p:nvSpPr>
        <p:spPr>
          <a:xfrm>
            <a:off x="3139761" y="2841762"/>
            <a:ext cx="3216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 smtClean="0">
                <a:latin typeface="Meiryo" panose="020B0604030504040204" pitchFamily="34" charset="-128"/>
                <a:ea typeface="Meiryo" panose="020B0604030504040204" pitchFamily="34" charset="-128"/>
                <a:cs typeface="Times New Roman" pitchFamily="18" charset="0"/>
              </a:rPr>
              <a:t>JSON Identity Specs</a:t>
            </a:r>
            <a:endParaRPr kumimoji="1" lang="ja-JP" altLang="en-US" sz="2400" dirty="0">
              <a:latin typeface="Meiryo" panose="020B0604030504040204" pitchFamily="34" charset="-128"/>
              <a:ea typeface="Meiryo" panose="020B0604030504040204" pitchFamily="34" charset="-128"/>
              <a:cs typeface="Times New Roman" pitchFamily="18" charset="0"/>
            </a:endParaRPr>
          </a:p>
        </p:txBody>
      </p:sp>
      <p:pic>
        <p:nvPicPr>
          <p:cNvPr id="31" name="Picture 30" descr="Yahoo!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74255" y="2127958"/>
            <a:ext cx="1739296" cy="756216"/>
          </a:xfrm>
          <a:prstGeom prst="rect">
            <a:avLst/>
          </a:prstGeom>
          <a:noFill/>
        </p:spPr>
      </p:pic>
      <p:cxnSp>
        <p:nvCxnSpPr>
          <p:cNvPr id="32" name="直線矢印コネクタ 18"/>
          <p:cNvCxnSpPr/>
          <p:nvPr/>
        </p:nvCxnSpPr>
        <p:spPr>
          <a:xfrm flipH="1">
            <a:off x="6174115" y="2576058"/>
            <a:ext cx="1100140" cy="29202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Yahoo! JAPA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64026" y="5194498"/>
            <a:ext cx="1384945" cy="369737"/>
          </a:xfrm>
          <a:prstGeom prst="rect">
            <a:avLst/>
          </a:prstGeom>
          <a:noFill/>
        </p:spPr>
      </p:pic>
      <p:cxnSp>
        <p:nvCxnSpPr>
          <p:cNvPr id="34" name="直線矢印コネクタ 24"/>
          <p:cNvCxnSpPr/>
          <p:nvPr/>
        </p:nvCxnSpPr>
        <p:spPr>
          <a:xfrm flipH="1" flipV="1">
            <a:off x="5445606" y="3378475"/>
            <a:ext cx="1010892" cy="172077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0"/>
          <p:cNvCxnSpPr/>
          <p:nvPr/>
        </p:nvCxnSpPr>
        <p:spPr>
          <a:xfrm flipV="1">
            <a:off x="2926080" y="3358433"/>
            <a:ext cx="739260" cy="711369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848" y="4902296"/>
            <a:ext cx="1318137" cy="988603"/>
          </a:xfrm>
          <a:prstGeom prst="rect">
            <a:avLst/>
          </a:prstGeom>
        </p:spPr>
      </p:pic>
      <p:cxnSp>
        <p:nvCxnSpPr>
          <p:cNvPr id="35" name="直線矢印コネクタ 27"/>
          <p:cNvCxnSpPr/>
          <p:nvPr/>
        </p:nvCxnSpPr>
        <p:spPr>
          <a:xfrm flipV="1">
            <a:off x="3656144" y="3394300"/>
            <a:ext cx="430521" cy="165618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17"/>
          <p:cNvCxnSpPr/>
          <p:nvPr/>
        </p:nvCxnSpPr>
        <p:spPr>
          <a:xfrm flipV="1">
            <a:off x="2167382" y="3204524"/>
            <a:ext cx="1037850" cy="17395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081" y="3280201"/>
            <a:ext cx="2133908" cy="528142"/>
          </a:xfrm>
          <a:prstGeom prst="rect">
            <a:avLst/>
          </a:prstGeom>
        </p:spPr>
      </p:pic>
      <p:cxnSp>
        <p:nvCxnSpPr>
          <p:cNvPr id="42" name="直線矢印コネクタ 18"/>
          <p:cNvCxnSpPr/>
          <p:nvPr/>
        </p:nvCxnSpPr>
        <p:spPr>
          <a:xfrm flipH="1" flipV="1">
            <a:off x="6206857" y="3204521"/>
            <a:ext cx="1067398" cy="18977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10" y="4124878"/>
            <a:ext cx="767374" cy="7673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580" y="4891134"/>
            <a:ext cx="743733" cy="7437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773" y="1334496"/>
            <a:ext cx="2199803" cy="4707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582" y="4552655"/>
            <a:ext cx="1184586" cy="533064"/>
          </a:xfrm>
          <a:prstGeom prst="rect">
            <a:avLst/>
          </a:prstGeom>
        </p:spPr>
      </p:pic>
      <p:cxnSp>
        <p:nvCxnSpPr>
          <p:cNvPr id="36" name="直線矢印コネクタ 24"/>
          <p:cNvCxnSpPr>
            <a:stCxn id="7" idx="0"/>
          </p:cNvCxnSpPr>
          <p:nvPr/>
        </p:nvCxnSpPr>
        <p:spPr>
          <a:xfrm flipH="1" flipV="1">
            <a:off x="5012791" y="3382107"/>
            <a:ext cx="274084" cy="117054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971" y="4304148"/>
            <a:ext cx="1397318" cy="109244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97" y="3204524"/>
            <a:ext cx="1530208" cy="6259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10" y="4230565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6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Overview of the Specifications</a:t>
            </a:r>
          </a:p>
          <a:p>
            <a:r>
              <a:rPr lang="en-US" dirty="0" smtClean="0"/>
              <a:t>More Details on the Specifications </a:t>
            </a:r>
            <a:r>
              <a:rPr lang="en-US" dirty="0"/>
              <a:t>w</a:t>
            </a:r>
            <a:r>
              <a:rPr lang="en-US" dirty="0" smtClean="0"/>
              <a:t>ith Examples</a:t>
            </a:r>
          </a:p>
          <a:p>
            <a:r>
              <a:rPr lang="en-US" dirty="0" smtClean="0"/>
              <a:t>Status of the Specifications and Interop Testing</a:t>
            </a:r>
          </a:p>
          <a:p>
            <a:r>
              <a:rPr lang="en-US" dirty="0" smtClean="0"/>
              <a:t>Resources and Discussion</a:t>
            </a:r>
          </a:p>
        </p:txBody>
      </p:sp>
    </p:spTree>
    <p:extLst>
      <p:ext uri="{BB962C8B-B14F-4D97-AF65-F5344CB8AC3E}">
        <p14:creationId xmlns:p14="http://schemas.microsoft.com/office/powerpoint/2010/main" val="74586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 of the Specifications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35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JSON-Based Security Token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JSON Web Token (JWT)</a:t>
            </a:r>
          </a:p>
          <a:p>
            <a:pPr lvl="1"/>
            <a:r>
              <a:rPr lang="en-US" dirty="0" smtClean="0"/>
              <a:t>JSON-based representation of signed and optionally encrypted claims</a:t>
            </a:r>
          </a:p>
          <a:p>
            <a:r>
              <a:rPr lang="en-US" dirty="0" smtClean="0"/>
              <a:t>JSON equivalent of the XML-based SAML Assertion</a:t>
            </a:r>
            <a:endParaRPr lang="en-US" dirty="0"/>
          </a:p>
          <a:p>
            <a:r>
              <a:rPr lang="en-US" dirty="0" smtClean="0"/>
              <a:t>JWT is pronounced like the English word “jot”</a:t>
            </a:r>
          </a:p>
          <a:p>
            <a:endParaRPr lang="en-US" dirty="0" smtClean="0"/>
          </a:p>
          <a:p>
            <a:r>
              <a:rPr lang="en-US" i="1" dirty="0" smtClean="0"/>
              <a:t>In IETF OAuth Working Group</a:t>
            </a:r>
          </a:p>
        </p:txBody>
      </p:sp>
    </p:spTree>
    <p:extLst>
      <p:ext uri="{BB962C8B-B14F-4D97-AF65-F5344CB8AC3E}">
        <p14:creationId xmlns:p14="http://schemas.microsoft.com/office/powerpoint/2010/main" val="351355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JSON-Based Cryptography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JSON Web Signature (JWS)</a:t>
            </a:r>
          </a:p>
          <a:p>
            <a:pPr lvl="1"/>
            <a:r>
              <a:rPr lang="en-US" dirty="0" smtClean="0"/>
              <a:t>JSON-based signature representation</a:t>
            </a:r>
          </a:p>
          <a:p>
            <a:r>
              <a:rPr lang="en-US" dirty="0" smtClean="0"/>
              <a:t>JSON Web Encryption (JWE)</a:t>
            </a:r>
          </a:p>
          <a:p>
            <a:pPr lvl="1"/>
            <a:r>
              <a:rPr lang="en-US" dirty="0" smtClean="0"/>
              <a:t>JSON-based encryption representation</a:t>
            </a:r>
          </a:p>
          <a:p>
            <a:r>
              <a:rPr lang="en-US" dirty="0" smtClean="0"/>
              <a:t>JSON Web Key (JWK)</a:t>
            </a:r>
          </a:p>
          <a:p>
            <a:pPr lvl="1"/>
            <a:r>
              <a:rPr lang="en-US" dirty="0" smtClean="0"/>
              <a:t>JSON representation for set of public keys</a:t>
            </a:r>
          </a:p>
          <a:p>
            <a:r>
              <a:rPr lang="en-US" dirty="0" smtClean="0"/>
              <a:t>JSON Web Algorithms (JWA)</a:t>
            </a:r>
          </a:p>
          <a:p>
            <a:pPr lvl="1"/>
            <a:r>
              <a:rPr lang="en-US" dirty="0" smtClean="0"/>
              <a:t>Algorithms used with JWS, JWE, and JWK</a:t>
            </a:r>
          </a:p>
          <a:p>
            <a:endParaRPr lang="en-US" dirty="0" smtClean="0"/>
          </a:p>
          <a:p>
            <a:r>
              <a:rPr lang="en-US" i="1" dirty="0" smtClean="0"/>
              <a:t>In IETF JSON Object Signing and Encryption (JOSE) WG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6511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JICS2013-Slide-Master</Template>
  <TotalTime>537</TotalTime>
  <Words>1773</Words>
  <Application>Microsoft Office PowerPoint</Application>
  <PresentationFormat>On-screen Show (4:3)</PresentationFormat>
  <Paragraphs>337</Paragraphs>
  <Slides>44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テーマ</vt:lpstr>
      <vt:lpstr>The Emerging JSON/REST-Based Identity Protocol Suite</vt:lpstr>
      <vt:lpstr>Background</vt:lpstr>
      <vt:lpstr>The Emerging JSON/REST-Based Protocol Suite</vt:lpstr>
      <vt:lpstr>Design Philosophy</vt:lpstr>
      <vt:lpstr>Broad Set of Contributors</vt:lpstr>
      <vt:lpstr>Presentation Overview</vt:lpstr>
      <vt:lpstr>Overview of the Specifications</vt:lpstr>
      <vt:lpstr>JSON-Based Security Token Specification</vt:lpstr>
      <vt:lpstr>JSON-Based Cryptography Specifications</vt:lpstr>
      <vt:lpstr>OAuth 2.0 Specifications</vt:lpstr>
      <vt:lpstr>WebFinger Discovery Specification</vt:lpstr>
      <vt:lpstr>OpenID Connect</vt:lpstr>
      <vt:lpstr>More Details on the Specifications with Examples</vt:lpstr>
      <vt:lpstr>JSON Web Token (JWT)</vt:lpstr>
      <vt:lpstr>JWT ID Token Example from OpenID Connect</vt:lpstr>
      <vt:lpstr>ID Token Claims Example</vt:lpstr>
      <vt:lpstr>JSON Web Signature (JWS)</vt:lpstr>
      <vt:lpstr>JWS Header Example </vt:lpstr>
      <vt:lpstr>JWS Payload Example</vt:lpstr>
      <vt:lpstr>JWS Signing Input</vt:lpstr>
      <vt:lpstr>JWS Signature</vt:lpstr>
      <vt:lpstr>Complete JWS Example</vt:lpstr>
      <vt:lpstr>JWS Algorithm Identifiers</vt:lpstr>
      <vt:lpstr>JSON Web Encryption (JWE)</vt:lpstr>
      <vt:lpstr>JWE Header Example </vt:lpstr>
      <vt:lpstr>JWE Key Encryption &amp; Agreement Algorithms</vt:lpstr>
      <vt:lpstr>JWE Plaintext Encryption Algorithms</vt:lpstr>
      <vt:lpstr>JSON Web Key (JWK)</vt:lpstr>
      <vt:lpstr>JWK Example</vt:lpstr>
      <vt:lpstr>JWK Key Type Identifiers</vt:lpstr>
      <vt:lpstr>What is OAuth?</vt:lpstr>
      <vt:lpstr>Example OAuth Scenario</vt:lpstr>
      <vt:lpstr>Primary OAuth Specifications</vt:lpstr>
      <vt:lpstr>OAuth Assertions Specifications</vt:lpstr>
      <vt:lpstr>Additional OAuth Specifications</vt:lpstr>
      <vt:lpstr>WebFinger Discovery Specification</vt:lpstr>
      <vt:lpstr>Example WebFinger Request and Response</vt:lpstr>
      <vt:lpstr>Status of the Specifications and Interop Testing</vt:lpstr>
      <vt:lpstr>Completed Specifications</vt:lpstr>
      <vt:lpstr>Specifications Close to Completion</vt:lpstr>
      <vt:lpstr>Specifications Farther from Completion</vt:lpstr>
      <vt:lpstr>Interoperability Testing</vt:lpstr>
      <vt:lpstr>Resources and Discussion</vt:lpstr>
      <vt:lpstr>Resources and 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Emerging JSON/REST-based Identity Protocol Suite</dc:title>
  <dc:creator>Michael Jones</dc:creator>
  <cp:lastModifiedBy>Mike Jones</cp:lastModifiedBy>
  <cp:revision>123</cp:revision>
  <dcterms:created xsi:type="dcterms:W3CDTF">2013-03-02T21:39:49Z</dcterms:created>
  <dcterms:modified xsi:type="dcterms:W3CDTF">2013-03-04T05:47:38Z</dcterms:modified>
</cp:coreProperties>
</file>