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8"/>
  </p:notesMasterIdLst>
  <p:sldIdLst>
    <p:sldId id="256" r:id="rId2"/>
    <p:sldId id="305" r:id="rId3"/>
    <p:sldId id="328" r:id="rId4"/>
    <p:sldId id="330" r:id="rId5"/>
    <p:sldId id="331" r:id="rId6"/>
    <p:sldId id="329"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88"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391" autoAdjust="0"/>
    <p:restoredTop sz="94657" autoAdjust="0"/>
  </p:normalViewPr>
  <p:slideViewPr>
    <p:cSldViewPr snapToGrid="0" snapToObjects="1">
      <p:cViewPr varScale="1">
        <p:scale>
          <a:sx n="88" d="100"/>
          <a:sy n="88" d="100"/>
        </p:scale>
        <p:origin x="393" y="45"/>
      </p:cViewPr>
      <p:guideLst>
        <p:guide orient="horz" pos="888"/>
        <p:guide pos="2880"/>
      </p:guideLst>
    </p:cSldViewPr>
  </p:slideViewPr>
  <p:outlineViewPr>
    <p:cViewPr>
      <p:scale>
        <a:sx n="33" d="100"/>
        <a:sy n="33" d="100"/>
      </p:scale>
      <p:origin x="0" y="6893"/>
    </p:cViewPr>
  </p:outlineViewPr>
  <p:notesTextViewPr>
    <p:cViewPr>
      <p:scale>
        <a:sx n="100" d="100"/>
        <a:sy n="100" d="100"/>
      </p:scale>
      <p:origin x="0" y="0"/>
    </p:cViewPr>
  </p:notesTextViewPr>
  <p:sorterViewPr>
    <p:cViewPr>
      <p:scale>
        <a:sx n="60" d="100"/>
        <a:sy n="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FE2A8F-DA74-4F28-9593-261C5C3BF011}" type="datetimeFigureOut">
              <a:rPr lang="en-US" smtClean="0"/>
              <a:t>10/16/2017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DDB9AE-916C-4254-87BA-AD5226153B3A}" type="slidenum">
              <a:rPr lang="en-US" smtClean="0"/>
              <a:t>‹#›</a:t>
            </a:fld>
            <a:endParaRPr lang="en-US" dirty="0"/>
          </a:p>
        </p:txBody>
      </p:sp>
    </p:spTree>
    <p:extLst>
      <p:ext uri="{BB962C8B-B14F-4D97-AF65-F5344CB8AC3E}">
        <p14:creationId xmlns:p14="http://schemas.microsoft.com/office/powerpoint/2010/main" val="1331230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DDB9AE-916C-4254-87BA-AD5226153B3A}" type="slidenum">
              <a:rPr lang="en-US" smtClean="0"/>
              <a:t>1</a:t>
            </a:fld>
            <a:endParaRPr lang="en-US" dirty="0"/>
          </a:p>
        </p:txBody>
      </p:sp>
    </p:spTree>
    <p:extLst>
      <p:ext uri="{BB962C8B-B14F-4D97-AF65-F5344CB8AC3E}">
        <p14:creationId xmlns:p14="http://schemas.microsoft.com/office/powerpoint/2010/main" val="3590003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DDB9AE-916C-4254-87BA-AD5226153B3A}" type="slidenum">
              <a:rPr lang="en-US" smtClean="0"/>
              <a:t>2</a:t>
            </a:fld>
            <a:endParaRPr lang="en-US" dirty="0"/>
          </a:p>
        </p:txBody>
      </p:sp>
    </p:spTree>
    <p:extLst>
      <p:ext uri="{BB962C8B-B14F-4D97-AF65-F5344CB8AC3E}">
        <p14:creationId xmlns:p14="http://schemas.microsoft.com/office/powerpoint/2010/main" val="1979851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DDB9AE-916C-4254-87BA-AD5226153B3A}" type="slidenum">
              <a:rPr lang="en-US" smtClean="0"/>
              <a:t>3</a:t>
            </a:fld>
            <a:endParaRPr lang="en-US" dirty="0"/>
          </a:p>
        </p:txBody>
      </p:sp>
    </p:spTree>
    <p:extLst>
      <p:ext uri="{BB962C8B-B14F-4D97-AF65-F5344CB8AC3E}">
        <p14:creationId xmlns:p14="http://schemas.microsoft.com/office/powerpoint/2010/main" val="103771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DDB9AE-916C-4254-87BA-AD5226153B3A}" type="slidenum">
              <a:rPr lang="en-US" smtClean="0"/>
              <a:t>4</a:t>
            </a:fld>
            <a:endParaRPr lang="en-US" dirty="0"/>
          </a:p>
        </p:txBody>
      </p:sp>
    </p:spTree>
    <p:extLst>
      <p:ext uri="{BB962C8B-B14F-4D97-AF65-F5344CB8AC3E}">
        <p14:creationId xmlns:p14="http://schemas.microsoft.com/office/powerpoint/2010/main" val="580771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DDB9AE-916C-4254-87BA-AD5226153B3A}" type="slidenum">
              <a:rPr lang="en-US" smtClean="0"/>
              <a:t>5</a:t>
            </a:fld>
            <a:endParaRPr lang="en-US" dirty="0"/>
          </a:p>
        </p:txBody>
      </p:sp>
    </p:spTree>
    <p:extLst>
      <p:ext uri="{BB962C8B-B14F-4D97-AF65-F5344CB8AC3E}">
        <p14:creationId xmlns:p14="http://schemas.microsoft.com/office/powerpoint/2010/main" val="2872979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DDB9AE-916C-4254-87BA-AD5226153B3A}" type="slidenum">
              <a:rPr lang="en-US" smtClean="0"/>
              <a:t>6</a:t>
            </a:fld>
            <a:endParaRPr lang="en-US" dirty="0"/>
          </a:p>
        </p:txBody>
      </p:sp>
    </p:spTree>
    <p:extLst>
      <p:ext uri="{BB962C8B-B14F-4D97-AF65-F5344CB8AC3E}">
        <p14:creationId xmlns:p14="http://schemas.microsoft.com/office/powerpoint/2010/main" val="3995540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BA0537C-38F1-8E47-A1B0-6BA84A028946}" type="datetimeFigureOut">
              <a:rPr lang="en-US" smtClean="0"/>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185C50-40EB-E745-A461-82FCCB77BEDB}"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A0537C-38F1-8E47-A1B0-6BA84A028946}" type="datetimeFigureOut">
              <a:rPr lang="en-US" smtClean="0"/>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185C50-40EB-E745-A461-82FCCB77BED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A0537C-38F1-8E47-A1B0-6BA84A028946}" type="datetimeFigureOut">
              <a:rPr lang="en-US" smtClean="0"/>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185C50-40EB-E745-A461-82FCCB77BED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24200" y="274638"/>
            <a:ext cx="5562600" cy="114300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A0537C-38F1-8E47-A1B0-6BA84A028946}" type="datetimeFigureOut">
              <a:rPr lang="en-US" smtClean="0"/>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185C50-40EB-E745-A461-82FCCB77BEDB}" type="slidenum">
              <a:rPr lang="en-US" smtClean="0"/>
              <a:t>‹#›</a:t>
            </a:fld>
            <a:endParaRPr lang="en-US" dirty="0"/>
          </a:p>
        </p:txBody>
      </p:sp>
      <p:pic>
        <p:nvPicPr>
          <p:cNvPr id="7" name="Picture 97" descr="openid-logo-wordmark"/>
          <p:cNvPicPr>
            <a:picLocks noChangeAspect="1" noChangeArrowheads="1"/>
          </p:cNvPicPr>
          <p:nvPr userDrawn="1"/>
        </p:nvPicPr>
        <p:blipFill>
          <a:blip r:embed="rId2"/>
          <a:srcRect/>
          <a:stretch>
            <a:fillRect/>
          </a:stretch>
        </p:blipFill>
        <p:spPr bwMode="auto">
          <a:xfrm>
            <a:off x="390525" y="274638"/>
            <a:ext cx="2733675" cy="1093788"/>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A0537C-38F1-8E47-A1B0-6BA84A028946}" type="datetimeFigureOut">
              <a:rPr lang="en-US" smtClean="0"/>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185C50-40EB-E745-A461-82FCCB77BEDB}"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124200" y="274638"/>
            <a:ext cx="5562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BA0537C-38F1-8E47-A1B0-6BA84A028946}" type="datetimeFigureOut">
              <a:rPr lang="en-US" smtClean="0"/>
              <a:t>10/16/2017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185C50-40EB-E745-A461-82FCCB77BEDB}" type="slidenum">
              <a:rPr lang="en-US" smtClean="0"/>
              <a:t>‹#›</a:t>
            </a:fld>
            <a:endParaRPr lang="en-US" dirty="0"/>
          </a:p>
        </p:txBody>
      </p:sp>
      <p:pic>
        <p:nvPicPr>
          <p:cNvPr id="9" name="Picture 97" descr="openid-logo-wordmark"/>
          <p:cNvPicPr>
            <a:picLocks noChangeAspect="1" noChangeArrowheads="1"/>
          </p:cNvPicPr>
          <p:nvPr userDrawn="1"/>
        </p:nvPicPr>
        <p:blipFill>
          <a:blip r:embed="rId2"/>
          <a:srcRect/>
          <a:stretch>
            <a:fillRect/>
          </a:stretch>
        </p:blipFill>
        <p:spPr bwMode="auto">
          <a:xfrm>
            <a:off x="390525" y="274638"/>
            <a:ext cx="2733675" cy="1093788"/>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BA0537C-38F1-8E47-A1B0-6BA84A028946}" type="datetimeFigureOut">
              <a:rPr lang="en-US" smtClean="0"/>
              <a:t>10/16/2017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2185C50-40EB-E745-A461-82FCCB77BED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BA0537C-38F1-8E47-A1B0-6BA84A028946}" type="datetimeFigureOut">
              <a:rPr lang="en-US" smtClean="0"/>
              <a:t>10/16/2017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2185C50-40EB-E745-A461-82FCCB77BED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A0537C-38F1-8E47-A1B0-6BA84A028946}" type="datetimeFigureOut">
              <a:rPr lang="en-US" smtClean="0"/>
              <a:t>10/16/2017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2185C50-40EB-E745-A461-82FCCB77BED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A0537C-38F1-8E47-A1B0-6BA84A028946}" type="datetimeFigureOut">
              <a:rPr lang="en-US" smtClean="0"/>
              <a:t>10/16/2017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185C50-40EB-E745-A461-82FCCB77BED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A0537C-38F1-8E47-A1B0-6BA84A028946}" type="datetimeFigureOut">
              <a:rPr lang="en-US" smtClean="0"/>
              <a:t>10/16/2017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185C50-40EB-E745-A461-82FCCB77BEDB}"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A0537C-38F1-8E47-A1B0-6BA84A028946}" type="datetimeFigureOut">
              <a:rPr lang="en-US" smtClean="0"/>
              <a:t>10/16/2017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185C50-40EB-E745-A461-82FCCB77BED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openid.net/wg/ea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openid.net/specs/openid-connect-token-bound-authentication-1_0.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openid.net/specs/openid-connect-eap-acr-values-1_0.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tf.org/mail-archive/web/unbearable/current/msg01332.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openid.net/wg/eap/"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9649" y="2244143"/>
            <a:ext cx="7115175" cy="1182952"/>
          </a:xfrm>
        </p:spPr>
        <p:txBody>
          <a:bodyPr>
            <a:normAutofit fontScale="90000"/>
          </a:bodyPr>
          <a:lstStyle/>
          <a:p>
            <a:r>
              <a:rPr lang="en-US" b="1" dirty="0"/>
              <a:t>OpenID</a:t>
            </a:r>
            <a:r>
              <a:rPr lang="en-US" b="1" baseline="0" dirty="0"/>
              <a:t> </a:t>
            </a:r>
            <a:r>
              <a:rPr lang="en-US" b="1" dirty="0"/>
              <a:t>Enhanced Authentication Profile (EAP) </a:t>
            </a:r>
            <a:r>
              <a:rPr lang="en-US" b="1" baseline="0" dirty="0"/>
              <a:t>Working Group</a:t>
            </a:r>
            <a:endParaRPr lang="en-US" b="1" dirty="0"/>
          </a:p>
        </p:txBody>
      </p:sp>
      <p:sp>
        <p:nvSpPr>
          <p:cNvPr id="3" name="Subtitle 2"/>
          <p:cNvSpPr>
            <a:spLocks noGrp="1"/>
          </p:cNvSpPr>
          <p:nvPr>
            <p:ph type="subTitle" idx="1"/>
          </p:nvPr>
        </p:nvSpPr>
        <p:spPr>
          <a:xfrm>
            <a:off x="440641" y="4393323"/>
            <a:ext cx="8257735" cy="2153283"/>
          </a:xfrm>
        </p:spPr>
        <p:txBody>
          <a:bodyPr>
            <a:normAutofit/>
          </a:bodyPr>
          <a:lstStyle/>
          <a:p>
            <a:r>
              <a:rPr lang="en-US" dirty="0">
                <a:solidFill>
                  <a:schemeClr val="tx1"/>
                </a:solidFill>
              </a:rPr>
              <a:t>October 16, 2017</a:t>
            </a:r>
          </a:p>
          <a:p>
            <a:r>
              <a:rPr lang="en-US" b="1" dirty="0">
                <a:solidFill>
                  <a:schemeClr val="tx1"/>
                </a:solidFill>
              </a:rPr>
              <a:t>Michael B. Jones</a:t>
            </a:r>
          </a:p>
          <a:p>
            <a:r>
              <a:rPr lang="en-US" dirty="0">
                <a:solidFill>
                  <a:schemeClr val="tx1"/>
                </a:solidFill>
              </a:rPr>
              <a:t>Identity Standards Architect – Microsoft</a:t>
            </a:r>
          </a:p>
        </p:txBody>
      </p:sp>
      <p:pic>
        <p:nvPicPr>
          <p:cNvPr id="4" name="Picture 97" descr="openid-logo-wordmark"/>
          <p:cNvPicPr>
            <a:picLocks noChangeAspect="1" noChangeArrowheads="1"/>
          </p:cNvPicPr>
          <p:nvPr/>
        </p:nvPicPr>
        <p:blipFill>
          <a:blip r:embed="rId3">
            <a:alphaModFix/>
          </a:blip>
          <a:srcRect/>
          <a:stretch>
            <a:fillRect/>
          </a:stretch>
        </p:blipFill>
        <p:spPr bwMode="auto">
          <a:xfrm>
            <a:off x="2798200" y="510518"/>
            <a:ext cx="3535157" cy="1508761"/>
          </a:xfrm>
          <a:prstGeom prst="rect">
            <a:avLst/>
          </a:prstGeom>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EAP WG?</a:t>
            </a:r>
          </a:p>
        </p:txBody>
      </p:sp>
      <p:sp>
        <p:nvSpPr>
          <p:cNvPr id="3" name="Content Placeholder 2"/>
          <p:cNvSpPr>
            <a:spLocks noGrp="1"/>
          </p:cNvSpPr>
          <p:nvPr>
            <p:ph idx="1"/>
          </p:nvPr>
        </p:nvSpPr>
        <p:spPr>
          <a:xfrm>
            <a:off x="457200" y="1600200"/>
            <a:ext cx="8229600" cy="5072743"/>
          </a:xfrm>
        </p:spPr>
        <p:txBody>
          <a:bodyPr>
            <a:normAutofit/>
          </a:bodyPr>
          <a:lstStyle/>
          <a:p>
            <a:r>
              <a:rPr lang="en-US" dirty="0"/>
              <a:t>Charter at </a:t>
            </a:r>
            <a:r>
              <a:rPr lang="en-US" dirty="0">
                <a:hlinkClick r:id="rId3"/>
              </a:rPr>
              <a:t>http://openid.net/wg/eap/</a:t>
            </a:r>
            <a:r>
              <a:rPr lang="en-US" dirty="0"/>
              <a:t> …</a:t>
            </a:r>
          </a:p>
          <a:p>
            <a:r>
              <a:rPr lang="en-US" dirty="0"/>
              <a:t>“Develop a security and privacy profile of the OpenID Connect specifications that enable users to authenticate to OpenID Providers using strong authentication specifications. The resulting profile will enable</a:t>
            </a:r>
          </a:p>
          <a:p>
            <a:pPr lvl="1"/>
            <a:r>
              <a:rPr lang="en-US" dirty="0"/>
              <a:t>use of IETF Token Binding specifications with OpenID Connect and</a:t>
            </a:r>
          </a:p>
          <a:p>
            <a:pPr lvl="1"/>
            <a:r>
              <a:rPr lang="en-US" dirty="0"/>
              <a:t>integration with FIDO relying parties and/or other strong authentication technologies.”</a:t>
            </a:r>
          </a:p>
        </p:txBody>
      </p:sp>
    </p:spTree>
    <p:extLst>
      <p:ext uri="{BB962C8B-B14F-4D97-AF65-F5344CB8AC3E}">
        <p14:creationId xmlns:p14="http://schemas.microsoft.com/office/powerpoint/2010/main" val="1772165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Two EAP Specifications</a:t>
            </a:r>
          </a:p>
        </p:txBody>
      </p:sp>
      <p:sp>
        <p:nvSpPr>
          <p:cNvPr id="3" name="Content Placeholder 2"/>
          <p:cNvSpPr>
            <a:spLocks noGrp="1"/>
          </p:cNvSpPr>
          <p:nvPr>
            <p:ph idx="1"/>
          </p:nvPr>
        </p:nvSpPr>
        <p:spPr>
          <a:xfrm>
            <a:off x="457200" y="1600200"/>
            <a:ext cx="8229600" cy="4525963"/>
          </a:xfrm>
        </p:spPr>
        <p:txBody>
          <a:bodyPr>
            <a:normAutofit/>
          </a:bodyPr>
          <a:lstStyle/>
          <a:p>
            <a:r>
              <a:rPr lang="en-US" dirty="0"/>
              <a:t>Token Bound Authentication</a:t>
            </a:r>
          </a:p>
          <a:p>
            <a:pPr lvl="1"/>
            <a:r>
              <a:rPr lang="en-US" dirty="0"/>
              <a:t>Defines how to apply Token Binding to OpenID Connect ID Tokens</a:t>
            </a:r>
          </a:p>
          <a:p>
            <a:pPr lvl="1"/>
            <a:r>
              <a:rPr lang="en-US" dirty="0">
                <a:hlinkClick r:id="rId3"/>
              </a:rPr>
              <a:t>http://openid.net/specs/openid-connect-token-bound-authentication-1_0.html</a:t>
            </a:r>
            <a:endParaRPr lang="en-US" dirty="0"/>
          </a:p>
          <a:p>
            <a:r>
              <a:rPr lang="en-US" dirty="0"/>
              <a:t>EAP ACR Values</a:t>
            </a:r>
          </a:p>
          <a:p>
            <a:pPr lvl="1"/>
            <a:r>
              <a:rPr lang="en-US" dirty="0"/>
              <a:t>Defines “</a:t>
            </a:r>
            <a:r>
              <a:rPr lang="en-US" dirty="0" err="1"/>
              <a:t>acr</a:t>
            </a:r>
            <a:r>
              <a:rPr lang="en-US" dirty="0"/>
              <a:t>” values strong authentication profiles</a:t>
            </a:r>
          </a:p>
          <a:p>
            <a:pPr lvl="1"/>
            <a:r>
              <a:rPr lang="en-US" dirty="0">
                <a:hlinkClick r:id="rId4"/>
              </a:rPr>
              <a:t>http://openid.net/specs/openid-connect-eap-acr-values-1_0.html</a:t>
            </a:r>
            <a:endParaRPr lang="en-US" dirty="0"/>
          </a:p>
        </p:txBody>
      </p:sp>
    </p:spTree>
    <p:extLst>
      <p:ext uri="{BB962C8B-B14F-4D97-AF65-F5344CB8AC3E}">
        <p14:creationId xmlns:p14="http://schemas.microsoft.com/office/powerpoint/2010/main" val="914151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D316E-2DE3-4C3D-A7AD-6F06793C255F}"/>
              </a:ext>
            </a:extLst>
          </p:cNvPr>
          <p:cNvSpPr>
            <a:spLocks noGrp="1"/>
          </p:cNvSpPr>
          <p:nvPr>
            <p:ph type="title"/>
          </p:nvPr>
        </p:nvSpPr>
        <p:spPr/>
        <p:txBody>
          <a:bodyPr/>
          <a:lstStyle/>
          <a:p>
            <a:r>
              <a:rPr lang="en-US" dirty="0"/>
              <a:t>Token Binding Update</a:t>
            </a:r>
          </a:p>
        </p:txBody>
      </p:sp>
      <p:sp>
        <p:nvSpPr>
          <p:cNvPr id="3" name="Content Placeholder 2">
            <a:extLst>
              <a:ext uri="{FF2B5EF4-FFF2-40B4-BE49-F238E27FC236}">
                <a16:creationId xmlns:a16="http://schemas.microsoft.com/office/drawing/2014/main" id="{0412DF50-1E04-4B03-906E-5984644355FC}"/>
              </a:ext>
            </a:extLst>
          </p:cNvPr>
          <p:cNvSpPr>
            <a:spLocks noGrp="1"/>
          </p:cNvSpPr>
          <p:nvPr>
            <p:ph idx="1"/>
          </p:nvPr>
        </p:nvSpPr>
        <p:spPr>
          <a:xfrm>
            <a:off x="457200" y="1600200"/>
            <a:ext cx="8229600" cy="4525963"/>
          </a:xfrm>
        </p:spPr>
        <p:txBody>
          <a:bodyPr>
            <a:normAutofit fontScale="92500" lnSpcReduction="20000"/>
          </a:bodyPr>
          <a:lstStyle/>
          <a:p>
            <a:r>
              <a:rPr lang="en-US" dirty="0"/>
              <a:t>IETF Token Binding specs ready for IETF last call</a:t>
            </a:r>
          </a:p>
          <a:p>
            <a:r>
              <a:rPr lang="en-US" dirty="0"/>
              <a:t>OAuth Token Binding spec</a:t>
            </a:r>
          </a:p>
          <a:p>
            <a:pPr lvl="1"/>
            <a:r>
              <a:rPr lang="en-US" dirty="0"/>
              <a:t>Defines Token Binding of OAuth 2.0 access tokens, refresh tokens, and authorization codes</a:t>
            </a:r>
          </a:p>
          <a:p>
            <a:r>
              <a:rPr lang="en-US" dirty="0"/>
              <a:t>Connect Token Binding spec</a:t>
            </a:r>
          </a:p>
          <a:p>
            <a:pPr lvl="1"/>
            <a:r>
              <a:rPr lang="en-US" dirty="0"/>
              <a:t>Defines Binding of OpenID Connect ID Tokens</a:t>
            </a:r>
          </a:p>
          <a:p>
            <a:r>
              <a:rPr lang="en-US" dirty="0"/>
              <a:t>Refinements to phase-in logic about to occur</a:t>
            </a:r>
          </a:p>
          <a:p>
            <a:r>
              <a:rPr lang="en-US" dirty="0"/>
              <a:t>Implementation available for interop testing</a:t>
            </a:r>
          </a:p>
          <a:p>
            <a:pPr lvl="1"/>
            <a:r>
              <a:rPr lang="en-US" dirty="0"/>
              <a:t>Created by Brian Campbell</a:t>
            </a:r>
          </a:p>
          <a:p>
            <a:pPr lvl="1"/>
            <a:r>
              <a:rPr lang="en-US" dirty="0"/>
              <a:t>See </a:t>
            </a:r>
            <a:r>
              <a:rPr lang="en-US" dirty="0">
                <a:hlinkClick r:id="rId3"/>
              </a:rPr>
              <a:t>https://www.ietf.org/mail-archive/web/unbearable/current/msg01332.html</a:t>
            </a:r>
            <a:endParaRPr lang="en-US" dirty="0"/>
          </a:p>
        </p:txBody>
      </p:sp>
    </p:spTree>
    <p:extLst>
      <p:ext uri="{BB962C8B-B14F-4D97-AF65-F5344CB8AC3E}">
        <p14:creationId xmlns:p14="http://schemas.microsoft.com/office/powerpoint/2010/main" val="764326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55170-2A43-4A19-96C7-95AAF7698F36}"/>
              </a:ext>
            </a:extLst>
          </p:cNvPr>
          <p:cNvSpPr>
            <a:spLocks noGrp="1"/>
          </p:cNvSpPr>
          <p:nvPr>
            <p:ph type="title"/>
          </p:nvPr>
        </p:nvSpPr>
        <p:spPr/>
        <p:txBody>
          <a:bodyPr>
            <a:normAutofit fontScale="90000"/>
          </a:bodyPr>
          <a:lstStyle/>
          <a:p>
            <a:r>
              <a:rPr lang="en-US" dirty="0"/>
              <a:t>Two ACR Values Defined</a:t>
            </a:r>
          </a:p>
        </p:txBody>
      </p:sp>
      <p:sp>
        <p:nvSpPr>
          <p:cNvPr id="3" name="Content Placeholder 2">
            <a:extLst>
              <a:ext uri="{FF2B5EF4-FFF2-40B4-BE49-F238E27FC236}">
                <a16:creationId xmlns:a16="http://schemas.microsoft.com/office/drawing/2014/main" id="{C903B7A6-88EB-488F-BAFF-A001840EF29D}"/>
              </a:ext>
            </a:extLst>
          </p:cNvPr>
          <p:cNvSpPr>
            <a:spLocks noGrp="1"/>
          </p:cNvSpPr>
          <p:nvPr>
            <p:ph idx="1"/>
          </p:nvPr>
        </p:nvSpPr>
        <p:spPr>
          <a:xfrm>
            <a:off x="457200" y="1600200"/>
            <a:ext cx="8229600" cy="5003192"/>
          </a:xfrm>
        </p:spPr>
        <p:txBody>
          <a:bodyPr>
            <a:normAutofit fontScale="85000" lnSpcReduction="20000"/>
          </a:bodyPr>
          <a:lstStyle/>
          <a:p>
            <a:r>
              <a:rPr lang="en-US" dirty="0"/>
              <a:t>“</a:t>
            </a:r>
            <a:r>
              <a:rPr lang="en-US" dirty="0" err="1"/>
              <a:t>phr</a:t>
            </a:r>
            <a:r>
              <a:rPr lang="en-US" dirty="0"/>
              <a:t>” – Phishing-Resistant</a:t>
            </a:r>
          </a:p>
          <a:p>
            <a:pPr lvl="1"/>
            <a:r>
              <a:rPr lang="en-US" dirty="0"/>
              <a:t>An authentication mechanism where a party potentially under the control of the Relying Party cannot gain sufficient information to be able to successfully authenticate to the End User's OpenID Provider as if that party were the End User.</a:t>
            </a:r>
          </a:p>
          <a:p>
            <a:r>
              <a:rPr lang="en-US" dirty="0"/>
              <a:t> “</a:t>
            </a:r>
            <a:r>
              <a:rPr lang="en-US" dirty="0" err="1"/>
              <a:t>phrh</a:t>
            </a:r>
            <a:r>
              <a:rPr lang="en-US" dirty="0"/>
              <a:t>” – Phishing-Resistant Hardware Protected</a:t>
            </a:r>
          </a:p>
          <a:p>
            <a:pPr lvl="1"/>
            <a:r>
              <a:rPr lang="en-US" dirty="0"/>
              <a:t>An authentication mechanism meeting the requirements for phishing-resistant authentication above in which additionally information needed to be able to successfully authenticate to the End User's OpenID Provider as if that party were the End User is held in a hardware-protected device or component.</a:t>
            </a:r>
          </a:p>
          <a:p>
            <a:r>
              <a:rPr lang="en-US" dirty="0"/>
              <a:t>Phishing-Resistant definition based on 2008 OpenID Provider Authentication Policy Extension (PAPE) spec</a:t>
            </a:r>
          </a:p>
        </p:txBody>
      </p:sp>
    </p:spTree>
    <p:extLst>
      <p:ext uri="{BB962C8B-B14F-4D97-AF65-F5344CB8AC3E}">
        <p14:creationId xmlns:p14="http://schemas.microsoft.com/office/powerpoint/2010/main" val="2032130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a:t>
            </a:r>
          </a:p>
        </p:txBody>
      </p:sp>
      <p:sp>
        <p:nvSpPr>
          <p:cNvPr id="3" name="Content Placeholder 2"/>
          <p:cNvSpPr>
            <a:spLocks noGrp="1"/>
          </p:cNvSpPr>
          <p:nvPr>
            <p:ph idx="1"/>
          </p:nvPr>
        </p:nvSpPr>
        <p:spPr/>
        <p:txBody>
          <a:bodyPr/>
          <a:lstStyle/>
          <a:p>
            <a:r>
              <a:rPr lang="en-US" dirty="0"/>
              <a:t>Working group active</a:t>
            </a:r>
          </a:p>
          <a:p>
            <a:pPr lvl="1"/>
            <a:r>
              <a:rPr lang="en-US" dirty="0"/>
              <a:t>Chairs Mike Jones and </a:t>
            </a:r>
            <a:r>
              <a:rPr lang="en-US"/>
              <a:t>Brian Campbell</a:t>
            </a:r>
            <a:endParaRPr lang="en-US" dirty="0"/>
          </a:p>
          <a:p>
            <a:r>
              <a:rPr lang="en-US" dirty="0"/>
              <a:t>Calls scheduled every two weeks on Thursdays</a:t>
            </a:r>
          </a:p>
          <a:p>
            <a:r>
              <a:rPr lang="en-US" dirty="0"/>
              <a:t>For more info see the working group page</a:t>
            </a:r>
          </a:p>
          <a:p>
            <a:pPr lvl="1"/>
            <a:r>
              <a:rPr lang="en-US" dirty="0">
                <a:hlinkClick r:id="rId3"/>
              </a:rPr>
              <a:t>http://openid.net/wg/eap/</a:t>
            </a:r>
            <a:endParaRPr lang="en-US" dirty="0"/>
          </a:p>
        </p:txBody>
      </p:sp>
    </p:spTree>
    <p:extLst>
      <p:ext uri="{BB962C8B-B14F-4D97-AF65-F5344CB8AC3E}">
        <p14:creationId xmlns:p14="http://schemas.microsoft.com/office/powerpoint/2010/main" val="2498737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377</Words>
  <Application>Microsoft Office PowerPoint</Application>
  <PresentationFormat>On-screen Show (4:3)</PresentationFormat>
  <Paragraphs>44</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OpenID Enhanced Authentication Profile (EAP) Working Group</vt:lpstr>
      <vt:lpstr>What is the EAP WG?</vt:lpstr>
      <vt:lpstr>Two EAP Specifications</vt:lpstr>
      <vt:lpstr>Token Binding Update</vt:lpstr>
      <vt:lpstr>Two ACR Values Defined</vt:lpstr>
      <vt:lpstr>Status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2016-03-31T02:28:24Z</dcterms:created>
  <dcterms:modified xsi:type="dcterms:W3CDTF">2017-10-16T17:27:25Z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Ref">
    <vt:lpwstr>https://api.informationprotection.azure.com/api/72f988bf-86f1-41af-91ab-2d7cd011db47</vt:lpwstr>
  </property>
  <property fmtid="{D5CDD505-2E9C-101B-9397-08002B2CF9AE}" pid="5" name="MSIP_Label_f42aa342-8706-4288-bd11-ebb85995028c_SetBy">
    <vt:lpwstr>mbj@microsoft.com</vt:lpwstr>
  </property>
  <property fmtid="{D5CDD505-2E9C-101B-9397-08002B2CF9AE}" pid="6" name="MSIP_Label_f42aa342-8706-4288-bd11-ebb85995028c_SetDate">
    <vt:lpwstr>2017-05-01T09:27:34.1882243-07:00</vt:lpwstr>
  </property>
  <property fmtid="{D5CDD505-2E9C-101B-9397-08002B2CF9AE}" pid="7" name="MSIP_Label_f42aa342-8706-4288-bd11-ebb85995028c_Name">
    <vt:lpwstr>General</vt:lpwstr>
  </property>
  <property fmtid="{D5CDD505-2E9C-101B-9397-08002B2CF9AE}" pid="8" name="MSIP_Label_f42aa342-8706-4288-bd11-ebb85995028c_Application">
    <vt:lpwstr>Microsoft Azure Information Protection</vt:lpwstr>
  </property>
  <property fmtid="{D5CDD505-2E9C-101B-9397-08002B2CF9AE}" pid="9" name="MSIP_Label_f42aa342-8706-4288-bd11-ebb85995028c_Extended_MSFT_Method">
    <vt:lpwstr>Automatic</vt:lpwstr>
  </property>
  <property fmtid="{D5CDD505-2E9C-101B-9397-08002B2CF9AE}" pid="10" name="Sensitivity">
    <vt:lpwstr>General</vt:lpwstr>
  </property>
</Properties>
</file>