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sldIdLst>
    <p:sldId id="256" r:id="rId2"/>
    <p:sldId id="391" r:id="rId3"/>
    <p:sldId id="392" r:id="rId4"/>
    <p:sldId id="330" r:id="rId5"/>
    <p:sldId id="331" r:id="rId6"/>
    <p:sldId id="39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96" autoAdjust="0"/>
    <p:restoredTop sz="86436" autoAdjust="0"/>
  </p:normalViewPr>
  <p:slideViewPr>
    <p:cSldViewPr snapToGrid="0" snapToObjects="1">
      <p:cViewPr varScale="1">
        <p:scale>
          <a:sx n="79" d="100"/>
          <a:sy n="79" d="100"/>
        </p:scale>
        <p:origin x="57" y="165"/>
      </p:cViewPr>
      <p:guideLst>
        <p:guide pos="3840"/>
        <p:guide orient="horz" pos="2160"/>
      </p:guideLst>
    </p:cSldViewPr>
  </p:slideViewPr>
  <p:outlineViewPr>
    <p:cViewPr>
      <p:scale>
        <a:sx n="33" d="100"/>
        <a:sy n="33" d="100"/>
      </p:scale>
      <p:origin x="0" y="-14031"/>
    </p:cViewPr>
  </p:outlin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E2A8F-DA74-4F28-9593-261C5C3BF011}" type="datetimeFigureOut">
              <a:rPr lang="en-US" smtClean="0"/>
              <a:t>5/13/2019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DB9AE-916C-4254-87BA-AD5226153B3A}" type="slidenum">
              <a:rPr lang="en-US" smtClean="0"/>
              <a:t>‹#›</a:t>
            </a:fld>
            <a:endParaRPr lang="en-US" dirty="0"/>
          </a:p>
        </p:txBody>
      </p:sp>
    </p:spTree>
    <p:extLst>
      <p:ext uri="{BB962C8B-B14F-4D97-AF65-F5344CB8AC3E}">
        <p14:creationId xmlns:p14="http://schemas.microsoft.com/office/powerpoint/2010/main" val="1331230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1</a:t>
            </a:fld>
            <a:endParaRPr lang="en-US" dirty="0"/>
          </a:p>
        </p:txBody>
      </p:sp>
    </p:spTree>
    <p:extLst>
      <p:ext uri="{BB962C8B-B14F-4D97-AF65-F5344CB8AC3E}">
        <p14:creationId xmlns:p14="http://schemas.microsoft.com/office/powerpoint/2010/main" val="160659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2</a:t>
            </a:fld>
            <a:endParaRPr lang="en-US" dirty="0"/>
          </a:p>
        </p:txBody>
      </p:sp>
    </p:spTree>
    <p:extLst>
      <p:ext uri="{BB962C8B-B14F-4D97-AF65-F5344CB8AC3E}">
        <p14:creationId xmlns:p14="http://schemas.microsoft.com/office/powerpoint/2010/main" val="197985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3</a:t>
            </a:fld>
            <a:endParaRPr lang="en-US" dirty="0"/>
          </a:p>
        </p:txBody>
      </p:sp>
    </p:spTree>
    <p:extLst>
      <p:ext uri="{BB962C8B-B14F-4D97-AF65-F5344CB8AC3E}">
        <p14:creationId xmlns:p14="http://schemas.microsoft.com/office/powerpoint/2010/main" val="10377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4</a:t>
            </a:fld>
            <a:endParaRPr lang="en-US" dirty="0"/>
          </a:p>
        </p:txBody>
      </p:sp>
    </p:spTree>
    <p:extLst>
      <p:ext uri="{BB962C8B-B14F-4D97-AF65-F5344CB8AC3E}">
        <p14:creationId xmlns:p14="http://schemas.microsoft.com/office/powerpoint/2010/main" val="580771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5</a:t>
            </a:fld>
            <a:endParaRPr lang="en-US" dirty="0"/>
          </a:p>
        </p:txBody>
      </p:sp>
    </p:spTree>
    <p:extLst>
      <p:ext uri="{BB962C8B-B14F-4D97-AF65-F5344CB8AC3E}">
        <p14:creationId xmlns:p14="http://schemas.microsoft.com/office/powerpoint/2010/main" val="2872979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DB9AE-916C-4254-87BA-AD5226153B3A}" type="slidenum">
              <a:rPr lang="en-US" smtClean="0"/>
              <a:t>6</a:t>
            </a:fld>
            <a:endParaRPr lang="en-US" dirty="0"/>
          </a:p>
        </p:txBody>
      </p:sp>
    </p:spTree>
    <p:extLst>
      <p:ext uri="{BB962C8B-B14F-4D97-AF65-F5344CB8AC3E}">
        <p14:creationId xmlns:p14="http://schemas.microsoft.com/office/powerpoint/2010/main" val="399554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97" descr="openid-logo-wordmark">
            <a:extLst>
              <a:ext uri="{FF2B5EF4-FFF2-40B4-BE49-F238E27FC236}">
                <a16:creationId xmlns:a16="http://schemas.microsoft.com/office/drawing/2014/main" id="{A023504D-3772-4BC7-BFDC-18BBCC2A6E8E}"/>
              </a:ext>
            </a:extLst>
          </p:cNvPr>
          <p:cNvPicPr>
            <a:picLocks noChangeAspect="1" noChangeArrowheads="1"/>
          </p:cNvPicPr>
          <p:nvPr userDrawn="1"/>
        </p:nvPicPr>
        <p:blipFill>
          <a:blip r:embed="rId2">
            <a:alphaModFix/>
          </a:blip>
          <a:srcRect/>
          <a:stretch>
            <a:fillRect/>
          </a:stretch>
        </p:blipFill>
        <p:spPr bwMode="auto">
          <a:xfrm>
            <a:off x="9201152" y="301401"/>
            <a:ext cx="2564604" cy="1094541"/>
          </a:xfrm>
          <a:prstGeom prst="rect">
            <a:avLst/>
          </a:prstGeom>
          <a:ln w="9525">
            <a:noFill/>
            <a:miter lim="800000"/>
            <a:headEnd/>
            <a:tailEnd/>
          </a:ln>
        </p:spPr>
      </p:pic>
      <p:sp>
        <p:nvSpPr>
          <p:cNvPr id="2" name="Title 1"/>
          <p:cNvSpPr>
            <a:spLocks noGrp="1"/>
          </p:cNvSpPr>
          <p:nvPr>
            <p:ph type="title"/>
          </p:nvPr>
        </p:nvSpPr>
        <p:spPr>
          <a:xfrm>
            <a:off x="609600" y="274638"/>
            <a:ext cx="8737600" cy="1143000"/>
          </a:xfrm>
        </p:spPr>
        <p:txBody>
          <a:bodyPr/>
          <a:lstStyle/>
          <a:p>
            <a:r>
              <a:rPr lang="en-US"/>
              <a:t>Click to edit Master title style</a:t>
            </a:r>
          </a:p>
        </p:txBody>
      </p:sp>
      <p:sp>
        <p:nvSpPr>
          <p:cNvPr id="3" name="Content Placeholder 2"/>
          <p:cNvSpPr>
            <a:spLocks noGrp="1"/>
          </p:cNvSpPr>
          <p:nvPr>
            <p:ph idx="1"/>
          </p:nvPr>
        </p:nvSpPr>
        <p:spPr>
          <a:xfrm>
            <a:off x="609600" y="1600201"/>
            <a:ext cx="10972800"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extLst>
    <p:ext uri="{DCECCB84-F9BA-43D5-87BE-67443E8EF086}">
      <p15:sldGuideLst xmlns:p15="http://schemas.microsoft.com/office/powerpoint/2012/main">
        <p15:guide id="1" orient="horz" pos="672" userDrawn="1">
          <p15:clr>
            <a:srgbClr val="FBAE40"/>
          </p15:clr>
        </p15:guide>
        <p15:guide id="2" pos="3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7" descr="openid-logo-wordmark">
            <a:extLst>
              <a:ext uri="{FF2B5EF4-FFF2-40B4-BE49-F238E27FC236}">
                <a16:creationId xmlns:a16="http://schemas.microsoft.com/office/drawing/2014/main" id="{95FF5707-D037-4B0E-9AAE-9D934E1028D5}"/>
              </a:ext>
            </a:extLst>
          </p:cNvPr>
          <p:cNvPicPr>
            <a:picLocks noChangeAspect="1" noChangeArrowheads="1"/>
          </p:cNvPicPr>
          <p:nvPr userDrawn="1"/>
        </p:nvPicPr>
        <p:blipFill>
          <a:blip r:embed="rId2">
            <a:alphaModFix/>
          </a:blip>
          <a:srcRect/>
          <a:stretch>
            <a:fillRect/>
          </a:stretch>
        </p:blipFill>
        <p:spPr bwMode="auto">
          <a:xfrm>
            <a:off x="9201152" y="301401"/>
            <a:ext cx="2564604" cy="1094541"/>
          </a:xfrm>
          <a:prstGeom prst="rect">
            <a:avLst/>
          </a:prstGeom>
          <a:ln w="9525">
            <a:noFill/>
            <a:miter lim="800000"/>
            <a:headEnd/>
            <a:tailEnd/>
          </a:ln>
        </p:spPr>
      </p:pic>
      <p:sp>
        <p:nvSpPr>
          <p:cNvPr id="2" name="Title 1"/>
          <p:cNvSpPr>
            <a:spLocks noGrp="1"/>
          </p:cNvSpPr>
          <p:nvPr>
            <p:ph type="title"/>
          </p:nvPr>
        </p:nvSpPr>
        <p:spPr>
          <a:xfrm>
            <a:off x="615950" y="274638"/>
            <a:ext cx="87249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0537C-38F1-8E47-A1B0-6BA84A028946}" type="datetimeFigureOut">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0537C-38F1-8E47-A1B0-6BA84A028946}" type="datetimeFigureOut">
              <a:rPr lang="en-US" smtClean="0"/>
              <a:t>5/13/2019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85C50-40EB-E745-A461-82FCCB77BED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penid.net/wg/ea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id.net/specs/openid-connect-token-bound-authentication-1_0.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openid.net/specs/openid-connect-eap-acr-values-1_0.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ools.ietf.org/html/draft-ietf-oauth-token-bind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openid.net/specs/openid-connect-token-bound-authentication-1_0.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penid.net/2019/04/22/public-review-period-for-two-proposed-eap-implementers-draf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openid.net/wg/ea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9412" y="2390193"/>
            <a:ext cx="10082947" cy="1182952"/>
          </a:xfrm>
        </p:spPr>
        <p:txBody>
          <a:bodyPr>
            <a:normAutofit fontScale="90000"/>
          </a:bodyPr>
          <a:lstStyle/>
          <a:p>
            <a:r>
              <a:rPr lang="en-US" b="1" dirty="0"/>
              <a:t>OpenID Enhanced Authentication Profile (EAP) Working Group</a:t>
            </a:r>
          </a:p>
        </p:txBody>
      </p:sp>
      <p:sp>
        <p:nvSpPr>
          <p:cNvPr id="3" name="Subtitle 2"/>
          <p:cNvSpPr>
            <a:spLocks noGrp="1"/>
          </p:cNvSpPr>
          <p:nvPr>
            <p:ph type="subTitle" idx="1"/>
          </p:nvPr>
        </p:nvSpPr>
        <p:spPr>
          <a:xfrm>
            <a:off x="1964642" y="3895725"/>
            <a:ext cx="8257735" cy="2650882"/>
          </a:xfrm>
        </p:spPr>
        <p:txBody>
          <a:bodyPr>
            <a:normAutofit/>
          </a:bodyPr>
          <a:lstStyle/>
          <a:p>
            <a:pPr>
              <a:spcBef>
                <a:spcPts val="1200"/>
              </a:spcBef>
            </a:pPr>
            <a:r>
              <a:rPr lang="en-US">
                <a:solidFill>
                  <a:schemeClr val="tx1"/>
                </a:solidFill>
              </a:rPr>
              <a:t>May 14, </a:t>
            </a:r>
            <a:r>
              <a:rPr lang="en-US" dirty="0">
                <a:solidFill>
                  <a:schemeClr val="tx1"/>
                </a:solidFill>
              </a:rPr>
              <a:t>2019</a:t>
            </a:r>
          </a:p>
          <a:p>
            <a:pPr>
              <a:spcBef>
                <a:spcPts val="1200"/>
              </a:spcBef>
            </a:pPr>
            <a:r>
              <a:rPr lang="en-US" b="1" dirty="0">
                <a:solidFill>
                  <a:schemeClr val="tx1"/>
                </a:solidFill>
              </a:rPr>
              <a:t>Dr. Michael B. Jones</a:t>
            </a:r>
          </a:p>
          <a:p>
            <a:pPr>
              <a:spcBef>
                <a:spcPts val="1200"/>
              </a:spcBef>
            </a:pPr>
            <a:r>
              <a:rPr lang="en-US" dirty="0">
                <a:solidFill>
                  <a:schemeClr val="tx1"/>
                </a:solidFill>
              </a:rPr>
              <a:t>Identity Standards Architect – Microsoft</a:t>
            </a:r>
            <a:endParaRPr lang="en-US" dirty="0"/>
          </a:p>
        </p:txBody>
      </p:sp>
      <p:pic>
        <p:nvPicPr>
          <p:cNvPr id="5" name="Picture 97" descr="openid-logo-wordmark">
            <a:extLst>
              <a:ext uri="{FF2B5EF4-FFF2-40B4-BE49-F238E27FC236}">
                <a16:creationId xmlns:a16="http://schemas.microsoft.com/office/drawing/2014/main" id="{8A851B1F-5123-4689-A772-04322A90959A}"/>
              </a:ext>
            </a:extLst>
          </p:cNvPr>
          <p:cNvPicPr>
            <a:picLocks noChangeAspect="1" noChangeArrowheads="1"/>
          </p:cNvPicPr>
          <p:nvPr/>
        </p:nvPicPr>
        <p:blipFill>
          <a:blip r:embed="rId3">
            <a:alphaModFix/>
          </a:blip>
          <a:srcRect/>
          <a:stretch>
            <a:fillRect/>
          </a:stretch>
        </p:blipFill>
        <p:spPr bwMode="auto">
          <a:xfrm>
            <a:off x="4323658" y="744594"/>
            <a:ext cx="3535157" cy="1508761"/>
          </a:xfrm>
          <a:prstGeom prst="rect">
            <a:avLst/>
          </a:prstGeom>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EAP WG?</a:t>
            </a:r>
          </a:p>
        </p:txBody>
      </p:sp>
      <p:sp>
        <p:nvSpPr>
          <p:cNvPr id="3" name="Content Placeholder 2"/>
          <p:cNvSpPr>
            <a:spLocks noGrp="1"/>
          </p:cNvSpPr>
          <p:nvPr>
            <p:ph idx="1"/>
          </p:nvPr>
        </p:nvSpPr>
        <p:spPr/>
        <p:txBody>
          <a:bodyPr/>
          <a:lstStyle/>
          <a:p>
            <a:r>
              <a:rPr lang="en-US" dirty="0"/>
              <a:t>Working group description at </a:t>
            </a:r>
            <a:r>
              <a:rPr lang="en-US" dirty="0">
                <a:hlinkClick r:id="rId3"/>
              </a:rPr>
              <a:t>https://openid.net/wg/eap/</a:t>
            </a:r>
            <a:endParaRPr lang="en-US" dirty="0"/>
          </a:p>
          <a:p>
            <a:r>
              <a:rPr lang="en-US" dirty="0"/>
              <a:t>Chartered to:</a:t>
            </a:r>
          </a:p>
          <a:p>
            <a:pPr lvl="1"/>
            <a:r>
              <a:rPr lang="en-US" dirty="0"/>
              <a:t>“Develop a security and privacy profile of the OpenID Connect specifications that enable users to authenticate to OpenID Providers using strong authentication specifications. The resulting profile will enable</a:t>
            </a:r>
          </a:p>
          <a:p>
            <a:pPr lvl="2"/>
            <a:r>
              <a:rPr lang="en-US" dirty="0"/>
              <a:t>use of IETF Token Binding specifications with OpenID Connect and</a:t>
            </a:r>
          </a:p>
          <a:p>
            <a:pPr lvl="2"/>
            <a:r>
              <a:rPr lang="en-US" dirty="0"/>
              <a:t>integration with FIDO relying parties and/or other strong authentication technologies.”</a:t>
            </a:r>
          </a:p>
        </p:txBody>
      </p:sp>
    </p:spTree>
    <p:extLst>
      <p:ext uri="{BB962C8B-B14F-4D97-AF65-F5344CB8AC3E}">
        <p14:creationId xmlns:p14="http://schemas.microsoft.com/office/powerpoint/2010/main" val="360804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Two EAP Specifications</a:t>
            </a:r>
            <a:endParaRPr lang="en-US" dirty="0"/>
          </a:p>
        </p:txBody>
      </p:sp>
      <p:sp>
        <p:nvSpPr>
          <p:cNvPr id="3" name="Content Placeholder 2"/>
          <p:cNvSpPr>
            <a:spLocks noGrp="1"/>
          </p:cNvSpPr>
          <p:nvPr>
            <p:ph idx="1"/>
          </p:nvPr>
        </p:nvSpPr>
        <p:spPr/>
        <p:txBody>
          <a:bodyPr/>
          <a:lstStyle/>
          <a:p>
            <a:r>
              <a:rPr lang="en-US" dirty="0"/>
              <a:t>Token Bound Authentication</a:t>
            </a:r>
          </a:p>
          <a:p>
            <a:pPr lvl="1"/>
            <a:r>
              <a:rPr lang="en-US" dirty="0"/>
              <a:t>Defines how to apply Token Binding to OpenID Connect ID Tokens</a:t>
            </a:r>
          </a:p>
          <a:p>
            <a:pPr lvl="1"/>
            <a:r>
              <a:rPr lang="en-US" dirty="0">
                <a:hlinkClick r:id="rId3"/>
              </a:rPr>
              <a:t>https://openid.net/specs/openid-connect-token-bound-authentication-1_0.html</a:t>
            </a:r>
            <a:endParaRPr lang="en-US" dirty="0"/>
          </a:p>
          <a:p>
            <a:r>
              <a:rPr lang="en-US" dirty="0"/>
              <a:t>EAP ACR Values</a:t>
            </a:r>
          </a:p>
          <a:p>
            <a:pPr lvl="1"/>
            <a:r>
              <a:rPr lang="en-US" dirty="0"/>
              <a:t>Defines “</a:t>
            </a:r>
            <a:r>
              <a:rPr lang="en-US" dirty="0" err="1"/>
              <a:t>acr</a:t>
            </a:r>
            <a:r>
              <a:rPr lang="en-US" dirty="0"/>
              <a:t>” values strong authentication profiles</a:t>
            </a:r>
          </a:p>
          <a:p>
            <a:pPr lvl="1"/>
            <a:r>
              <a:rPr lang="en-US" dirty="0">
                <a:hlinkClick r:id="rId4"/>
              </a:rPr>
              <a:t>https://openid.net/specs/openid-connect-eap-acr-values-1_0.html</a:t>
            </a:r>
            <a:endParaRPr lang="en-US" dirty="0"/>
          </a:p>
        </p:txBody>
      </p:sp>
    </p:spTree>
    <p:extLst>
      <p:ext uri="{BB962C8B-B14F-4D97-AF65-F5344CB8AC3E}">
        <p14:creationId xmlns:p14="http://schemas.microsoft.com/office/powerpoint/2010/main" val="149245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316E-2DE3-4C3D-A7AD-6F06793C255F}"/>
              </a:ext>
            </a:extLst>
          </p:cNvPr>
          <p:cNvSpPr>
            <a:spLocks noGrp="1"/>
          </p:cNvSpPr>
          <p:nvPr>
            <p:ph type="title"/>
          </p:nvPr>
        </p:nvSpPr>
        <p:spPr/>
        <p:txBody>
          <a:bodyPr/>
          <a:lstStyle/>
          <a:p>
            <a:r>
              <a:rPr lang="en-US"/>
              <a:t>Token Binding Update</a:t>
            </a:r>
            <a:endParaRPr lang="en-US" dirty="0"/>
          </a:p>
        </p:txBody>
      </p:sp>
      <p:sp>
        <p:nvSpPr>
          <p:cNvPr id="3" name="Content Placeholder 2">
            <a:extLst>
              <a:ext uri="{FF2B5EF4-FFF2-40B4-BE49-F238E27FC236}">
                <a16:creationId xmlns:a16="http://schemas.microsoft.com/office/drawing/2014/main" id="{0412DF50-1E04-4B03-906E-5984644355FC}"/>
              </a:ext>
            </a:extLst>
          </p:cNvPr>
          <p:cNvSpPr>
            <a:spLocks noGrp="1"/>
          </p:cNvSpPr>
          <p:nvPr>
            <p:ph idx="1"/>
          </p:nvPr>
        </p:nvSpPr>
        <p:spPr>
          <a:xfrm>
            <a:off x="609600" y="1600201"/>
            <a:ext cx="10972800" cy="5119718"/>
          </a:xfrm>
        </p:spPr>
        <p:txBody>
          <a:bodyPr>
            <a:normAutofit fontScale="92500" lnSpcReduction="10000"/>
          </a:bodyPr>
          <a:lstStyle/>
          <a:p>
            <a:r>
              <a:rPr lang="en-US" dirty="0"/>
              <a:t>IETF Token Binding specs became RFCs in October 2018</a:t>
            </a:r>
          </a:p>
          <a:p>
            <a:r>
              <a:rPr lang="en-US" dirty="0"/>
              <a:t>OAuth Token Binding spec</a:t>
            </a:r>
          </a:p>
          <a:p>
            <a:pPr lvl="1"/>
            <a:r>
              <a:rPr lang="en-US" dirty="0">
                <a:hlinkClick r:id="rId3"/>
              </a:rPr>
              <a:t>https://tools.ietf.org/html/draft-ietf-oauth-token-binding</a:t>
            </a:r>
            <a:endParaRPr lang="en-US" dirty="0"/>
          </a:p>
          <a:p>
            <a:pPr lvl="1"/>
            <a:r>
              <a:rPr lang="en-US" dirty="0"/>
              <a:t>Defines Token Binding of OAuth 2.0 access tokens, refresh tokens, authorization codes, JWT authorization grants, and JWT client authentication</a:t>
            </a:r>
          </a:p>
          <a:p>
            <a:r>
              <a:rPr lang="en-US" dirty="0"/>
              <a:t>OpenID Connect Token Binding spec</a:t>
            </a:r>
          </a:p>
          <a:p>
            <a:pPr lvl="1"/>
            <a:r>
              <a:rPr lang="en-US" dirty="0">
                <a:hlinkClick r:id="rId4"/>
              </a:rPr>
              <a:t>https://openid.net/specs/openid-connect-token-bound-authentication-1_0.html</a:t>
            </a:r>
            <a:endParaRPr lang="en-US" dirty="0"/>
          </a:p>
          <a:p>
            <a:pPr lvl="1"/>
            <a:r>
              <a:rPr lang="en-US" dirty="0"/>
              <a:t>Defines Binding of OpenID Connect ID Tokens</a:t>
            </a:r>
          </a:p>
          <a:p>
            <a:r>
              <a:rPr lang="en-US" dirty="0"/>
              <a:t>Adoption slowed due to Chrome’s removal of Token Binding</a:t>
            </a:r>
          </a:p>
        </p:txBody>
      </p:sp>
    </p:spTree>
    <p:extLst>
      <p:ext uri="{BB962C8B-B14F-4D97-AF65-F5344CB8AC3E}">
        <p14:creationId xmlns:p14="http://schemas.microsoft.com/office/powerpoint/2010/main" val="764326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55170-2A43-4A19-96C7-95AAF7698F36}"/>
              </a:ext>
            </a:extLst>
          </p:cNvPr>
          <p:cNvSpPr>
            <a:spLocks noGrp="1"/>
          </p:cNvSpPr>
          <p:nvPr>
            <p:ph type="title"/>
          </p:nvPr>
        </p:nvSpPr>
        <p:spPr/>
        <p:txBody>
          <a:bodyPr/>
          <a:lstStyle/>
          <a:p>
            <a:r>
              <a:rPr lang="en-US"/>
              <a:t>Two ACR Values Defined</a:t>
            </a:r>
            <a:endParaRPr lang="en-US" dirty="0"/>
          </a:p>
        </p:txBody>
      </p:sp>
      <p:sp>
        <p:nvSpPr>
          <p:cNvPr id="3" name="Content Placeholder 2">
            <a:extLst>
              <a:ext uri="{FF2B5EF4-FFF2-40B4-BE49-F238E27FC236}">
                <a16:creationId xmlns:a16="http://schemas.microsoft.com/office/drawing/2014/main" id="{C903B7A6-88EB-488F-BAFF-A001840EF29D}"/>
              </a:ext>
            </a:extLst>
          </p:cNvPr>
          <p:cNvSpPr>
            <a:spLocks noGrp="1"/>
          </p:cNvSpPr>
          <p:nvPr>
            <p:ph idx="1"/>
          </p:nvPr>
        </p:nvSpPr>
        <p:spPr/>
        <p:txBody>
          <a:bodyPr>
            <a:normAutofit fontScale="85000" lnSpcReduction="10000"/>
          </a:bodyPr>
          <a:lstStyle/>
          <a:p>
            <a:r>
              <a:rPr lang="en-US" dirty="0"/>
              <a:t>“</a:t>
            </a:r>
            <a:r>
              <a:rPr lang="en-US" dirty="0" err="1"/>
              <a:t>phr</a:t>
            </a:r>
            <a:r>
              <a:rPr lang="en-US" dirty="0"/>
              <a:t>” – Phishing-Resistant</a:t>
            </a:r>
          </a:p>
          <a:p>
            <a:pPr lvl="1"/>
            <a:r>
              <a:rPr lang="en-US" dirty="0"/>
              <a:t>An authentication mechanism where a party potentially under the control of the Relying Party cannot gain sufficient information to be able to successfully authenticate to the End User's OpenID Provider as if that party were the End User</a:t>
            </a:r>
          </a:p>
          <a:p>
            <a:r>
              <a:rPr lang="en-US" dirty="0"/>
              <a:t> “</a:t>
            </a:r>
            <a:r>
              <a:rPr lang="en-US" dirty="0" err="1"/>
              <a:t>phrh</a:t>
            </a:r>
            <a:r>
              <a:rPr lang="en-US" dirty="0"/>
              <a:t>” – Phishing-Resistant Hardware Protected</a:t>
            </a:r>
          </a:p>
          <a:p>
            <a:pPr lvl="1"/>
            <a:r>
              <a:rPr lang="en-US" dirty="0"/>
              <a:t>An authentication mechanism meeting the requirements for phishing-resistant authentication above in which additionally information needed to be able to successfully authenticate to the End User's OpenID Provider as if that party were the End User is held in a hardware-protected device or component</a:t>
            </a:r>
          </a:p>
          <a:p>
            <a:r>
              <a:rPr lang="en-US" dirty="0"/>
              <a:t>Phishing-Resistant definition based on 2008 OpenID Provider Authentication Policy Extension (PAPE) specification</a:t>
            </a:r>
          </a:p>
        </p:txBody>
      </p:sp>
    </p:spTree>
    <p:extLst>
      <p:ext uri="{BB962C8B-B14F-4D97-AF65-F5344CB8AC3E}">
        <p14:creationId xmlns:p14="http://schemas.microsoft.com/office/powerpoint/2010/main" val="203213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Status</a:t>
            </a:r>
            <a:endParaRPr lang="en-US" dirty="0"/>
          </a:p>
        </p:txBody>
      </p:sp>
      <p:sp>
        <p:nvSpPr>
          <p:cNvPr id="3" name="Content Placeholder 2"/>
          <p:cNvSpPr>
            <a:spLocks noGrp="1"/>
          </p:cNvSpPr>
          <p:nvPr>
            <p:ph idx="1"/>
          </p:nvPr>
        </p:nvSpPr>
        <p:spPr/>
        <p:txBody>
          <a:bodyPr/>
          <a:lstStyle/>
          <a:p>
            <a:r>
              <a:rPr lang="en-US" dirty="0"/>
              <a:t>Both drafts currently undergoing Implementer’s Draft review</a:t>
            </a:r>
          </a:p>
          <a:p>
            <a:pPr lvl="1"/>
            <a:r>
              <a:rPr lang="en-US" dirty="0"/>
              <a:t>See </a:t>
            </a:r>
            <a:r>
              <a:rPr lang="en-US" dirty="0">
                <a:hlinkClick r:id="rId3"/>
              </a:rPr>
              <a:t>https://openid.net/2019/04/22/public-review-period-for-two-proposed-eap-implementers-drafts/</a:t>
            </a:r>
            <a:endParaRPr lang="en-US" dirty="0"/>
          </a:p>
          <a:p>
            <a:r>
              <a:rPr lang="en-US" dirty="0"/>
              <a:t>Working group active</a:t>
            </a:r>
          </a:p>
          <a:p>
            <a:pPr lvl="1"/>
            <a:r>
              <a:rPr lang="en-US" dirty="0"/>
              <a:t>Chairs Brian Campbell and Mike Jones</a:t>
            </a:r>
          </a:p>
          <a:p>
            <a:r>
              <a:rPr lang="en-US" dirty="0"/>
              <a:t>Calls scheduled every two weeks on Thursdays</a:t>
            </a:r>
          </a:p>
          <a:p>
            <a:r>
              <a:rPr lang="en-US" dirty="0"/>
              <a:t>For more information, see the working group page</a:t>
            </a:r>
          </a:p>
          <a:p>
            <a:pPr lvl="1"/>
            <a:r>
              <a:rPr lang="en-US" dirty="0">
                <a:hlinkClick r:id="rId4"/>
              </a:rPr>
              <a:t>https://openid.net/wg/eap/</a:t>
            </a:r>
            <a:endParaRPr lang="en-US" dirty="0"/>
          </a:p>
        </p:txBody>
      </p:sp>
    </p:spTree>
    <p:extLst>
      <p:ext uri="{BB962C8B-B14F-4D97-AF65-F5344CB8AC3E}">
        <p14:creationId xmlns:p14="http://schemas.microsoft.com/office/powerpoint/2010/main" val="2498737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404</Words>
  <Application>Microsoft Office PowerPoint</Application>
  <PresentationFormat>Widescreen</PresentationFormat>
  <Paragraphs>46</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OpenID Enhanced Authentication Profile (EAP) Working Group</vt:lpstr>
      <vt:lpstr>What is the EAP WG?</vt:lpstr>
      <vt:lpstr>Two EAP Specifications</vt:lpstr>
      <vt:lpstr>Token Binding Update</vt:lpstr>
      <vt:lpstr>Two ACR Values Defined</vt:lpstr>
      <vt:lpstr>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2016-03-31T02:28:24Z</dcterms:created>
  <dcterms:modified xsi:type="dcterms:W3CDTF">2019-05-13T14:31:40Z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Ref">
    <vt:lpwstr>https://api.informationprotection.azure.com/api/72f988bf-86f1-41af-91ab-2d7cd011db47</vt:lpwstr>
  </property>
  <property fmtid="{D5CDD505-2E9C-101B-9397-08002B2CF9AE}" pid="5" name="MSIP_Label_f42aa342-8706-4288-bd11-ebb85995028c_SetBy">
    <vt:lpwstr>mbj@microsoft.com</vt:lpwstr>
  </property>
  <property fmtid="{D5CDD505-2E9C-101B-9397-08002B2CF9AE}" pid="6" name="MSIP_Label_f42aa342-8706-4288-bd11-ebb85995028c_SetDate">
    <vt:lpwstr>2017-05-01T09:25:53.3096388-07:00</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