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401" r:id="rId3"/>
    <p:sldId id="400" r:id="rId4"/>
    <p:sldId id="378" r:id="rId5"/>
    <p:sldId id="388" r:id="rId6"/>
    <p:sldId id="402" r:id="rId7"/>
    <p:sldId id="403" r:id="rId8"/>
    <p:sldId id="404" r:id="rId9"/>
    <p:sldId id="399" r:id="rId10"/>
    <p:sldId id="397" r:id="rId11"/>
    <p:sldId id="377" r:id="rId12"/>
    <p:sldId id="405" r:id="rId13"/>
    <p:sldId id="379" r:id="rId14"/>
    <p:sldId id="334" r:id="rId15"/>
    <p:sldId id="406" r:id="rId16"/>
    <p:sldId id="407" r:id="rId17"/>
    <p:sldId id="408" r:id="rId18"/>
    <p:sldId id="389" r:id="rId19"/>
    <p:sldId id="390" r:id="rId20"/>
    <p:sldId id="392" r:id="rId21"/>
    <p:sldId id="393" r:id="rId22"/>
    <p:sldId id="396" r:id="rId23"/>
    <p:sldId id="395" r:id="rId24"/>
    <p:sldId id="345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7296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9" autoAdjust="0"/>
    <p:restoredTop sz="86436" autoAdjust="0"/>
  </p:normalViewPr>
  <p:slideViewPr>
    <p:cSldViewPr snapToGrid="0" snapToObjects="1">
      <p:cViewPr varScale="1">
        <p:scale>
          <a:sx n="66" d="100"/>
          <a:sy n="66" d="100"/>
        </p:scale>
        <p:origin x="39" y="309"/>
      </p:cViewPr>
      <p:guideLst>
        <p:guide pos="7296"/>
        <p:guide orient="horz" pos="2160"/>
      </p:guideLst>
    </p:cSldViewPr>
  </p:slideViewPr>
  <p:outlineViewPr>
    <p:cViewPr>
      <p:scale>
        <a:sx n="33" d="100"/>
        <a:sy n="33" d="100"/>
      </p:scale>
      <p:origin x="0" y="-2541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-28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E2A8F-DA74-4F28-9593-261C5C3BF011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DB9AE-916C-4254-87BA-AD5226153B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230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5979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9948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7883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1025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4669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0876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3333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1141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4104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39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017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1741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006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177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6283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0538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022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597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045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440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440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4400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5973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440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97" descr="openid-logo-wordmark">
            <a:extLst>
              <a:ext uri="{FF2B5EF4-FFF2-40B4-BE49-F238E27FC236}">
                <a16:creationId xmlns:a16="http://schemas.microsoft.com/office/drawing/2014/main" id="{A023504D-3772-4BC7-BFDC-18BBCC2A6E8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alphaModFix/>
          </a:blip>
          <a:srcRect/>
          <a:stretch>
            <a:fillRect/>
          </a:stretch>
        </p:blipFill>
        <p:spPr bwMode="auto">
          <a:xfrm>
            <a:off x="9201152" y="301401"/>
            <a:ext cx="2564604" cy="1094541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737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7069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72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7" descr="openid-logo-wordmark">
            <a:extLst>
              <a:ext uri="{FF2B5EF4-FFF2-40B4-BE49-F238E27FC236}">
                <a16:creationId xmlns:a16="http://schemas.microsoft.com/office/drawing/2014/main" id="{95FF5707-D037-4B0E-9AAE-9D934E1028D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alphaModFix/>
          </a:blip>
          <a:srcRect/>
          <a:stretch>
            <a:fillRect/>
          </a:stretch>
        </p:blipFill>
        <p:spPr bwMode="auto">
          <a:xfrm>
            <a:off x="9201152" y="301401"/>
            <a:ext cx="2564604" cy="1094541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950" y="274638"/>
            <a:ext cx="87249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0537C-38F1-8E47-A1B0-6BA84A028946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d.net/specs/openid-connect-federation-1_0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self-issued.info/" TargetMode="External"/><Relationship Id="rId3" Type="http://schemas.openxmlformats.org/officeDocument/2006/relationships/hyperlink" Target="https://openid.net/connect/" TargetMode="External"/><Relationship Id="rId7" Type="http://schemas.openxmlformats.org/officeDocument/2006/relationships/hyperlink" Target="https://openid.net/developers/certified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id.net/certification/" TargetMode="External"/><Relationship Id="rId5" Type="http://schemas.openxmlformats.org/officeDocument/2006/relationships/hyperlink" Target="https://lists.openid.net/mailman/listinfo/openid-specs-ab" TargetMode="External"/><Relationship Id="rId10" Type="http://schemas.openxmlformats.org/officeDocument/2006/relationships/hyperlink" Target="http://www.thread-safe.com/" TargetMode="External"/><Relationship Id="rId4" Type="http://schemas.openxmlformats.org/officeDocument/2006/relationships/hyperlink" Target="https://openid.net/connect/faq/" TargetMode="External"/><Relationship Id="rId9" Type="http://schemas.openxmlformats.org/officeDocument/2006/relationships/hyperlink" Target="http://nat.sakimura.org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op.certification.openid.net/" TargetMode="External"/><Relationship Id="rId7" Type="http://schemas.openxmlformats.org/officeDocument/2006/relationships/hyperlink" Target="https://openid.net/certification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id.net/certification/fees/" TargetMode="External"/><Relationship Id="rId5" Type="http://schemas.openxmlformats.org/officeDocument/2006/relationships/hyperlink" Target="https://www.certification.openid.net/" TargetMode="External"/><Relationship Id="rId4" Type="http://schemas.openxmlformats.org/officeDocument/2006/relationships/hyperlink" Target="https://rp.certification.openid.net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d.net/certification/#OPs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d.net/certification/#RPs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d.net/2019/06/27/open-letter-from-the-openid-foundation-to-apple-regarding-sign-in-with-apple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d.net/specs/openid-connect-session-1_0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openid.net/specs/openid-connect-backchannel-1_0.html" TargetMode="External"/><Relationship Id="rId4" Type="http://schemas.openxmlformats.org/officeDocument/2006/relationships/hyperlink" Target="https://openid.net/specs/openid-connect-frontchannel-1_0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d.net/specs/openid-connect-native-sso-1_0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d.net/specs/openid-connect-unmet-authentication-requirements-1_0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d.net/specs/openid-connect-prompt-create-1_0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d.net/specs/openid-connect-core-1_0-25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d.net/specs/openid-connect-core-1_0.html#SelfIssued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elf-issued.info/?p=201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3650" y="2390193"/>
            <a:ext cx="7115175" cy="118295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OpenID Connect Working Group</a:t>
            </a:r>
            <a:br>
              <a:rPr lang="en-US" b="1" dirty="0"/>
            </a:br>
            <a:r>
              <a:rPr lang="en-US" b="1" dirty="0"/>
              <a:t>and OpenID Certification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4642" y="3895725"/>
            <a:ext cx="8257735" cy="265088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>
                <a:solidFill>
                  <a:schemeClr val="tx1"/>
                </a:solidFill>
              </a:rPr>
              <a:t>May 21, 2020</a:t>
            </a:r>
          </a:p>
          <a:p>
            <a:pPr>
              <a:spcBef>
                <a:spcPts val="1200"/>
              </a:spcBef>
            </a:pPr>
            <a:r>
              <a:rPr lang="en-US" b="1" dirty="0">
                <a:solidFill>
                  <a:schemeClr val="tx1"/>
                </a:solidFill>
              </a:rPr>
              <a:t>Michael B. Jones</a:t>
            </a: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chemeClr val="tx1"/>
                </a:solidFill>
              </a:rPr>
              <a:t>Identity Standards Architect – Microsoft</a:t>
            </a:r>
            <a:endParaRPr lang="en-US" dirty="0"/>
          </a:p>
        </p:txBody>
      </p:sp>
      <p:pic>
        <p:nvPicPr>
          <p:cNvPr id="5" name="Picture 97" descr="openid-logo-wordmark">
            <a:extLst>
              <a:ext uri="{FF2B5EF4-FFF2-40B4-BE49-F238E27FC236}">
                <a16:creationId xmlns:a16="http://schemas.microsoft.com/office/drawing/2014/main" id="{8A851B1F-5123-4689-A772-04322A9095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</a:blip>
          <a:srcRect/>
          <a:stretch>
            <a:fillRect/>
          </a:stretch>
        </p:blipFill>
        <p:spPr bwMode="auto">
          <a:xfrm>
            <a:off x="4323658" y="744594"/>
            <a:ext cx="3535157" cy="1508761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Related Working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46204"/>
            <a:ext cx="109728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err="1"/>
              <a:t>eKYC</a:t>
            </a:r>
            <a:r>
              <a:rPr lang="en-US" sz="2800" dirty="0"/>
              <a:t> and Identity Assurance WG</a:t>
            </a:r>
          </a:p>
          <a:p>
            <a:pPr lvl="1"/>
            <a:r>
              <a:rPr lang="en-US" sz="2400" dirty="0"/>
              <a:t>JWT format for verified claims with identity assurance information</a:t>
            </a:r>
            <a:endParaRPr lang="en-US" sz="2800" dirty="0"/>
          </a:p>
          <a:p>
            <a:r>
              <a:rPr lang="en-US" sz="2800" dirty="0"/>
              <a:t>International Government Profile (iGov) WG</a:t>
            </a:r>
          </a:p>
          <a:p>
            <a:pPr lvl="1"/>
            <a:r>
              <a:rPr lang="en-US" sz="2400" dirty="0"/>
              <a:t>OpenID Connect profile for government &amp; high-value commercial applications</a:t>
            </a:r>
          </a:p>
          <a:p>
            <a:r>
              <a:rPr lang="en-US" sz="2800" dirty="0"/>
              <a:t>Enhanced Authentication Profile (EAP) WG</a:t>
            </a:r>
          </a:p>
          <a:p>
            <a:pPr lvl="1"/>
            <a:r>
              <a:rPr lang="en-US" sz="2400" dirty="0"/>
              <a:t>Enables integration with FIDO and other phishing-resistant authentication solutions</a:t>
            </a:r>
          </a:p>
          <a:p>
            <a:r>
              <a:rPr lang="en-US" sz="2800" b="1" dirty="0"/>
              <a:t>M</a:t>
            </a:r>
            <a:r>
              <a:rPr lang="en-US" sz="2800" dirty="0"/>
              <a:t>obile </a:t>
            </a:r>
            <a:r>
              <a:rPr lang="en-US" sz="2800" b="1" dirty="0"/>
              <a:t>O</a:t>
            </a:r>
            <a:r>
              <a:rPr lang="en-US" sz="2800" dirty="0"/>
              <a:t>perator </a:t>
            </a:r>
            <a:r>
              <a:rPr lang="en-US" sz="2800" b="1" dirty="0"/>
              <a:t>D</a:t>
            </a:r>
            <a:r>
              <a:rPr lang="en-US" sz="2800" dirty="0"/>
              <a:t>iscovery, </a:t>
            </a:r>
            <a:r>
              <a:rPr lang="en-US" sz="2800" b="1" dirty="0"/>
              <a:t>R</a:t>
            </a:r>
            <a:r>
              <a:rPr lang="en-US" sz="2800" dirty="0"/>
              <a:t>egistration &amp; authe</a:t>
            </a:r>
            <a:r>
              <a:rPr lang="en-US" sz="2800" b="1" dirty="0"/>
              <a:t>N</a:t>
            </a:r>
            <a:r>
              <a:rPr lang="en-US" sz="2800" dirty="0"/>
              <a:t>tic</a:t>
            </a:r>
            <a:r>
              <a:rPr lang="en-US" sz="2800" b="1" dirty="0"/>
              <a:t>A</a:t>
            </a:r>
            <a:r>
              <a:rPr lang="en-US" sz="2800" dirty="0"/>
              <a:t>tion (MODRNA) WG</a:t>
            </a:r>
          </a:p>
          <a:p>
            <a:pPr lvl="1"/>
            <a:r>
              <a:rPr lang="en-US" sz="2400" dirty="0"/>
              <a:t>Mobile operator profiles for OpenID Connect</a:t>
            </a:r>
          </a:p>
          <a:p>
            <a:r>
              <a:rPr lang="en-US" sz="2800" dirty="0"/>
              <a:t>Financial-grade API (FAPI) WG</a:t>
            </a:r>
          </a:p>
          <a:p>
            <a:pPr lvl="1"/>
            <a:r>
              <a:rPr lang="en-US" sz="2400" dirty="0"/>
              <a:t>Enables secure API access to high-value services</a:t>
            </a:r>
          </a:p>
          <a:p>
            <a:pPr lvl="1"/>
            <a:r>
              <a:rPr lang="en-US" sz="2400" dirty="0"/>
              <a:t>Used for Open Banking APIs in many jurisdictions, including the UK</a:t>
            </a:r>
          </a:p>
          <a:p>
            <a:r>
              <a:rPr lang="en-US" sz="2800" dirty="0"/>
              <a:t>Research and Education (R&amp;E) WG</a:t>
            </a:r>
          </a:p>
          <a:p>
            <a:pPr lvl="1"/>
            <a:r>
              <a:rPr lang="en-US" sz="2400" dirty="0"/>
              <a:t>Profiles OpenID Connect to ease adoption in the Research and Education (R&amp;E) sector</a:t>
            </a:r>
          </a:p>
        </p:txBody>
      </p:sp>
    </p:spTree>
    <p:extLst>
      <p:ext uri="{BB962C8B-B14F-4D97-AF65-F5344CB8AC3E}">
        <p14:creationId xmlns:p14="http://schemas.microsoft.com/office/powerpoint/2010/main" val="4041694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Federation Specification</a:t>
            </a:r>
            <a:br>
              <a:rPr lang="en-US" dirty="0"/>
            </a:br>
            <a:r>
              <a:rPr lang="en-US" dirty="0"/>
              <a:t>(work in progress)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5036343"/>
          </a:xfrm>
        </p:spPr>
        <p:txBody>
          <a:bodyPr>
            <a:normAutofit/>
          </a:bodyPr>
          <a:lstStyle/>
          <a:p>
            <a:r>
              <a:rPr lang="en-US" dirty="0"/>
              <a:t>OpenID Connect Federation specification</a:t>
            </a:r>
          </a:p>
          <a:p>
            <a:pPr lvl="1"/>
            <a:r>
              <a:rPr lang="en-US" dirty="0">
                <a:hlinkClick r:id="rId3"/>
              </a:rPr>
              <a:t>https://openid.net/specs/openid-connect-federation-1_0.html</a:t>
            </a:r>
            <a:endParaRPr lang="en-US" dirty="0"/>
          </a:p>
          <a:p>
            <a:r>
              <a:rPr lang="en-US" dirty="0"/>
              <a:t>Enables establishment and maintenance of multi-party federations using OpenID Connect</a:t>
            </a:r>
          </a:p>
          <a:p>
            <a:r>
              <a:rPr lang="en-US" dirty="0"/>
              <a:t>Defines hierarchical JSON-based metadata structures for federation participants</a:t>
            </a:r>
          </a:p>
          <a:p>
            <a:r>
              <a:rPr lang="en-US" dirty="0"/>
              <a:t>Second Implementer’s Draft status reached</a:t>
            </a:r>
          </a:p>
          <a:p>
            <a:r>
              <a:rPr lang="en-US" dirty="0"/>
              <a:t>Multiple interop events to occur this year</a:t>
            </a:r>
          </a:p>
          <a:p>
            <a:r>
              <a:rPr lang="en-US" i="1" dirty="0"/>
              <a:t>Please review and implement!</a:t>
            </a:r>
          </a:p>
        </p:txBody>
      </p:sp>
    </p:spTree>
    <p:extLst>
      <p:ext uri="{BB962C8B-B14F-4D97-AF65-F5344CB8AC3E}">
        <p14:creationId xmlns:p14="http://schemas.microsoft.com/office/powerpoint/2010/main" val="914151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OpenID Connect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3019"/>
            <a:ext cx="10972800" cy="542210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OpenID Connect</a:t>
            </a:r>
          </a:p>
          <a:p>
            <a:pPr lvl="1"/>
            <a:r>
              <a:rPr lang="en-US" dirty="0">
                <a:hlinkClick r:id="rId3"/>
              </a:rPr>
              <a:t>https://openid.net/connect/</a:t>
            </a:r>
            <a:endParaRPr lang="en-US" dirty="0"/>
          </a:p>
          <a:p>
            <a:r>
              <a:rPr lang="en-US" dirty="0"/>
              <a:t>Frequently Asked Questions</a:t>
            </a:r>
          </a:p>
          <a:p>
            <a:pPr lvl="1"/>
            <a:r>
              <a:rPr lang="en-US" dirty="0">
                <a:hlinkClick r:id="rId4"/>
              </a:rPr>
              <a:t>https://openid.net/connect/faq/</a:t>
            </a:r>
            <a:endParaRPr lang="en-US" dirty="0"/>
          </a:p>
          <a:p>
            <a:r>
              <a:rPr lang="en-US" dirty="0"/>
              <a:t>Working Group Mailing List</a:t>
            </a:r>
          </a:p>
          <a:p>
            <a:pPr lvl="1"/>
            <a:r>
              <a:rPr lang="en-US" dirty="0">
                <a:hlinkClick r:id="rId5"/>
              </a:rPr>
              <a:t>https://lists.openid.net/mailman/listinfo/openid-specs-ab</a:t>
            </a:r>
            <a:endParaRPr lang="en-US" dirty="0"/>
          </a:p>
          <a:p>
            <a:r>
              <a:rPr lang="en-US" dirty="0"/>
              <a:t>OpenID Certification Program</a:t>
            </a:r>
          </a:p>
          <a:p>
            <a:pPr lvl="1"/>
            <a:r>
              <a:rPr lang="en-US" dirty="0">
                <a:hlinkClick r:id="rId6"/>
              </a:rPr>
              <a:t>https://openid.net/certification/</a:t>
            </a:r>
            <a:endParaRPr lang="en-US" dirty="0"/>
          </a:p>
          <a:p>
            <a:r>
              <a:rPr lang="en-US" dirty="0"/>
              <a:t>Certified OpenID Connect Implementations Featured for Developers</a:t>
            </a:r>
          </a:p>
          <a:p>
            <a:pPr lvl="1"/>
            <a:r>
              <a:rPr lang="en-US" dirty="0">
                <a:hlinkClick r:id="rId7"/>
              </a:rPr>
              <a:t>https://openid.net/developers/certified/</a:t>
            </a:r>
            <a:endParaRPr lang="en-US" dirty="0"/>
          </a:p>
          <a:p>
            <a:r>
              <a:rPr lang="en-US" dirty="0"/>
              <a:t>Mike Jones’ Blog</a:t>
            </a:r>
          </a:p>
          <a:p>
            <a:pPr lvl="1"/>
            <a:r>
              <a:rPr lang="en-US" dirty="0">
                <a:hlinkClick r:id="rId8"/>
              </a:rPr>
              <a:t>https://self-issued.info/</a:t>
            </a:r>
            <a:endParaRPr lang="en-US" dirty="0"/>
          </a:p>
          <a:p>
            <a:r>
              <a:rPr lang="en-US" dirty="0"/>
              <a:t>Nat Sakimura’s Blog</a:t>
            </a:r>
          </a:p>
          <a:p>
            <a:pPr lvl="1"/>
            <a:r>
              <a:rPr lang="en-US" dirty="0">
                <a:hlinkClick r:id="rId9"/>
              </a:rPr>
              <a:t>https://nat.sakimura.org/</a:t>
            </a:r>
            <a:endParaRPr lang="en-US" dirty="0"/>
          </a:p>
          <a:p>
            <a:r>
              <a:rPr lang="en-US" dirty="0"/>
              <a:t>John Bradley’s Blog</a:t>
            </a:r>
          </a:p>
          <a:p>
            <a:pPr lvl="1"/>
            <a:r>
              <a:rPr lang="en-US" dirty="0">
                <a:hlinkClick r:id="rId10"/>
              </a:rPr>
              <a:t>https://www.thread-safe.com/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13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OpenID Certification?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Enables OpenID Connect and FAPI implementations to be certified as meeting the requirements of defined conformance profiles</a:t>
            </a:r>
          </a:p>
          <a:p>
            <a:pPr lvl="1"/>
            <a:r>
              <a:rPr lang="en-US" dirty="0"/>
              <a:t>Goal is to make high-quality, secure, interoperable OpenID Connect implementations the norm</a:t>
            </a:r>
          </a:p>
          <a:p>
            <a:r>
              <a:rPr lang="en-US" dirty="0"/>
              <a:t>An OpenID Certification has two components:</a:t>
            </a:r>
          </a:p>
          <a:p>
            <a:pPr lvl="1"/>
            <a:r>
              <a:rPr lang="en-US" dirty="0"/>
              <a:t>Technical evidence of conformance resulting from testing</a:t>
            </a:r>
          </a:p>
          <a:p>
            <a:pPr lvl="1"/>
            <a:r>
              <a:rPr lang="en-US" dirty="0"/>
              <a:t>Legal statement of conformance</a:t>
            </a:r>
          </a:p>
          <a:p>
            <a:r>
              <a:rPr lang="en-US" dirty="0"/>
              <a:t>Certified implementations can</a:t>
            </a:r>
            <a:br>
              <a:rPr lang="en-US" dirty="0"/>
            </a:br>
            <a:r>
              <a:rPr lang="en-US" dirty="0"/>
              <a:t>use the “OpenID Certified” logo</a:t>
            </a:r>
          </a:p>
        </p:txBody>
      </p:sp>
      <p:pic>
        <p:nvPicPr>
          <p:cNvPr id="4" name="Picture 3" descr="OpenID Certified Logo">
            <a:extLst>
              <a:ext uri="{FF2B5EF4-FFF2-40B4-BE49-F238E27FC236}">
                <a16:creationId xmlns:a16="http://schemas.microsoft.com/office/drawing/2014/main" id="{E5259256-B78F-470B-9EF1-1FFEFB75AF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468" y="4761784"/>
            <a:ext cx="3281363" cy="173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408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value does certification provide?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Technical:</a:t>
            </a:r>
          </a:p>
          <a:p>
            <a:pPr lvl="1"/>
            <a:r>
              <a:rPr lang="en-US" dirty="0"/>
              <a:t>Certification</a:t>
            </a:r>
            <a:r>
              <a:rPr lang="en-US" baseline="0" dirty="0"/>
              <a:t> testing gives confidence that things will “just work”</a:t>
            </a:r>
          </a:p>
          <a:p>
            <a:pPr lvl="1"/>
            <a:r>
              <a:rPr lang="en-US" dirty="0"/>
              <a:t>No custom code required to integrate with implementation</a:t>
            </a:r>
          </a:p>
          <a:p>
            <a:pPr lvl="1"/>
            <a:r>
              <a:rPr lang="en-US" baseline="0" dirty="0"/>
              <a:t>Better</a:t>
            </a:r>
            <a:r>
              <a:rPr lang="en-US" dirty="0"/>
              <a:t> for all parties</a:t>
            </a:r>
          </a:p>
          <a:p>
            <a:pPr lvl="1"/>
            <a:r>
              <a:rPr lang="en-US" dirty="0"/>
              <a:t>Relying parties explicitly asking identity providers to get certified</a:t>
            </a:r>
          </a:p>
          <a:p>
            <a:r>
              <a:rPr lang="en-US" baseline="0" dirty="0"/>
              <a:t>Business:</a:t>
            </a:r>
          </a:p>
          <a:p>
            <a:pPr lvl="1"/>
            <a:r>
              <a:rPr lang="en-US" dirty="0"/>
              <a:t>Enhances reputation of organization and implementation</a:t>
            </a:r>
          </a:p>
          <a:p>
            <a:pPr lvl="1"/>
            <a:r>
              <a:rPr lang="en-US" dirty="0"/>
              <a:t>Shows that organization is taking interop seriously</a:t>
            </a:r>
          </a:p>
          <a:p>
            <a:pPr lvl="1"/>
            <a:r>
              <a:rPr lang="en-US" dirty="0"/>
              <a:t>Customers may choose certified implementations over others</a:t>
            </a: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18021383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Self-Certification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OpenID Certification uses self-certification</a:t>
            </a:r>
          </a:p>
          <a:p>
            <a:pPr lvl="1"/>
            <a:r>
              <a:rPr lang="en-US" dirty="0"/>
              <a:t>Party seeking certification does the testing</a:t>
            </a:r>
          </a:p>
          <a:p>
            <a:pPr lvl="1"/>
            <a:r>
              <a:rPr lang="en-US" dirty="0"/>
              <a:t>(rather than paying a 3rd party to do the testing)</a:t>
            </a:r>
          </a:p>
          <a:p>
            <a:r>
              <a:rPr lang="en-US" dirty="0"/>
              <a:t>Simpler, quicker, less expensive, more scalable than 3rd party certification</a:t>
            </a:r>
          </a:p>
          <a:p>
            <a:r>
              <a:rPr lang="en-US" dirty="0"/>
              <a:t>Results are nonetheless trustworthy because</a:t>
            </a:r>
          </a:p>
          <a:p>
            <a:pPr lvl="1"/>
            <a:r>
              <a:rPr lang="en-US" dirty="0"/>
              <a:t>Testing logs are made available for public scrutiny</a:t>
            </a:r>
          </a:p>
          <a:p>
            <a:pPr lvl="1"/>
            <a:r>
              <a:rPr lang="en-US" dirty="0"/>
              <a:t>Organization puts its reputation on the line by making a public declaration that its implementation conforms to the profile being certified to</a:t>
            </a:r>
          </a:p>
        </p:txBody>
      </p:sp>
    </p:spTree>
    <p:extLst>
      <p:ext uri="{BB962C8B-B14F-4D97-AF65-F5344CB8AC3E}">
        <p14:creationId xmlns:p14="http://schemas.microsoft.com/office/powerpoint/2010/main" val="4256935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OpenID Certification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61050"/>
            <a:ext cx="10972800" cy="508898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Organization decides what profiles it wants to certify to</a:t>
            </a:r>
          </a:p>
          <a:p>
            <a:pPr lvl="1"/>
            <a:r>
              <a:rPr lang="en-US" dirty="0"/>
              <a:t>For instance, “Basic OP”, “Config OP”, and “Dynamic OP”</a:t>
            </a:r>
          </a:p>
          <a:p>
            <a:r>
              <a:rPr lang="en-US" dirty="0"/>
              <a:t>Runs conformance tests publicly available at </a:t>
            </a:r>
            <a:r>
              <a:rPr lang="en-US" dirty="0">
                <a:hlinkClick r:id="rId3"/>
              </a:rPr>
              <a:t>https://op.certification.openid.net/</a:t>
            </a:r>
            <a:r>
              <a:rPr lang="en-US" dirty="0"/>
              <a:t> or </a:t>
            </a:r>
            <a:r>
              <a:rPr lang="en-US" dirty="0">
                <a:hlinkClick r:id="rId4"/>
              </a:rPr>
              <a:t>https://rp.certification.openid.net/</a:t>
            </a:r>
            <a:r>
              <a:rPr lang="en-US" dirty="0"/>
              <a:t> or </a:t>
            </a:r>
            <a:r>
              <a:rPr lang="en-US" dirty="0">
                <a:hlinkClick r:id="rId5"/>
              </a:rPr>
              <a:t>https://www.certification.openid.net/</a:t>
            </a:r>
            <a:endParaRPr lang="en-US" dirty="0"/>
          </a:p>
          <a:p>
            <a:r>
              <a:rPr lang="en-US" dirty="0"/>
              <a:t>Once all tests for a profile pass, organization submits certification request to OpenID Foundation containing:</a:t>
            </a:r>
          </a:p>
          <a:p>
            <a:pPr lvl="1"/>
            <a:r>
              <a:rPr lang="en-US" dirty="0"/>
              <a:t>Logs from all tests for the profile</a:t>
            </a:r>
          </a:p>
          <a:p>
            <a:pPr lvl="1"/>
            <a:r>
              <a:rPr lang="en-US" dirty="0"/>
              <a:t>Signed legal declaration that implementation conforms to the profile</a:t>
            </a:r>
          </a:p>
          <a:p>
            <a:r>
              <a:rPr lang="en-US" dirty="0"/>
              <a:t>Organization pays certification fee (for profiles not in pilot mode)</a:t>
            </a:r>
          </a:p>
          <a:p>
            <a:pPr lvl="1"/>
            <a:r>
              <a:rPr lang="en-US" dirty="0"/>
              <a:t>See </a:t>
            </a:r>
            <a:r>
              <a:rPr lang="en-US" dirty="0">
                <a:hlinkClick r:id="rId6"/>
              </a:rPr>
              <a:t>https://openid.net/certification/fees/</a:t>
            </a:r>
            <a:endParaRPr lang="en-US" dirty="0"/>
          </a:p>
          <a:p>
            <a:r>
              <a:rPr lang="en-US" dirty="0"/>
              <a:t>OpenID Foundation verifies application is complete and grants certification</a:t>
            </a:r>
          </a:p>
          <a:p>
            <a:r>
              <a:rPr lang="en-US" dirty="0"/>
              <a:t>OIDF lists certification at </a:t>
            </a:r>
            <a:r>
              <a:rPr lang="en-US" dirty="0">
                <a:hlinkClick r:id="rId7"/>
              </a:rPr>
              <a:t>https://openid.net/certification/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5447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Can I use the certification sites for</a:t>
            </a:r>
            <a:br>
              <a:rPr lang="en-US" dirty="0"/>
            </a:br>
            <a:r>
              <a:rPr lang="en-US" dirty="0"/>
              <a:t>interop testing?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Yes – please do!</a:t>
            </a:r>
          </a:p>
          <a:p>
            <a:r>
              <a:rPr lang="en-US" dirty="0"/>
              <a:t>The OpenID Foundation is committed to keeping the conformance test sites up and available for free to all</a:t>
            </a:r>
          </a:p>
          <a:p>
            <a:r>
              <a:rPr lang="en-US" dirty="0"/>
              <a:t>Many projects using conformance testing for regression testing</a:t>
            </a:r>
          </a:p>
          <a:p>
            <a:pPr lvl="1"/>
            <a:r>
              <a:rPr lang="en-US" dirty="0"/>
              <a:t>Once everything passes, you’re ready for certification!</a:t>
            </a:r>
          </a:p>
          <a:p>
            <a:r>
              <a:rPr lang="en-US" dirty="0"/>
              <a:t>Test software is open source using Apache 2.0 license</a:t>
            </a:r>
          </a:p>
          <a:p>
            <a:pPr lvl="1"/>
            <a:r>
              <a:rPr lang="en-US" dirty="0"/>
              <a:t>Some projects have deployed private instances for internal testing</a:t>
            </a:r>
          </a:p>
          <a:p>
            <a:pPr lvl="1"/>
            <a:r>
              <a:rPr lang="en-US" dirty="0"/>
              <a:t>Available as a Docker container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4125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OpenID Connect Certification Profiles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107780"/>
          </a:xfrm>
        </p:spPr>
        <p:txBody>
          <a:bodyPr>
            <a:normAutofit/>
          </a:bodyPr>
          <a:lstStyle/>
          <a:p>
            <a:r>
              <a:rPr lang="en-US" sz="2800" dirty="0"/>
              <a:t>Now OpenID Connect certification profiles for:</a:t>
            </a:r>
          </a:p>
          <a:p>
            <a:pPr lvl="1"/>
            <a:r>
              <a:rPr lang="en-US" dirty="0"/>
              <a:t>Basic OP and Basic RP</a:t>
            </a:r>
          </a:p>
          <a:p>
            <a:pPr lvl="1"/>
            <a:r>
              <a:rPr lang="en-US" dirty="0"/>
              <a:t>Implicit OP and Implicit RP</a:t>
            </a:r>
          </a:p>
          <a:p>
            <a:pPr lvl="1"/>
            <a:r>
              <a:rPr lang="en-US" dirty="0"/>
              <a:t>Hybrid OP and Hybrid RP</a:t>
            </a:r>
          </a:p>
          <a:p>
            <a:pPr lvl="1"/>
            <a:r>
              <a:rPr lang="en-US" dirty="0"/>
              <a:t>OP Publishing and RP Using Configuration Information</a:t>
            </a:r>
          </a:p>
          <a:p>
            <a:pPr lvl="1"/>
            <a:r>
              <a:rPr lang="en-US" dirty="0"/>
              <a:t>Dynamic OP and Dynamic RP</a:t>
            </a:r>
          </a:p>
          <a:p>
            <a:pPr lvl="1"/>
            <a:r>
              <a:rPr lang="en-US" dirty="0"/>
              <a:t>Form Post Response Mode for OP and RP</a:t>
            </a:r>
          </a:p>
          <a:p>
            <a:pPr lvl="1"/>
            <a:r>
              <a:rPr lang="en-US" dirty="0"/>
              <a:t>Third party-initiated login for OP and RP</a:t>
            </a:r>
          </a:p>
          <a:p>
            <a:pPr lvl="1"/>
            <a:r>
              <a:rPr lang="en-US" b="1" i="1" dirty="0"/>
              <a:t>New:</a:t>
            </a:r>
            <a:r>
              <a:rPr lang="en-US" i="1" dirty="0"/>
              <a:t> Logout OP and RP tests in pilot mode</a:t>
            </a:r>
          </a:p>
        </p:txBody>
      </p:sp>
    </p:spTree>
    <p:extLst>
      <p:ext uri="{BB962C8B-B14F-4D97-AF65-F5344CB8AC3E}">
        <p14:creationId xmlns:p14="http://schemas.microsoft.com/office/powerpoint/2010/main" val="13860667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Connect Certification Profiles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Four logout profiles for OPs and RPs in pilot mode</a:t>
            </a:r>
          </a:p>
          <a:p>
            <a:pPr lvl="1"/>
            <a:r>
              <a:rPr lang="en-US" dirty="0"/>
              <a:t>RP-Initiated Logout</a:t>
            </a:r>
          </a:p>
          <a:p>
            <a:pPr lvl="1"/>
            <a:r>
              <a:rPr lang="en-US" dirty="0"/>
              <a:t>Session Management Logout</a:t>
            </a:r>
          </a:p>
          <a:p>
            <a:pPr lvl="1"/>
            <a:r>
              <a:rPr lang="en-US" dirty="0"/>
              <a:t>Front-Channel Logout</a:t>
            </a:r>
          </a:p>
          <a:p>
            <a:pPr lvl="1"/>
            <a:r>
              <a:rPr lang="en-US" dirty="0"/>
              <a:t>Back-Channel Logout</a:t>
            </a:r>
          </a:p>
        </p:txBody>
      </p:sp>
    </p:spTree>
    <p:extLst>
      <p:ext uri="{BB962C8B-B14F-4D97-AF65-F5344CB8AC3E}">
        <p14:creationId xmlns:p14="http://schemas.microsoft.com/office/powerpoint/2010/main" val="1412065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A7286-3C97-4FCC-B8E1-5724CF3EB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dirty="0"/>
              <a:t>You’re Almost Certainly Using OpenID Connect!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B6F59-5038-4D49-8375-F30327234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Android, Apple, AOL, Deutsche Telekom, Google, GSMA Mobile Connect, Microsoft, NEC, NTT, Salesforce, Softbank, Symantec, Verizon, Yahoo! Japan all use OpenID Connect</a:t>
            </a:r>
          </a:p>
          <a:p>
            <a:pPr lvl="1"/>
            <a:r>
              <a:rPr lang="en-US" dirty="0"/>
              <a:t>Many other sites and apps large and small use OpenID Connect</a:t>
            </a:r>
          </a:p>
        </p:txBody>
      </p:sp>
    </p:spTree>
    <p:extLst>
      <p:ext uri="{BB962C8B-B14F-4D97-AF65-F5344CB8AC3E}">
        <p14:creationId xmlns:p14="http://schemas.microsoft.com/office/powerpoint/2010/main" val="27949958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950" y="15070"/>
            <a:ext cx="8724900" cy="1143000"/>
          </a:xfrm>
        </p:spPr>
        <p:txBody>
          <a:bodyPr/>
          <a:lstStyle/>
          <a:p>
            <a:r>
              <a:rPr lang="en-US" dirty="0"/>
              <a:t>Connect OP Certifications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17109" y="983768"/>
            <a:ext cx="5782091" cy="5612524"/>
          </a:xfrm>
        </p:spPr>
        <p:txBody>
          <a:bodyPr>
            <a:normAutofit/>
          </a:bodyPr>
          <a:lstStyle/>
          <a:p>
            <a:r>
              <a:rPr lang="en-US" dirty="0"/>
              <a:t>OpenID Provider certifications at </a:t>
            </a:r>
            <a:r>
              <a:rPr lang="en-US" sz="2600" dirty="0">
                <a:hlinkClick r:id="rId3"/>
              </a:rPr>
              <a:t>https://openid.net/certification/#OPs</a:t>
            </a:r>
            <a:endParaRPr lang="en-US" sz="2600" dirty="0"/>
          </a:p>
          <a:p>
            <a:pPr lvl="1"/>
            <a:r>
              <a:rPr lang="en-US" dirty="0"/>
              <a:t>374 profiles certified for</a:t>
            </a:r>
            <a:br>
              <a:rPr lang="en-US" dirty="0"/>
            </a:br>
            <a:r>
              <a:rPr lang="en-US" dirty="0"/>
              <a:t>112 implementations by</a:t>
            </a:r>
            <a:br>
              <a:rPr lang="en-US" dirty="0"/>
            </a:br>
            <a:r>
              <a:rPr lang="en-US" dirty="0"/>
              <a:t>91 organizations</a:t>
            </a:r>
          </a:p>
          <a:p>
            <a:r>
              <a:rPr lang="en-US" dirty="0"/>
              <a:t>Recent additions:</a:t>
            </a:r>
          </a:p>
          <a:p>
            <a:pPr lvl="1"/>
            <a:r>
              <a:rPr lang="en-US" dirty="0"/>
              <a:t>Bitkey, Chinese Academy of Sciences, Ergon Informatik, </a:t>
            </a:r>
            <a:r>
              <a:rPr lang="en-US" dirty="0" err="1"/>
              <a:t>Gluu</a:t>
            </a:r>
            <a:r>
              <a:rPr lang="en-US" dirty="0"/>
              <a:t>, Ilex International, Samsung Electronics</a:t>
            </a:r>
          </a:p>
          <a:p>
            <a:r>
              <a:rPr lang="en-US" dirty="0"/>
              <a:t>Each entry link to zip file with test logs and signed legal statement</a:t>
            </a:r>
          </a:p>
          <a:p>
            <a:pPr lvl="1"/>
            <a:r>
              <a:rPr lang="en-US" b="1" i="1" dirty="0"/>
              <a:t>Test results available for public inspection</a:t>
            </a:r>
          </a:p>
        </p:txBody>
      </p:sp>
      <p:pic>
        <p:nvPicPr>
          <p:cNvPr id="11" name="Content Placeholder 10" descr="Certified OpenID Providers - Part 1">
            <a:extLst>
              <a:ext uri="{FF2B5EF4-FFF2-40B4-BE49-F238E27FC236}">
                <a16:creationId xmlns:a16="http://schemas.microsoft.com/office/drawing/2014/main" id="{01F21816-D6C7-49AB-9D7F-DF3A411DF1C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rcRect/>
          <a:stretch/>
        </p:blipFill>
        <p:spPr>
          <a:xfrm>
            <a:off x="6364514" y="1340107"/>
            <a:ext cx="2532743" cy="5350419"/>
          </a:xfrm>
        </p:spPr>
      </p:pic>
      <p:pic>
        <p:nvPicPr>
          <p:cNvPr id="5" name="Content Placeholder 10" descr="Certified OpenID Providers - Part 2">
            <a:extLst>
              <a:ext uri="{FF2B5EF4-FFF2-40B4-BE49-F238E27FC236}">
                <a16:creationId xmlns:a16="http://schemas.microsoft.com/office/drawing/2014/main" id="{94251E42-688D-4A05-910E-F820E692FE2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9100457" y="1367599"/>
            <a:ext cx="2481942" cy="532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8286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 RP Certifications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Relying Party certifications at </a:t>
            </a:r>
            <a:r>
              <a:rPr lang="en-US" sz="2400" dirty="0">
                <a:hlinkClick r:id="rId3"/>
              </a:rPr>
              <a:t>https://openid.net/certification/#RPs</a:t>
            </a:r>
            <a:endParaRPr lang="en-US" sz="2400" dirty="0"/>
          </a:p>
          <a:p>
            <a:pPr lvl="1"/>
            <a:r>
              <a:rPr lang="en-US" dirty="0"/>
              <a:t>77 profiles certified for</a:t>
            </a:r>
            <a:br>
              <a:rPr lang="en-US" dirty="0"/>
            </a:br>
            <a:r>
              <a:rPr lang="en-US" dirty="0"/>
              <a:t>30 implementations by</a:t>
            </a:r>
            <a:br>
              <a:rPr lang="en-US" dirty="0"/>
            </a:br>
            <a:r>
              <a:rPr lang="en-US" dirty="0"/>
              <a:t>18 organizations</a:t>
            </a:r>
          </a:p>
          <a:p>
            <a:r>
              <a:rPr lang="en-US" dirty="0"/>
              <a:t>Recent additions:</a:t>
            </a:r>
          </a:p>
          <a:p>
            <a:pPr lvl="1"/>
            <a:r>
              <a:rPr lang="en-US" dirty="0"/>
              <a:t>Ilex International, Roland Hedberg</a:t>
            </a:r>
          </a:p>
        </p:txBody>
      </p:sp>
      <p:pic>
        <p:nvPicPr>
          <p:cNvPr id="7" name="Content Placeholder 6" descr="Certified OpenID Relying Parties">
            <a:extLst>
              <a:ext uri="{FF2B5EF4-FFF2-40B4-BE49-F238E27FC236}">
                <a16:creationId xmlns:a16="http://schemas.microsoft.com/office/drawing/2014/main" id="{BD1BDD56-B1BA-4DBC-99FB-A93DC3AE59F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rcRect/>
          <a:stretch/>
        </p:blipFill>
        <p:spPr>
          <a:xfrm>
            <a:off x="6580880" y="1255486"/>
            <a:ext cx="4995169" cy="5457371"/>
          </a:xfrm>
        </p:spPr>
      </p:pic>
    </p:spTree>
    <p:extLst>
      <p:ext uri="{BB962C8B-B14F-4D97-AF65-F5344CB8AC3E}">
        <p14:creationId xmlns:p14="http://schemas.microsoft.com/office/powerpoint/2010/main" val="12978695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FAPI Certification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Financial-grade API (FAPI) implementations being certified</a:t>
            </a:r>
          </a:p>
          <a:p>
            <a:r>
              <a:rPr lang="en-US" dirty="0"/>
              <a:t>FAPI Part 2 OP certification launched in April 2019</a:t>
            </a:r>
          </a:p>
          <a:p>
            <a:pPr lvl="1"/>
            <a:r>
              <a:rPr lang="en-US" dirty="0"/>
              <a:t>18 implementations certified to date</a:t>
            </a:r>
          </a:p>
          <a:p>
            <a:r>
              <a:rPr lang="en-US" sz="3200" dirty="0"/>
              <a:t>Financial-grade API Client Initiated Backchannel Authentication Profile (FAPI-CIBA) launched in September 2019</a:t>
            </a:r>
          </a:p>
          <a:p>
            <a:pPr lvl="1"/>
            <a:r>
              <a:rPr lang="en-US" dirty="0"/>
              <a:t>One implementation certified to date</a:t>
            </a:r>
          </a:p>
          <a:p>
            <a:r>
              <a:rPr lang="en-US" dirty="0"/>
              <a:t>FAPI Part 2 RP certification tests launched in December 2019</a:t>
            </a:r>
          </a:p>
          <a:p>
            <a:pPr lvl="1"/>
            <a:r>
              <a:rPr lang="en-US" dirty="0"/>
              <a:t>One implementation certified to 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0438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next for OpenID Certification?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Connect Certification code being reimplemented in Java</a:t>
            </a:r>
          </a:p>
          <a:p>
            <a:pPr lvl="1"/>
            <a:r>
              <a:rPr lang="en-US" dirty="0"/>
              <a:t>Current implementation in Python</a:t>
            </a:r>
          </a:p>
          <a:p>
            <a:pPr lvl="1"/>
            <a:r>
              <a:rPr lang="en-US" dirty="0"/>
              <a:t>Moving to the same code base as FAPI certification</a:t>
            </a:r>
          </a:p>
          <a:p>
            <a:pPr lvl="1"/>
            <a:r>
              <a:rPr lang="en-US" dirty="0"/>
              <a:t>Expect migration to Java implementation later this year</a:t>
            </a:r>
          </a:p>
          <a:p>
            <a:pPr lvl="1"/>
            <a:r>
              <a:rPr lang="en-US" b="1" i="1" dirty="0"/>
              <a:t>News:</a:t>
            </a:r>
            <a:r>
              <a:rPr lang="en-US" dirty="0"/>
              <a:t>  Many Java OpenID Connect tests now ready for you to test!</a:t>
            </a:r>
          </a:p>
          <a:p>
            <a:r>
              <a:rPr lang="en-US" dirty="0"/>
              <a:t>Additional FAPI profiles being developed:</a:t>
            </a:r>
          </a:p>
          <a:p>
            <a:pPr lvl="1"/>
            <a:r>
              <a:rPr lang="en-US" dirty="0"/>
              <a:t>FAPI-CIBA RP</a:t>
            </a:r>
          </a:p>
          <a:p>
            <a:r>
              <a:rPr lang="en-US" dirty="0"/>
              <a:t>Certification for additional specifications is possible:</a:t>
            </a:r>
          </a:p>
          <a:p>
            <a:pPr lvl="1"/>
            <a:r>
              <a:rPr lang="en-US" dirty="0"/>
              <a:t>E.g., </a:t>
            </a:r>
            <a:r>
              <a:rPr lang="en-US" dirty="0" err="1"/>
              <a:t>eKYC</a:t>
            </a:r>
            <a:r>
              <a:rPr lang="en-US"/>
              <a:t>-IDA, HEART</a:t>
            </a:r>
            <a:r>
              <a:rPr lang="en-US" dirty="0"/>
              <a:t>, MODRNA, iGov, EAP, R&amp;E, etc.</a:t>
            </a:r>
          </a:p>
        </p:txBody>
      </p:sp>
    </p:spTree>
    <p:extLst>
      <p:ext uri="{BB962C8B-B14F-4D97-AF65-F5344CB8AC3E}">
        <p14:creationId xmlns:p14="http://schemas.microsoft.com/office/powerpoint/2010/main" val="8768948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OpenID Certification Call to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Certify your OpenID Connect and FAPI implementations</a:t>
            </a:r>
          </a:p>
          <a:p>
            <a:r>
              <a:rPr lang="en-US" dirty="0"/>
              <a:t>Help us test the Java OpenID Connect tests</a:t>
            </a:r>
          </a:p>
          <a:p>
            <a:pPr lvl="1"/>
            <a:r>
              <a:rPr lang="en-US" dirty="0"/>
              <a:t>Joseph Heenan will tell you how</a:t>
            </a:r>
          </a:p>
        </p:txBody>
      </p:sp>
    </p:spTree>
    <p:extLst>
      <p:ext uri="{BB962C8B-B14F-4D97-AF65-F5344CB8AC3E}">
        <p14:creationId xmlns:p14="http://schemas.microsoft.com/office/powerpoint/2010/main" val="3520517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Letters to Apple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OpenID Foundation wrote open letter to Apple about problems with Sign In with Apple in June</a:t>
            </a:r>
          </a:p>
          <a:p>
            <a:pPr lvl="1"/>
            <a:r>
              <a:rPr lang="en-US" dirty="0">
                <a:hlinkClick r:id="rId3"/>
              </a:rPr>
              <a:t>https://openid.net/2019/06/27/open-letter-from-the-openid-foundation-to-apple-regarding-sign-in-with-apple/</a:t>
            </a:r>
            <a:endParaRPr lang="en-US" dirty="0"/>
          </a:p>
          <a:p>
            <a:r>
              <a:rPr lang="en-US" dirty="0"/>
              <a:t>Apple has since fixed security and interop problems identified!</a:t>
            </a:r>
          </a:p>
          <a:p>
            <a:pPr lvl="1"/>
            <a:r>
              <a:rPr lang="en-US" dirty="0"/>
              <a:t>Standard OpenID Connect libraries can now be used in many cases</a:t>
            </a:r>
          </a:p>
          <a:p>
            <a:r>
              <a:rPr lang="en-US" dirty="0"/>
              <a:t>Posted a second open letter commending them on the improvements made</a:t>
            </a:r>
          </a:p>
        </p:txBody>
      </p:sp>
    </p:spTree>
    <p:extLst>
      <p:ext uri="{BB962C8B-B14F-4D97-AF65-F5344CB8AC3E}">
        <p14:creationId xmlns:p14="http://schemas.microsoft.com/office/powerpoint/2010/main" val="1476560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Session Management / Logout</a:t>
            </a:r>
            <a:br>
              <a:rPr lang="en-US" dirty="0"/>
            </a:br>
            <a:r>
              <a:rPr lang="en-US" dirty="0"/>
              <a:t>(work in progress)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Three approaches specified by the working group:</a:t>
            </a:r>
          </a:p>
          <a:p>
            <a:pPr lvl="1"/>
            <a:r>
              <a:rPr lang="en-US" dirty="0"/>
              <a:t>Session Management</a:t>
            </a:r>
          </a:p>
          <a:p>
            <a:pPr lvl="2"/>
            <a:r>
              <a:rPr lang="en-US" dirty="0">
                <a:hlinkClick r:id="rId3"/>
              </a:rPr>
              <a:t>https://openid.net/specs/openid-connect-session-1_0.html</a:t>
            </a:r>
            <a:endParaRPr lang="en-US" dirty="0"/>
          </a:p>
          <a:p>
            <a:pPr lvl="2"/>
            <a:r>
              <a:rPr lang="en-US" dirty="0"/>
              <a:t>Uses HTML5 postMessage to communicate state change messages between OP and RP iframes</a:t>
            </a:r>
          </a:p>
          <a:p>
            <a:pPr lvl="1"/>
            <a:r>
              <a:rPr lang="en-US" dirty="0"/>
              <a:t>Front-Channel Logout</a:t>
            </a:r>
          </a:p>
          <a:p>
            <a:pPr lvl="2"/>
            <a:r>
              <a:rPr lang="en-US" dirty="0">
                <a:hlinkClick r:id="rId4"/>
              </a:rPr>
              <a:t>https://openid.net/specs/openid-connect-frontchannel-1_0.html</a:t>
            </a:r>
            <a:endParaRPr lang="en-US" dirty="0"/>
          </a:p>
          <a:p>
            <a:pPr lvl="2"/>
            <a:r>
              <a:rPr lang="en-US" dirty="0"/>
              <a:t>Uses HTTP GET to load image or iframe, triggering logout (similar to SAML, WS-Federation)</a:t>
            </a:r>
          </a:p>
          <a:p>
            <a:pPr lvl="1"/>
            <a:r>
              <a:rPr lang="en-US" dirty="0"/>
              <a:t>Back-Channel Logout</a:t>
            </a:r>
          </a:p>
          <a:p>
            <a:pPr lvl="2"/>
            <a:r>
              <a:rPr lang="en-US" dirty="0">
                <a:hlinkClick r:id="rId5"/>
              </a:rPr>
              <a:t>https://openid.net/specs/openid-connect-backchannel-1_0.html</a:t>
            </a:r>
            <a:endParaRPr lang="en-US" dirty="0"/>
          </a:p>
          <a:p>
            <a:pPr lvl="2"/>
            <a:r>
              <a:rPr lang="en-US" dirty="0"/>
              <a:t>Server-to-communication not using the browser</a:t>
            </a:r>
          </a:p>
          <a:p>
            <a:pPr lvl="2"/>
            <a:r>
              <a:rPr lang="en-US" dirty="0"/>
              <a:t>Can be used by native applications, which have no active browser</a:t>
            </a:r>
          </a:p>
          <a:p>
            <a:r>
              <a:rPr lang="en-US" dirty="0"/>
              <a:t>Unfortunately, no one approach best for all use cases</a:t>
            </a:r>
          </a:p>
          <a:p>
            <a:r>
              <a:rPr lang="en-US" dirty="0"/>
              <a:t>All support multiple logged in sessions from OP at RP</a:t>
            </a:r>
          </a:p>
          <a:p>
            <a:r>
              <a:rPr lang="en-US" dirty="0"/>
              <a:t>Recent WG decision to split RP-Initiated Logout into its own spec</a:t>
            </a:r>
          </a:p>
          <a:p>
            <a:pPr lvl="1"/>
            <a:r>
              <a:rPr lang="en-US" dirty="0"/>
              <a:t>Is used with all three OP-Initiated Logout mechanisms</a:t>
            </a:r>
          </a:p>
          <a:p>
            <a:r>
              <a:rPr lang="en-US" dirty="0"/>
              <a:t>Logout certification tests now in pilot phase</a:t>
            </a:r>
          </a:p>
          <a:p>
            <a:pPr lvl="1"/>
            <a:r>
              <a:rPr lang="en-US" dirty="0"/>
              <a:t>WG is testing multiple implementations before making logout specs Final</a:t>
            </a:r>
          </a:p>
        </p:txBody>
      </p:sp>
    </p:spTree>
    <p:extLst>
      <p:ext uri="{BB962C8B-B14F-4D97-AF65-F5344CB8AC3E}">
        <p14:creationId xmlns:p14="http://schemas.microsoft.com/office/powerpoint/2010/main" val="3617796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Native SSO Specification</a:t>
            </a:r>
            <a:br>
              <a:rPr lang="en-US" dirty="0"/>
            </a:br>
            <a:r>
              <a:rPr lang="en-US" dirty="0"/>
              <a:t>(work in progress)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OpenID Connect Native SSO for Mobile Apps specification</a:t>
            </a:r>
          </a:p>
          <a:p>
            <a:pPr lvl="1"/>
            <a:r>
              <a:rPr lang="en-US" dirty="0">
                <a:hlinkClick r:id="rId3"/>
              </a:rPr>
              <a:t>https://openid.net/specs/openid-connect-native-sso-1_0.html</a:t>
            </a:r>
            <a:endParaRPr lang="en-US" dirty="0"/>
          </a:p>
          <a:p>
            <a:r>
              <a:rPr lang="en-US" dirty="0"/>
              <a:t>Enables Single Sign-On across apps by the same vendor</a:t>
            </a:r>
          </a:p>
          <a:p>
            <a:r>
              <a:rPr lang="en-US" dirty="0"/>
              <a:t>Assigns a device secret issued by the AS</a:t>
            </a:r>
          </a:p>
          <a:p>
            <a:r>
              <a:rPr lang="en-US" dirty="0"/>
              <a:t>New specification written by George Fletcher</a:t>
            </a:r>
          </a:p>
          <a:p>
            <a:pPr lvl="1"/>
            <a:r>
              <a:rPr lang="en-US" i="1" dirty="0"/>
              <a:t>Please review!</a:t>
            </a:r>
          </a:p>
        </p:txBody>
      </p:sp>
    </p:spTree>
    <p:extLst>
      <p:ext uri="{BB962C8B-B14F-4D97-AF65-F5344CB8AC3E}">
        <p14:creationId xmlns:p14="http://schemas.microsoft.com/office/powerpoint/2010/main" val="4263425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unmet_authentication_requirements</a:t>
            </a:r>
            <a:r>
              <a:rPr lang="en-US" dirty="0"/>
              <a:t> Specification (work in progress)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Defines new error code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unmet_authentication_requirements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hlinkClick r:id="rId3"/>
              </a:rPr>
              <a:t>https://openid.net/specs/openid-connect-unmet-authentication-requirements-1_0.html</a:t>
            </a:r>
            <a:endParaRPr lang="en-US" dirty="0"/>
          </a:p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Enables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OP to signal that it failed to authenticate the End-User per the RP’s requirements</a:t>
            </a:r>
            <a:endParaRPr lang="en-US" dirty="0"/>
          </a:p>
          <a:p>
            <a:r>
              <a:rPr lang="en-US" dirty="0"/>
              <a:t>New specification written by Torsten Lodderstedt</a:t>
            </a:r>
          </a:p>
          <a:p>
            <a:pPr lvl="1"/>
            <a:r>
              <a:rPr lang="en-US" i="1" dirty="0"/>
              <a:t>Please review!</a:t>
            </a:r>
          </a:p>
        </p:txBody>
      </p:sp>
    </p:spTree>
    <p:extLst>
      <p:ext uri="{BB962C8B-B14F-4D97-AF65-F5344CB8AC3E}">
        <p14:creationId xmlns:p14="http://schemas.microsoft.com/office/powerpoint/2010/main" val="2218750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prompt=create</a:t>
            </a:r>
            <a:r>
              <a:rPr lang="en-US" dirty="0"/>
              <a:t> Specification</a:t>
            </a:r>
            <a:br>
              <a:rPr lang="en-US" dirty="0"/>
            </a:br>
            <a:r>
              <a:rPr lang="en-US" dirty="0"/>
              <a:t>(work in progress)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Initiating User Registration via OpenID Connect specification</a:t>
            </a:r>
          </a:p>
          <a:p>
            <a:pPr lvl="1"/>
            <a:r>
              <a:rPr lang="en-US" dirty="0">
                <a:hlinkClick r:id="rId3"/>
              </a:rPr>
              <a:t>https://openid.net/specs/openid-connect-prompt-create-1_0.html</a:t>
            </a:r>
            <a:endParaRPr lang="en-US" dirty="0"/>
          </a:p>
          <a:p>
            <a:r>
              <a:rPr lang="en-US" dirty="0"/>
              <a:t>Requests enabling account creation during authentication</a:t>
            </a:r>
          </a:p>
          <a:p>
            <a:r>
              <a:rPr lang="en-US" dirty="0"/>
              <a:t>Active discussion of relationships between account creation and use of existing accounts</a:t>
            </a:r>
          </a:p>
          <a:p>
            <a:r>
              <a:rPr lang="en-US" dirty="0"/>
              <a:t>New specification written by George Fletcher</a:t>
            </a:r>
          </a:p>
          <a:p>
            <a:pPr lvl="1"/>
            <a:r>
              <a:rPr lang="en-US" i="1" dirty="0"/>
              <a:t>Please review!</a:t>
            </a:r>
          </a:p>
        </p:txBody>
      </p:sp>
    </p:spTree>
    <p:extLst>
      <p:ext uri="{BB962C8B-B14F-4D97-AF65-F5344CB8AC3E}">
        <p14:creationId xmlns:p14="http://schemas.microsoft.com/office/powerpoint/2010/main" val="351161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Errata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Errata process corrects typos, etc. discovered</a:t>
            </a:r>
          </a:p>
          <a:p>
            <a:pPr lvl="1"/>
            <a:r>
              <a:rPr lang="en-US" dirty="0"/>
              <a:t>Makes no normative changes</a:t>
            </a:r>
          </a:p>
          <a:p>
            <a:r>
              <a:rPr lang="en-US" dirty="0"/>
              <a:t>Edits under way for second errata set</a:t>
            </a:r>
          </a:p>
          <a:p>
            <a:r>
              <a:rPr lang="en-US" dirty="0">
                <a:hlinkClick r:id="rId3"/>
              </a:rPr>
              <a:t>https://openid.net/specs/openid-connect-core-1_0-25.html</a:t>
            </a:r>
            <a:r>
              <a:rPr lang="en-US" dirty="0"/>
              <a:t> is current Core errata draft</a:t>
            </a:r>
          </a:p>
        </p:txBody>
      </p:sp>
    </p:spTree>
    <p:extLst>
      <p:ext uri="{BB962C8B-B14F-4D97-AF65-F5344CB8AC3E}">
        <p14:creationId xmlns:p14="http://schemas.microsoft.com/office/powerpoint/2010/main" val="1828303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of Self-Issued OpenID Provider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OpenID Connect defines Self-Issued OpenID Provider</a:t>
            </a:r>
          </a:p>
          <a:p>
            <a:pPr lvl="1"/>
            <a:r>
              <a:rPr lang="en-US" dirty="0">
                <a:hlinkClick r:id="rId3"/>
              </a:rPr>
              <a:t>https://openid.net/specs/openid-connect-core-1_0.html#SelfIssued</a:t>
            </a:r>
            <a:endParaRPr lang="en-US" dirty="0"/>
          </a:p>
          <a:p>
            <a:r>
              <a:rPr lang="en-US" dirty="0"/>
              <a:t>Lets you be your own identity provider</a:t>
            </a:r>
          </a:p>
          <a:p>
            <a:pPr lvl="1"/>
            <a:r>
              <a:rPr lang="en-US" dirty="0"/>
              <a:t>Rather than a third party</a:t>
            </a:r>
          </a:p>
          <a:p>
            <a:r>
              <a:rPr lang="en-US" dirty="0"/>
              <a:t>Identity represented as asymmetric key pair controlled by you</a:t>
            </a:r>
          </a:p>
          <a:p>
            <a:endParaRPr lang="en-US" dirty="0"/>
          </a:p>
          <a:p>
            <a:r>
              <a:rPr lang="en-US" dirty="0"/>
              <a:t>Self-Issued OpenID Provider being used to achieve DID auth</a:t>
            </a:r>
          </a:p>
          <a:p>
            <a:pPr lvl="1"/>
            <a:r>
              <a:rPr lang="en-US" dirty="0"/>
              <a:t>Described at </a:t>
            </a:r>
            <a:r>
              <a:rPr lang="en-US" dirty="0">
                <a:hlinkClick r:id="rId4"/>
              </a:rPr>
              <a:t>https://self-issued.info/?p=2013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637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1642</Words>
  <Application>Microsoft Office PowerPoint</Application>
  <PresentationFormat>Widescreen</PresentationFormat>
  <Paragraphs>222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Courier New</vt:lpstr>
      <vt:lpstr>verdana</vt:lpstr>
      <vt:lpstr>Office Theme</vt:lpstr>
      <vt:lpstr>OpenID Connect Working Group and OpenID Certification</vt:lpstr>
      <vt:lpstr>You’re Almost Certainly Using OpenID Connect!</vt:lpstr>
      <vt:lpstr>Open Letters to Apple</vt:lpstr>
      <vt:lpstr>Session Management / Logout (work in progress)</vt:lpstr>
      <vt:lpstr>Native SSO Specification (work in progress)</vt:lpstr>
      <vt:lpstr>unmet_authentication_requirements Specification (work in progress)</vt:lpstr>
      <vt:lpstr>prompt=create Specification (work in progress)</vt:lpstr>
      <vt:lpstr>Second Errata Set</vt:lpstr>
      <vt:lpstr>Use of Self-Issued OpenID Provider</vt:lpstr>
      <vt:lpstr>Related Working Groups</vt:lpstr>
      <vt:lpstr>Federation Specification (work in progress)</vt:lpstr>
      <vt:lpstr>OpenID Connect Resources</vt:lpstr>
      <vt:lpstr>What is OpenID Certification?</vt:lpstr>
      <vt:lpstr>What value does certification provide?</vt:lpstr>
      <vt:lpstr>Use of Self-Certification</vt:lpstr>
      <vt:lpstr>How does OpenID Certification work?</vt:lpstr>
      <vt:lpstr>Can I use the certification sites for interop testing?</vt:lpstr>
      <vt:lpstr>OpenID Connect Certification Profiles</vt:lpstr>
      <vt:lpstr>New Connect Certification Profiles</vt:lpstr>
      <vt:lpstr>Connect OP Certifications</vt:lpstr>
      <vt:lpstr>Connect RP Certifications</vt:lpstr>
      <vt:lpstr>FAPI Certification Status</vt:lpstr>
      <vt:lpstr>What’s next for OpenID Certification?</vt:lpstr>
      <vt:lpstr>OpenID Certification Call to Action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2016-03-31T02:28:24Z</dcterms:created>
  <dcterms:modified xsi:type="dcterms:W3CDTF">2020-05-21T17:28:34Z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Ref">
    <vt:lpwstr>https://api.informationprotection.azure.com/api/72f988bf-86f1-41af-91ab-2d7cd011db47</vt:lpwstr>
  </property>
  <property fmtid="{D5CDD505-2E9C-101B-9397-08002B2CF9AE}" pid="5" name="MSIP_Label_f42aa342-8706-4288-bd11-ebb85995028c_SetBy">
    <vt:lpwstr>mbj@microsoft.com</vt:lpwstr>
  </property>
  <property fmtid="{D5CDD505-2E9C-101B-9397-08002B2CF9AE}" pid="6" name="MSIP_Label_f42aa342-8706-4288-bd11-ebb85995028c_SetDate">
    <vt:lpwstr>2017-05-01T09:25:53.3096388-07:00</vt:lpwstr>
  </property>
  <property fmtid="{D5CDD505-2E9C-101B-9397-08002B2CF9AE}" pid="7" name="MSIP_Label_f42aa342-8706-4288-bd11-ebb85995028c_Name">
    <vt:lpwstr>General</vt:lpwstr>
  </property>
  <property fmtid="{D5CDD505-2E9C-101B-9397-08002B2CF9AE}" pid="8" name="MSIP_Label_f42aa342-8706-4288-bd11-ebb85995028c_Application">
    <vt:lpwstr>Microsoft Azure Information Protection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</Properties>
</file>