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325" r:id="rId3"/>
    <p:sldId id="321" r:id="rId4"/>
    <p:sldId id="305" r:id="rId5"/>
    <p:sldId id="306" r:id="rId6"/>
    <p:sldId id="309" r:id="rId7"/>
    <p:sldId id="307" r:id="rId8"/>
    <p:sldId id="323" r:id="rId9"/>
    <p:sldId id="324" r:id="rId10"/>
    <p:sldId id="308" r:id="rId11"/>
    <p:sldId id="310" r:id="rId12"/>
    <p:sldId id="311" r:id="rId13"/>
    <p:sldId id="312" r:id="rId14"/>
    <p:sldId id="315" r:id="rId15"/>
    <p:sldId id="313" r:id="rId16"/>
    <p:sldId id="314" r:id="rId17"/>
    <p:sldId id="316" r:id="rId18"/>
    <p:sldId id="317" r:id="rId19"/>
    <p:sldId id="318" r:id="rId20"/>
    <p:sldId id="319" r:id="rId21"/>
    <p:sldId id="320" r:id="rId22"/>
    <p:sldId id="32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8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91" autoAdjust="0"/>
    <p:restoredTop sz="94657" autoAdjust="0"/>
  </p:normalViewPr>
  <p:slideViewPr>
    <p:cSldViewPr snapToGrid="0" snapToObjects="1">
      <p:cViewPr varScale="1">
        <p:scale>
          <a:sx n="105" d="100"/>
          <a:sy n="105" d="100"/>
        </p:scale>
        <p:origin x="56" y="164"/>
      </p:cViewPr>
      <p:guideLst>
        <p:guide orient="horz" pos="888"/>
        <p:guide pos="2880"/>
      </p:guideLst>
    </p:cSldViewPr>
  </p:slideViewPr>
  <p:outlineViewPr>
    <p:cViewPr>
      <p:scale>
        <a:sx n="33" d="100"/>
        <a:sy n="33" d="100"/>
      </p:scale>
      <p:origin x="0" y="689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E2A8F-DA74-4F28-9593-261C5C3BF011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DB9AE-916C-4254-87BA-AD5226153B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30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74638"/>
            <a:ext cx="5562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97" descr="openid-logo-wordmar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525" y="274638"/>
            <a:ext cx="2733675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74638"/>
            <a:ext cx="5562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97" descr="openid-logo-wordmar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525" y="274638"/>
            <a:ext cx="2733675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0537C-38F1-8E47-A1B0-6BA84A028946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penid.net/certification/faq/" TargetMode="External"/><Relationship Id="rId2" Type="http://schemas.openxmlformats.org/officeDocument/2006/relationships/hyperlink" Target="http://openid.net/certifica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openid.net/certification/" TargetMode="External"/><Relationship Id="rId2" Type="http://schemas.openxmlformats.org/officeDocument/2006/relationships/hyperlink" Target="http://op.certification.openid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ixnet.org/openid-certifications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openid.net/2015/11/04/openid-certification-momentum/" TargetMode="External"/><Relationship Id="rId2" Type="http://schemas.openxmlformats.org/officeDocument/2006/relationships/hyperlink" Target="http://openid.net/certification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osis.idcommons.net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jp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gif"/><Relationship Id="rId17" Type="http://schemas.openxmlformats.org/officeDocument/2006/relationships/image" Target="../media/image17.jpg"/><Relationship Id="rId2" Type="http://schemas.openxmlformats.org/officeDocument/2006/relationships/image" Target="../media/image2.png"/><Relationship Id="rId16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openid.net/specs/openid-connect-migration-1_0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openid.net/specs/oauth-v2-form-post-response-mode-1_0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penid.net/specs/openid-connect-frontchannel-1_0.html" TargetMode="External"/><Relationship Id="rId2" Type="http://schemas.openxmlformats.org/officeDocument/2006/relationships/hyperlink" Target="http://openid.net/specs/openid-connect-session-1_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penid.net/specs/openid-connect-backchannel-1_0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openid.net/specs/openid-connect-core-1_0-23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649" y="2244143"/>
            <a:ext cx="7115175" cy="11829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OpenID</a:t>
            </a:r>
            <a:r>
              <a:rPr lang="en-US" b="1" baseline="0" dirty="0"/>
              <a:t> Connect</a:t>
            </a:r>
            <a:r>
              <a:rPr lang="en-US" b="1" dirty="0"/>
              <a:t> </a:t>
            </a:r>
            <a:r>
              <a:rPr lang="en-US" b="1" baseline="0" dirty="0"/>
              <a:t>Working Group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0641" y="3895725"/>
            <a:ext cx="8257735" cy="265088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May 10, 2016</a:t>
            </a:r>
          </a:p>
          <a:p>
            <a:r>
              <a:rPr lang="en-US" b="1" dirty="0">
                <a:solidFill>
                  <a:schemeClr val="tx1"/>
                </a:solidFill>
              </a:rPr>
              <a:t>Mike Jones</a:t>
            </a:r>
          </a:p>
          <a:p>
            <a:r>
              <a:rPr lang="en-US" dirty="0">
                <a:solidFill>
                  <a:schemeClr val="tx1"/>
                </a:solidFill>
              </a:rPr>
              <a:t>Identity Standards Architect – Microsoft</a:t>
            </a:r>
            <a:endParaRPr lang="en-US" dirty="0"/>
          </a:p>
        </p:txBody>
      </p:sp>
      <p:pic>
        <p:nvPicPr>
          <p:cNvPr id="4" name="Picture 97" descr="openid-logo-wordmark"/>
          <p:cNvPicPr>
            <a:picLocks noChangeAspect="1" noChangeArrowheads="1"/>
          </p:cNvPicPr>
          <p:nvPr/>
        </p:nvPicPr>
        <p:blipFill>
          <a:blip r:embed="rId2">
            <a:alphaModFix/>
          </a:blip>
          <a:srcRect/>
          <a:stretch>
            <a:fillRect/>
          </a:stretch>
        </p:blipFill>
        <p:spPr bwMode="auto">
          <a:xfrm>
            <a:off x="2798200" y="510518"/>
            <a:ext cx="3535157" cy="150876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OpenID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OpenID Connect Certification</a:t>
            </a:r>
            <a:br>
              <a:rPr lang="en-US" dirty="0"/>
            </a:br>
            <a:r>
              <a:rPr lang="en-US" dirty="0"/>
              <a:t>launched in April 2015</a:t>
            </a:r>
          </a:p>
          <a:p>
            <a:pPr lvl="1"/>
            <a:r>
              <a:rPr lang="en-US" dirty="0"/>
              <a:t>Google, Microsoft, Ping Identity, ForgeRock, PayPal, and NRI were the launch participants</a:t>
            </a:r>
          </a:p>
          <a:p>
            <a:pPr lvl="2"/>
            <a:r>
              <a:rPr lang="en-US" dirty="0"/>
              <a:t>Their OpenID Provider implementations were certified</a:t>
            </a:r>
          </a:p>
          <a:p>
            <a:pPr lvl="1"/>
            <a:r>
              <a:rPr lang="en-US" dirty="0"/>
              <a:t>Deutsche Telekom, Salesforce, Dominick Baier, and others also “tested the tests” prior to the launch</a:t>
            </a:r>
          </a:p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http://openid.net/certification/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http://openid.net/certification/faq/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824" y="1417638"/>
            <a:ext cx="2114550" cy="112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565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OpenID Certification?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OpenID Certification enables OpenID Connect implementations to be certified as meeting requirements of defined conformance profiles</a:t>
            </a:r>
          </a:p>
          <a:p>
            <a:r>
              <a:rPr lang="en-US" dirty="0"/>
              <a:t>Current conformance profiles defined by the OpenID Connect working group are:</a:t>
            </a:r>
          </a:p>
          <a:p>
            <a:pPr lvl="1"/>
            <a:r>
              <a:rPr lang="en-US" dirty="0"/>
              <a:t>Basic OpenID Provider</a:t>
            </a:r>
          </a:p>
          <a:p>
            <a:pPr lvl="1"/>
            <a:r>
              <a:rPr lang="en-US" dirty="0"/>
              <a:t>Implicit OpenID Provider</a:t>
            </a:r>
          </a:p>
          <a:p>
            <a:pPr lvl="1"/>
            <a:r>
              <a:rPr lang="en-US" dirty="0"/>
              <a:t>Hybrid OpenID Provider</a:t>
            </a:r>
          </a:p>
          <a:p>
            <a:pPr lvl="1"/>
            <a:r>
              <a:rPr lang="en-US" dirty="0"/>
              <a:t>OpenID Provider Publishing Configuration Information</a:t>
            </a:r>
          </a:p>
          <a:p>
            <a:pPr lvl="1"/>
            <a:r>
              <a:rPr lang="en-US" dirty="0"/>
              <a:t>Dynamic OpenID Provider</a:t>
            </a:r>
          </a:p>
        </p:txBody>
      </p:sp>
    </p:spTree>
    <p:extLst>
      <p:ext uri="{BB962C8B-B14F-4D97-AF65-F5344CB8AC3E}">
        <p14:creationId xmlns:p14="http://schemas.microsoft.com/office/powerpoint/2010/main" val="922453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of Self-Certification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OpenID Certification uses self-certification</a:t>
            </a:r>
          </a:p>
          <a:p>
            <a:pPr lvl="1"/>
            <a:r>
              <a:rPr lang="en-US" dirty="0"/>
              <a:t>Party seeking certification does the testing</a:t>
            </a:r>
          </a:p>
          <a:p>
            <a:pPr lvl="1"/>
            <a:r>
              <a:rPr lang="en-US" dirty="0"/>
              <a:t>(rather than paying a 3</a:t>
            </a:r>
            <a:r>
              <a:rPr lang="en-US" baseline="30000" dirty="0"/>
              <a:t>rd</a:t>
            </a:r>
            <a:r>
              <a:rPr lang="en-US" dirty="0"/>
              <a:t> party to do the testing)</a:t>
            </a:r>
          </a:p>
          <a:p>
            <a:r>
              <a:rPr lang="en-US" dirty="0"/>
              <a:t>Simpler, quicker, less expensive, more scalable than 3</a:t>
            </a:r>
            <a:r>
              <a:rPr lang="en-US" baseline="30000" dirty="0"/>
              <a:t>rd</a:t>
            </a:r>
            <a:r>
              <a:rPr lang="en-US" dirty="0"/>
              <a:t> party certification</a:t>
            </a:r>
          </a:p>
          <a:p>
            <a:r>
              <a:rPr lang="en-US" dirty="0"/>
              <a:t>Results are nonetheless trustworthy because:</a:t>
            </a:r>
          </a:p>
          <a:p>
            <a:pPr lvl="1"/>
            <a:r>
              <a:rPr lang="en-US" dirty="0"/>
              <a:t>Testing logs are made available for public scrutiny</a:t>
            </a:r>
          </a:p>
          <a:p>
            <a:pPr lvl="1"/>
            <a:r>
              <a:rPr lang="en-US" dirty="0"/>
              <a:t>Organization puts its reputation on the line by making a public declaration that its implementation conforms to the profile being certified to</a:t>
            </a:r>
          </a:p>
        </p:txBody>
      </p:sp>
    </p:spTree>
    <p:extLst>
      <p:ext uri="{BB962C8B-B14F-4D97-AF65-F5344CB8AC3E}">
        <p14:creationId xmlns:p14="http://schemas.microsoft.com/office/powerpoint/2010/main" val="1445796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Workflow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610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Organization decides what profiles it wants to certify to</a:t>
            </a:r>
          </a:p>
          <a:p>
            <a:pPr lvl="1"/>
            <a:r>
              <a:rPr lang="en-US" dirty="0"/>
              <a:t>For instance, “Basic”, “Config”, and “Dynamic”</a:t>
            </a:r>
          </a:p>
          <a:p>
            <a:r>
              <a:rPr lang="en-US" dirty="0"/>
              <a:t>Runs conformance tests publicly available at </a:t>
            </a:r>
            <a:r>
              <a:rPr lang="en-US" dirty="0">
                <a:hlinkClick r:id="rId2"/>
              </a:rPr>
              <a:t>http://op.certification.openid.net/</a:t>
            </a:r>
            <a:endParaRPr lang="en-US" dirty="0"/>
          </a:p>
          <a:p>
            <a:r>
              <a:rPr lang="en-US" dirty="0"/>
              <a:t>Once all test for a profile pass, org submits certification request to OIDF containing:</a:t>
            </a:r>
          </a:p>
          <a:p>
            <a:pPr lvl="1"/>
            <a:r>
              <a:rPr lang="en-US" dirty="0"/>
              <a:t>Logs from all tests for the profile</a:t>
            </a:r>
          </a:p>
          <a:p>
            <a:pPr lvl="1"/>
            <a:r>
              <a:rPr lang="en-US" dirty="0"/>
              <a:t>Signed declaration that implementation conforms to the profile</a:t>
            </a:r>
          </a:p>
          <a:p>
            <a:r>
              <a:rPr lang="en-US" dirty="0"/>
              <a:t>OpenID Foundation verifies application is complete and grants certification</a:t>
            </a:r>
          </a:p>
          <a:p>
            <a:r>
              <a:rPr lang="en-US" dirty="0"/>
              <a:t>OIDF lists certification at </a:t>
            </a:r>
            <a:r>
              <a:rPr lang="en-US" dirty="0">
                <a:hlinkClick r:id="rId3"/>
              </a:rPr>
              <a:t>http://openid.net/certification/</a:t>
            </a:r>
            <a:r>
              <a:rPr lang="en-US" dirty="0"/>
              <a:t> and registers it in OIXnet at </a:t>
            </a:r>
            <a:r>
              <a:rPr lang="en-US" dirty="0">
                <a:hlinkClick r:id="rId4"/>
              </a:rPr>
              <a:t>http://oixnet.org/openid-certifications/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4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Certifications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9421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Listed at 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http://openid.net/certification/</a:t>
            </a:r>
            <a:endParaRPr lang="en-US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/>
              <a:t>26 implementations presently certified by 24 organizations for 80 profiles</a:t>
            </a:r>
          </a:p>
          <a:p>
            <a:pPr lvl="1"/>
            <a:r>
              <a:rPr lang="en-US" dirty="0"/>
              <a:t>Recent additions Spark , Auth0, NEC, </a:t>
            </a:r>
            <a:r>
              <a:rPr lang="en-US" dirty="0" err="1"/>
              <a:t>SecureAuth</a:t>
            </a:r>
            <a:r>
              <a:rPr lang="en-US" dirty="0"/>
              <a:t>, University of Chicago (for Shibboleth overlay!)</a:t>
            </a:r>
            <a:endParaRPr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/>
              <a:t>Each entry in table a link to zip file containing test logs and signed conformance statement</a:t>
            </a:r>
          </a:p>
          <a:p>
            <a:pPr lvl="1"/>
            <a:r>
              <a:rPr lang="en-US" i="1" dirty="0"/>
              <a:t>Results available for public inspection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/>
              <a:t>Also see </a:t>
            </a:r>
            <a:r>
              <a:rPr lang="en-US" dirty="0">
                <a:hlinkClick r:id="rId3"/>
              </a:rPr>
              <a:t>http://openid.net/2015/11/04/openid-certification-momentum/</a:t>
            </a:r>
            <a:endParaRPr lang="en-US" dirty="0"/>
          </a:p>
          <a:p>
            <a:pPr marL="342900" lvl="1" indent="-342900">
              <a:buFont typeface="Arial"/>
              <a:buChar char="•"/>
            </a:pPr>
            <a:endParaRPr lang="en-US" dirty="0"/>
          </a:p>
          <a:p>
            <a:r>
              <a:rPr lang="en-US" b="1" i="1" dirty="0"/>
              <a:t>Yours can be next!</a:t>
            </a:r>
          </a:p>
        </p:txBody>
      </p:sp>
    </p:spTree>
    <p:extLst>
      <p:ext uri="{BB962C8B-B14F-4D97-AF65-F5344CB8AC3E}">
        <p14:creationId xmlns:p14="http://schemas.microsoft.com/office/powerpoint/2010/main" val="4235438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Testing Screen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641" y="1301261"/>
            <a:ext cx="7375544" cy="5303321"/>
          </a:xfrm>
        </p:spPr>
      </p:pic>
    </p:spTree>
    <p:extLst>
      <p:ext uri="{BB962C8B-B14F-4D97-AF65-F5344CB8AC3E}">
        <p14:creationId xmlns:p14="http://schemas.microsoft.com/office/powerpoint/2010/main" val="1019282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Screen Legend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18" y="1318846"/>
            <a:ext cx="7552497" cy="5430557"/>
          </a:xfrm>
        </p:spPr>
      </p:pic>
    </p:spTree>
    <p:extLst>
      <p:ext uri="{BB962C8B-B14F-4D97-AF65-F5344CB8AC3E}">
        <p14:creationId xmlns:p14="http://schemas.microsoft.com/office/powerpoint/2010/main" val="2780294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certification relate to interop testing?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08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held 5 rounds of OpenID Connect interop testing – see </a:t>
            </a:r>
            <a:r>
              <a:rPr lang="en-US" dirty="0">
                <a:hlinkClick r:id="rId2"/>
              </a:rPr>
              <a:t>http://osis.idcommons.net/</a:t>
            </a:r>
            <a:endParaRPr lang="en-US" dirty="0"/>
          </a:p>
          <a:p>
            <a:pPr lvl="1"/>
            <a:r>
              <a:rPr lang="en-US" dirty="0"/>
              <a:t>Each round improved implementations and specs</a:t>
            </a:r>
          </a:p>
          <a:p>
            <a:pPr lvl="1"/>
            <a:r>
              <a:rPr lang="en-US" dirty="0"/>
              <a:t>By the numbers: 20 implementations, 195 members of interop list, &gt; 1000 messages exchanged</a:t>
            </a:r>
          </a:p>
          <a:p>
            <a:r>
              <a:rPr lang="en-US" dirty="0"/>
              <a:t>With interop testing, by design, participants can ignore parts of the specs</a:t>
            </a:r>
          </a:p>
          <a:p>
            <a:r>
              <a:rPr lang="en-US" dirty="0"/>
              <a:t>Certification raises the bar:</a:t>
            </a:r>
          </a:p>
          <a:p>
            <a:pPr lvl="1"/>
            <a:r>
              <a:rPr lang="en-US" dirty="0"/>
              <a:t>Defines set of conformance profiles that certified implementations meet</a:t>
            </a:r>
          </a:p>
          <a:p>
            <a:pPr lvl="1"/>
            <a:r>
              <a:rPr lang="en-US" dirty="0"/>
              <a:t>Assures interop across full feature sets in profiles</a:t>
            </a:r>
          </a:p>
        </p:txBody>
      </p:sp>
    </p:spTree>
    <p:extLst>
      <p:ext uri="{BB962C8B-B14F-4D97-AF65-F5344CB8AC3E}">
        <p14:creationId xmlns:p14="http://schemas.microsoft.com/office/powerpoint/2010/main" val="3288751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OpenID Certification:</a:t>
            </a:r>
            <a:br>
              <a:rPr lang="en-US" dirty="0"/>
            </a:br>
            <a:r>
              <a:rPr lang="en-US" dirty="0"/>
              <a:t>How did we get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591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Establishing a successful certification program didn’t just happen</a:t>
            </a:r>
          </a:p>
          <a:p>
            <a:r>
              <a:rPr lang="en-US" dirty="0"/>
              <a:t>Over a man-year of work:</a:t>
            </a:r>
          </a:p>
          <a:p>
            <a:pPr lvl="1"/>
            <a:r>
              <a:rPr lang="en-US" dirty="0"/>
              <a:t>Creating conformance profiles</a:t>
            </a:r>
          </a:p>
          <a:p>
            <a:pPr lvl="1"/>
            <a:r>
              <a:rPr lang="en-US" dirty="0"/>
              <a:t>Designing and implementing testing software</a:t>
            </a:r>
          </a:p>
          <a:p>
            <a:pPr lvl="1"/>
            <a:r>
              <a:rPr lang="en-US" dirty="0"/>
              <a:t>Testing and refining the tests</a:t>
            </a:r>
          </a:p>
          <a:p>
            <a:pPr lvl="1"/>
            <a:r>
              <a:rPr lang="en-US" dirty="0"/>
              <a:t>Testing implementations and fixing bugs found</a:t>
            </a:r>
          </a:p>
          <a:p>
            <a:pPr lvl="1"/>
            <a:r>
              <a:rPr lang="en-US" dirty="0"/>
              <a:t>Creating the legal framework for self-certification</a:t>
            </a:r>
          </a:p>
          <a:p>
            <a:pPr lvl="1"/>
            <a:r>
              <a:rPr lang="en-US" dirty="0"/>
              <a:t>Putting it all in place</a:t>
            </a:r>
          </a:p>
          <a:p>
            <a:r>
              <a:rPr lang="en-US" dirty="0"/>
              <a:t>Special thanks to:</a:t>
            </a:r>
          </a:p>
          <a:p>
            <a:pPr lvl="1"/>
            <a:r>
              <a:rPr lang="en-US" dirty="0"/>
              <a:t>Roland Hedberg, Umeå, and GÉANT for the software</a:t>
            </a:r>
          </a:p>
          <a:p>
            <a:pPr lvl="1"/>
            <a:r>
              <a:rPr lang="en-US" dirty="0"/>
              <a:t>Don Thibeau for the simplicity of the approach</a:t>
            </a:r>
          </a:p>
          <a:p>
            <a:pPr lvl="1"/>
            <a:r>
              <a:rPr lang="en-US" dirty="0"/>
              <a:t>Engineers from Google, Microsoft, Ping Identity, ForgeRock, PayPal, and NRI for testing the OP tests</a:t>
            </a:r>
          </a:p>
        </p:txBody>
      </p:sp>
    </p:spTree>
    <p:extLst>
      <p:ext uri="{BB962C8B-B14F-4D97-AF65-F5344CB8AC3E}">
        <p14:creationId xmlns:p14="http://schemas.microsoft.com/office/powerpoint/2010/main" val="3235821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My Favorite Comment on OpenID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 Maler – VP of Innovation at ForgeRock</a:t>
            </a:r>
          </a:p>
          <a:p>
            <a:pPr lvl="1"/>
            <a:r>
              <a:rPr lang="en-US" dirty="0"/>
              <a:t>“You made it as simple as possible so every interaction added value”</a:t>
            </a:r>
          </a:p>
          <a:p>
            <a:r>
              <a:rPr lang="en-US" dirty="0"/>
              <a:t>High praise!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1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Faceb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461" y="1700180"/>
            <a:ext cx="2190750" cy="952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Together</a:t>
            </a:r>
          </a:p>
        </p:txBody>
      </p:sp>
      <p:pic>
        <p:nvPicPr>
          <p:cNvPr id="20" name="Picture 19" descr="Ping Ident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618" y="2441375"/>
            <a:ext cx="2190750" cy="952500"/>
          </a:xfrm>
          <a:prstGeom prst="rect">
            <a:avLst/>
          </a:prstGeom>
          <a:noFill/>
        </p:spPr>
      </p:pic>
      <p:pic>
        <p:nvPicPr>
          <p:cNvPr id="21" name="Picture 20" descr="Nomura Research Institu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73522" y="4331274"/>
            <a:ext cx="1428750" cy="857251"/>
          </a:xfrm>
          <a:prstGeom prst="rect">
            <a:avLst/>
          </a:prstGeom>
          <a:noFill/>
        </p:spPr>
      </p:pic>
      <p:cxnSp>
        <p:nvCxnSpPr>
          <p:cNvPr id="23" name="直線矢印コネクタ 11"/>
          <p:cNvCxnSpPr/>
          <p:nvPr/>
        </p:nvCxnSpPr>
        <p:spPr>
          <a:xfrm>
            <a:off x="2771335" y="2391508"/>
            <a:ext cx="1143684" cy="85547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13"/>
          <p:cNvCxnSpPr/>
          <p:nvPr/>
        </p:nvCxnSpPr>
        <p:spPr>
          <a:xfrm>
            <a:off x="3880138" y="2025328"/>
            <a:ext cx="563659" cy="120699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15"/>
          <p:cNvCxnSpPr/>
          <p:nvPr/>
        </p:nvCxnSpPr>
        <p:spPr>
          <a:xfrm flipH="1">
            <a:off x="4935628" y="2047226"/>
            <a:ext cx="509978" cy="119438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17"/>
          <p:cNvCxnSpPr/>
          <p:nvPr/>
        </p:nvCxnSpPr>
        <p:spPr>
          <a:xfrm>
            <a:off x="2112538" y="3022333"/>
            <a:ext cx="1161667" cy="34650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19"/>
          <p:cNvCxnSpPr/>
          <p:nvPr/>
        </p:nvCxnSpPr>
        <p:spPr>
          <a:xfrm flipV="1">
            <a:off x="4564986" y="3879230"/>
            <a:ext cx="7014" cy="66389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1"/>
          <p:cNvCxnSpPr/>
          <p:nvPr/>
        </p:nvCxnSpPr>
        <p:spPr>
          <a:xfrm flipH="1" flipV="1">
            <a:off x="5785904" y="3823046"/>
            <a:ext cx="1488351" cy="97210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2"/>
          <p:cNvSpPr txBox="1"/>
          <p:nvPr/>
        </p:nvSpPr>
        <p:spPr>
          <a:xfrm>
            <a:off x="3205232" y="3246982"/>
            <a:ext cx="29787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200" dirty="0">
                <a:latin typeface="Times New Roman" pitchFamily="18" charset="0"/>
                <a:cs typeface="Times New Roman" pitchFamily="18" charset="0"/>
              </a:rPr>
              <a:t>OpenID Connect</a:t>
            </a:r>
            <a:endParaRPr kumimoji="1" lang="ja-JP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30" descr="Yahoo!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44329" y="1798322"/>
            <a:ext cx="1739296" cy="756216"/>
          </a:xfrm>
          <a:prstGeom prst="rect">
            <a:avLst/>
          </a:prstGeom>
          <a:noFill/>
        </p:spPr>
      </p:pic>
      <p:cxnSp>
        <p:nvCxnSpPr>
          <p:cNvPr id="32" name="直線矢印コネクタ 18"/>
          <p:cNvCxnSpPr/>
          <p:nvPr/>
        </p:nvCxnSpPr>
        <p:spPr>
          <a:xfrm flipH="1">
            <a:off x="6174115" y="3076814"/>
            <a:ext cx="974856" cy="2920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Yahoo! JAPA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64026" y="5695254"/>
            <a:ext cx="1384945" cy="369737"/>
          </a:xfrm>
          <a:prstGeom prst="rect">
            <a:avLst/>
          </a:prstGeom>
          <a:noFill/>
        </p:spPr>
      </p:pic>
      <p:cxnSp>
        <p:nvCxnSpPr>
          <p:cNvPr id="34" name="直線矢印コネクタ 24"/>
          <p:cNvCxnSpPr/>
          <p:nvPr/>
        </p:nvCxnSpPr>
        <p:spPr>
          <a:xfrm flipH="1" flipV="1">
            <a:off x="5445606" y="3879231"/>
            <a:ext cx="1010892" cy="172077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0"/>
          <p:cNvCxnSpPr/>
          <p:nvPr/>
        </p:nvCxnSpPr>
        <p:spPr>
          <a:xfrm flipV="1">
            <a:off x="2926080" y="3859189"/>
            <a:ext cx="739260" cy="71136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848" y="5403052"/>
            <a:ext cx="1318137" cy="988603"/>
          </a:xfrm>
          <a:prstGeom prst="rect">
            <a:avLst/>
          </a:prstGeom>
        </p:spPr>
      </p:pic>
      <p:cxnSp>
        <p:nvCxnSpPr>
          <p:cNvPr id="35" name="直線矢印コネクタ 27"/>
          <p:cNvCxnSpPr/>
          <p:nvPr/>
        </p:nvCxnSpPr>
        <p:spPr>
          <a:xfrm flipV="1">
            <a:off x="3656144" y="3895056"/>
            <a:ext cx="430521" cy="165618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17"/>
          <p:cNvCxnSpPr/>
          <p:nvPr/>
        </p:nvCxnSpPr>
        <p:spPr>
          <a:xfrm flipV="1">
            <a:off x="2167382" y="3705280"/>
            <a:ext cx="1037850" cy="17395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081" y="3780957"/>
            <a:ext cx="2133908" cy="528142"/>
          </a:xfrm>
          <a:prstGeom prst="rect">
            <a:avLst/>
          </a:prstGeom>
        </p:spPr>
      </p:pic>
      <p:cxnSp>
        <p:nvCxnSpPr>
          <p:cNvPr id="42" name="直線矢印コネクタ 18"/>
          <p:cNvCxnSpPr/>
          <p:nvPr/>
        </p:nvCxnSpPr>
        <p:spPr>
          <a:xfrm flipH="1" flipV="1">
            <a:off x="6206857" y="3705277"/>
            <a:ext cx="1067398" cy="18977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516" y="1425598"/>
            <a:ext cx="2199803" cy="4707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582" y="5053411"/>
            <a:ext cx="1184586" cy="533064"/>
          </a:xfrm>
          <a:prstGeom prst="rect">
            <a:avLst/>
          </a:prstGeom>
        </p:spPr>
      </p:pic>
      <p:cxnSp>
        <p:nvCxnSpPr>
          <p:cNvPr id="36" name="直線矢印コネクタ 24"/>
          <p:cNvCxnSpPr>
            <a:stCxn id="7" idx="0"/>
          </p:cNvCxnSpPr>
          <p:nvPr/>
        </p:nvCxnSpPr>
        <p:spPr>
          <a:xfrm flipH="1" flipV="1">
            <a:off x="5012791" y="3882863"/>
            <a:ext cx="274084" cy="117054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971" y="4804904"/>
            <a:ext cx="1280465" cy="100109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97" y="3705280"/>
            <a:ext cx="1530208" cy="6259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475" y="5393388"/>
            <a:ext cx="684048" cy="6840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10" y="4625634"/>
            <a:ext cx="767374" cy="76737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10" y="4706815"/>
            <a:ext cx="762000" cy="762000"/>
          </a:xfrm>
          <a:prstGeom prst="rect">
            <a:avLst/>
          </a:prstGeom>
        </p:spPr>
      </p:pic>
      <p:cxnSp>
        <p:nvCxnSpPr>
          <p:cNvPr id="38" name="直線矢印コネクタ 11"/>
          <p:cNvCxnSpPr/>
          <p:nvPr/>
        </p:nvCxnSpPr>
        <p:spPr>
          <a:xfrm flipH="1">
            <a:off x="5533302" y="2391508"/>
            <a:ext cx="1190883" cy="86229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971" y="2701549"/>
            <a:ext cx="1879919" cy="4934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365" y="1443028"/>
            <a:ext cx="1401061" cy="47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511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OpenID Certification:</a:t>
            </a:r>
            <a:br>
              <a:rPr lang="en-US" dirty="0"/>
            </a:br>
            <a:r>
              <a:rPr lang="en-US" dirty="0"/>
              <a:t>What’s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Scope of OpenID Certification expanding</a:t>
            </a:r>
          </a:p>
          <a:p>
            <a:r>
              <a:rPr lang="en-US" dirty="0"/>
              <a:t>RP certification beginning</a:t>
            </a:r>
          </a:p>
          <a:p>
            <a:pPr lvl="1"/>
            <a:r>
              <a:rPr lang="en-US" dirty="0"/>
              <a:t>Your involvement wanted to test the tests!</a:t>
            </a:r>
          </a:p>
          <a:p>
            <a:r>
              <a:rPr lang="en-US" dirty="0"/>
              <a:t>Additional OP profiles are also planned:</a:t>
            </a:r>
          </a:p>
          <a:p>
            <a:pPr lvl="1"/>
            <a:r>
              <a:rPr lang="en-US" dirty="0"/>
              <a:t>Self-Issued</a:t>
            </a:r>
          </a:p>
          <a:p>
            <a:pPr lvl="1"/>
            <a:r>
              <a:rPr lang="en-US" dirty="0"/>
              <a:t>Refresh Token Profile</a:t>
            </a:r>
          </a:p>
          <a:p>
            <a:pPr lvl="1"/>
            <a:r>
              <a:rPr lang="en-US" dirty="0"/>
              <a:t>OP-Initiated Login</a:t>
            </a:r>
          </a:p>
          <a:p>
            <a:pPr lvl="1"/>
            <a:r>
              <a:rPr lang="en-US" dirty="0"/>
              <a:t>Front-Channel Logout</a:t>
            </a:r>
          </a:p>
          <a:p>
            <a:pPr lvl="1"/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9610188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to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Certify your OpenID Connect OP implementations now!</a:t>
            </a:r>
          </a:p>
          <a:p>
            <a:r>
              <a:rPr lang="en-US" dirty="0"/>
              <a:t>Help us test the RP tests!</a:t>
            </a:r>
          </a:p>
          <a:p>
            <a:r>
              <a:rPr lang="en-US" dirty="0"/>
              <a:t>Join the OpenID Foundation and/or the OpenID Connect working group</a:t>
            </a:r>
          </a:p>
        </p:txBody>
      </p:sp>
    </p:spTree>
    <p:extLst>
      <p:ext uri="{BB962C8B-B14F-4D97-AF65-F5344CB8AC3E}">
        <p14:creationId xmlns:p14="http://schemas.microsoft.com/office/powerpoint/2010/main" val="2404852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Conversation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you using OpenID Connect?</a:t>
            </a:r>
          </a:p>
          <a:p>
            <a:r>
              <a:rPr lang="en-US" dirty="0"/>
              <a:t>What would you like the working group to know?</a:t>
            </a:r>
          </a:p>
        </p:txBody>
      </p:sp>
    </p:spTree>
    <p:extLst>
      <p:ext uri="{BB962C8B-B14F-4D97-AF65-F5344CB8AC3E}">
        <p14:creationId xmlns:p14="http://schemas.microsoft.com/office/powerpoint/2010/main" val="278458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OpenID Connect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692" y="1369417"/>
            <a:ext cx="6174153" cy="5262402"/>
          </a:xfrm>
        </p:spPr>
      </p:pic>
    </p:spTree>
    <p:extLst>
      <p:ext uri="{BB962C8B-B14F-4D97-AF65-F5344CB8AC3E}">
        <p14:creationId xmlns:p14="http://schemas.microsoft.com/office/powerpoint/2010/main" val="2059662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Recently Completed Specifications</a:t>
            </a:r>
          </a:p>
          <a:p>
            <a:r>
              <a:rPr lang="en-US" dirty="0"/>
              <a:t>Session Management / Logout</a:t>
            </a:r>
          </a:p>
          <a:p>
            <a:r>
              <a:rPr lang="en-US" dirty="0"/>
              <a:t>Second Errata Set</a:t>
            </a:r>
          </a:p>
          <a:p>
            <a:r>
              <a:rPr lang="en-US" dirty="0"/>
              <a:t>New Related Work</a:t>
            </a:r>
          </a:p>
          <a:p>
            <a:r>
              <a:rPr lang="en-US" dirty="0"/>
              <a:t>OpenID Connect Certification</a:t>
            </a:r>
          </a:p>
        </p:txBody>
      </p:sp>
    </p:spTree>
    <p:extLst>
      <p:ext uri="{BB962C8B-B14F-4D97-AF65-F5344CB8AC3E}">
        <p14:creationId xmlns:p14="http://schemas.microsoft.com/office/powerpoint/2010/main" val="1772165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Most Recently Completed Specifications (1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0938"/>
          </a:xfrm>
        </p:spPr>
        <p:txBody>
          <a:bodyPr>
            <a:normAutofit fontScale="92500"/>
          </a:bodyPr>
          <a:lstStyle/>
          <a:p>
            <a:r>
              <a:rPr lang="en-US" dirty="0"/>
              <a:t>OpenID 2.0 to OpenID Connect Migration</a:t>
            </a:r>
          </a:p>
          <a:p>
            <a:pPr lvl="1"/>
            <a:r>
              <a:rPr lang="en-US" dirty="0"/>
              <a:t>Defines how to migrate from OpenID 2.0 to OpenID Connect</a:t>
            </a:r>
          </a:p>
          <a:p>
            <a:pPr lvl="2"/>
            <a:r>
              <a:rPr lang="en-US" dirty="0"/>
              <a:t>Has OpenID Connect identity provider also return OpenID 2.0 identifier, enabling account migration</a:t>
            </a:r>
          </a:p>
          <a:p>
            <a:pPr lvl="1"/>
            <a:r>
              <a:rPr lang="en-US" dirty="0">
                <a:hlinkClick r:id="rId2"/>
              </a:rPr>
              <a:t>http://openid.net/specs/openid-connect-migration-1_0.html</a:t>
            </a:r>
            <a:endParaRPr lang="en-US" dirty="0"/>
          </a:p>
          <a:p>
            <a:pPr lvl="1"/>
            <a:r>
              <a:rPr lang="en-US" dirty="0"/>
              <a:t>Completed April 2015</a:t>
            </a:r>
          </a:p>
          <a:p>
            <a:pPr lvl="1"/>
            <a:r>
              <a:rPr lang="en-US" dirty="0"/>
              <a:t>Google shut down OpenID 2.0 support in April 2015</a:t>
            </a:r>
            <a:endParaRPr lang="en-US" baseline="30000" dirty="0"/>
          </a:p>
          <a:p>
            <a:pPr lvl="1"/>
            <a:r>
              <a:rPr lang="en-US" dirty="0"/>
              <a:t>Yahoo, others also plan to replace OpenID 2.0 with OpenID Connect</a:t>
            </a:r>
          </a:p>
        </p:txBody>
      </p:sp>
    </p:spTree>
    <p:extLst>
      <p:ext uri="{BB962C8B-B14F-4D97-AF65-F5344CB8AC3E}">
        <p14:creationId xmlns:p14="http://schemas.microsoft.com/office/powerpoint/2010/main" val="1442590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Most Recently Completed Specifications </a:t>
            </a:r>
            <a:r>
              <a:rPr lang="en-US" baseline="0" dirty="0"/>
              <a:t>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23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OAuth 2.0 Form Post Response Mode</a:t>
            </a:r>
          </a:p>
          <a:p>
            <a:pPr lvl="1"/>
            <a:r>
              <a:rPr lang="en-US" dirty="0"/>
              <a:t>Defines how to return OAuth 2.0 Authorization Response parameters (including OpenID Connect Authentication Response parameters) using HTML form values that are auto-submitted by the User Agent using HTTP POST</a:t>
            </a:r>
          </a:p>
          <a:p>
            <a:pPr lvl="1"/>
            <a:r>
              <a:rPr lang="en-US" dirty="0"/>
              <a:t>A “form post” binding, like SAML and WS-Federation</a:t>
            </a:r>
          </a:p>
          <a:p>
            <a:pPr lvl="2"/>
            <a:r>
              <a:rPr lang="en-US" dirty="0"/>
              <a:t>An alternative to fragment encoding</a:t>
            </a:r>
          </a:p>
          <a:p>
            <a:pPr lvl="1"/>
            <a:r>
              <a:rPr lang="en-US" dirty="0">
                <a:hlinkClick r:id="rId2"/>
              </a:rPr>
              <a:t>http://openid.net/specs/oauth-v2-form-post-response-mode-1_0.html</a:t>
            </a:r>
            <a:endParaRPr lang="en-US" dirty="0"/>
          </a:p>
          <a:p>
            <a:pPr lvl="1"/>
            <a:r>
              <a:rPr lang="en-US" dirty="0"/>
              <a:t>Completed April 2015</a:t>
            </a:r>
          </a:p>
          <a:p>
            <a:pPr lvl="1"/>
            <a:r>
              <a:rPr lang="en-US" dirty="0"/>
              <a:t>In production use by Microsoft, Ping Identity</a:t>
            </a:r>
          </a:p>
        </p:txBody>
      </p:sp>
    </p:spTree>
    <p:extLst>
      <p:ext uri="{BB962C8B-B14F-4D97-AF65-F5344CB8AC3E}">
        <p14:creationId xmlns:p14="http://schemas.microsoft.com/office/powerpoint/2010/main" val="259331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Session Management / Logout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86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Three approaches being pursued by the working group:</a:t>
            </a:r>
          </a:p>
          <a:p>
            <a:pPr lvl="1"/>
            <a:r>
              <a:rPr lang="en-US" dirty="0"/>
              <a:t>Session Management</a:t>
            </a:r>
          </a:p>
          <a:p>
            <a:pPr lvl="2"/>
            <a:r>
              <a:rPr lang="en-US" dirty="0">
                <a:hlinkClick r:id="rId2"/>
              </a:rPr>
              <a:t>http://openid.net/specs/openid-connect-session-1_0.html</a:t>
            </a:r>
            <a:endParaRPr lang="en-US" dirty="0"/>
          </a:p>
          <a:p>
            <a:pPr lvl="2"/>
            <a:r>
              <a:rPr lang="en-US" dirty="0"/>
              <a:t>Uses HTML5 postMessage to communicate state change messages between OP and RP iframes</a:t>
            </a:r>
          </a:p>
          <a:p>
            <a:pPr lvl="1"/>
            <a:r>
              <a:rPr lang="en-US" dirty="0"/>
              <a:t>Front-Channel Logout</a:t>
            </a:r>
          </a:p>
          <a:p>
            <a:pPr lvl="2"/>
            <a:r>
              <a:rPr lang="en-US" dirty="0">
                <a:hlinkClick r:id="rId3"/>
              </a:rPr>
              <a:t>http://openid.net/specs/openid-connect-frontchannel-1_0.html</a:t>
            </a:r>
            <a:endParaRPr lang="en-US" dirty="0"/>
          </a:p>
          <a:p>
            <a:pPr lvl="2"/>
            <a:r>
              <a:rPr lang="en-US" dirty="0"/>
              <a:t>Uses HTTP GET to load image or iframe, triggering logout</a:t>
            </a:r>
          </a:p>
          <a:p>
            <a:pPr lvl="2"/>
            <a:r>
              <a:rPr lang="en-US" dirty="0"/>
              <a:t>Similar to options in SAML, WS-Federation</a:t>
            </a:r>
          </a:p>
          <a:p>
            <a:pPr lvl="1"/>
            <a:r>
              <a:rPr lang="en-US" dirty="0"/>
              <a:t>Back-Channel Logout</a:t>
            </a:r>
          </a:p>
          <a:p>
            <a:pPr lvl="2"/>
            <a:r>
              <a:rPr lang="en-US" dirty="0">
                <a:hlinkClick r:id="rId4"/>
              </a:rPr>
              <a:t>http://openid.net/specs/openid-connect-backchannel-1_0.html</a:t>
            </a:r>
            <a:endParaRPr lang="en-US" dirty="0"/>
          </a:p>
          <a:p>
            <a:pPr lvl="2"/>
            <a:r>
              <a:rPr lang="en-US" dirty="0"/>
              <a:t>Server-to-communication not using the browser</a:t>
            </a:r>
          </a:p>
          <a:p>
            <a:pPr lvl="2"/>
            <a:r>
              <a:rPr lang="en-US" dirty="0"/>
              <a:t>Can be used by native applications, which have no active browser</a:t>
            </a:r>
          </a:p>
          <a:p>
            <a:r>
              <a:rPr lang="en-US" dirty="0"/>
              <a:t>All support multiple logged in sessions from OP at RP</a:t>
            </a:r>
          </a:p>
          <a:p>
            <a:r>
              <a:rPr lang="en-US" dirty="0"/>
              <a:t>Unfortunately, no one approach best for all use cases</a:t>
            </a:r>
          </a:p>
        </p:txBody>
      </p:sp>
    </p:spTree>
    <p:extLst>
      <p:ext uri="{BB962C8B-B14F-4D97-AF65-F5344CB8AC3E}">
        <p14:creationId xmlns:p14="http://schemas.microsoft.com/office/powerpoint/2010/main" val="3617796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Errata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Errata process corrects typos, etc. discovered</a:t>
            </a:r>
          </a:p>
          <a:p>
            <a:r>
              <a:rPr lang="en-US" dirty="0"/>
              <a:t>Errata process makes no normative changes</a:t>
            </a:r>
          </a:p>
          <a:p>
            <a:r>
              <a:rPr lang="en-US" dirty="0"/>
              <a:t>Edits under way for second errata set</a:t>
            </a:r>
          </a:p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http://openid.net/specs/openid-connect-core-1_0-23.html</a:t>
            </a:r>
            <a:r>
              <a:rPr lang="en-US" dirty="0"/>
              <a:t> for current Core errata draft</a:t>
            </a:r>
          </a:p>
        </p:txBody>
      </p:sp>
    </p:spTree>
    <p:extLst>
      <p:ext uri="{BB962C8B-B14F-4D97-AF65-F5344CB8AC3E}">
        <p14:creationId xmlns:p14="http://schemas.microsoft.com/office/powerpoint/2010/main" val="3884642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Related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International Government Profile (iGov) Working Group</a:t>
            </a:r>
          </a:p>
          <a:p>
            <a:pPr lvl="1"/>
            <a:r>
              <a:rPr lang="en-US" dirty="0"/>
              <a:t>Developing OpenID Connect profile for government &amp; high-value commercial applications</a:t>
            </a:r>
          </a:p>
          <a:p>
            <a:r>
              <a:rPr lang="en-US" dirty="0"/>
              <a:t>Enhanced Authentication Profile (EAP) Working Group</a:t>
            </a:r>
          </a:p>
          <a:p>
            <a:pPr lvl="1"/>
            <a:r>
              <a:rPr lang="en-US" dirty="0"/>
              <a:t>Will enable use of TLS token binding with OpenID Connect</a:t>
            </a:r>
          </a:p>
          <a:p>
            <a:pPr lvl="1"/>
            <a:r>
              <a:rPr lang="en-US" dirty="0"/>
              <a:t>Will enable integration with FIDO authentication</a:t>
            </a:r>
          </a:p>
        </p:txBody>
      </p:sp>
    </p:spTree>
    <p:extLst>
      <p:ext uri="{BB962C8B-B14F-4D97-AF65-F5344CB8AC3E}">
        <p14:creationId xmlns:p14="http://schemas.microsoft.com/office/powerpoint/2010/main" val="3174313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936</Words>
  <Application>Microsoft Office PowerPoint</Application>
  <PresentationFormat>On-screen Show (4:3)</PresentationFormat>
  <Paragraphs>139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ＭＳ Ｐゴシック</vt:lpstr>
      <vt:lpstr>Arial</vt:lpstr>
      <vt:lpstr>Calibri</vt:lpstr>
      <vt:lpstr>Times New Roman</vt:lpstr>
      <vt:lpstr>Wingdings</vt:lpstr>
      <vt:lpstr>Office Theme</vt:lpstr>
      <vt:lpstr>OpenID Connect Working Group</vt:lpstr>
      <vt:lpstr>Working Together</vt:lpstr>
      <vt:lpstr>OpenID Connect</vt:lpstr>
      <vt:lpstr>Topics</vt:lpstr>
      <vt:lpstr>Most Recently Completed Specifications (1 of 2)</vt:lpstr>
      <vt:lpstr>Most Recently Completed Specifications (2 of 2)</vt:lpstr>
      <vt:lpstr>Session Management / Logout</vt:lpstr>
      <vt:lpstr>Second Errata Set</vt:lpstr>
      <vt:lpstr>New Related Work</vt:lpstr>
      <vt:lpstr>OpenID Certification</vt:lpstr>
      <vt:lpstr>What is OpenID Certification?</vt:lpstr>
      <vt:lpstr>Use of Self-Certification</vt:lpstr>
      <vt:lpstr>Certification Workflow</vt:lpstr>
      <vt:lpstr>Current Certifications</vt:lpstr>
      <vt:lpstr>Example Testing Screen</vt:lpstr>
      <vt:lpstr>Test Screen Legend</vt:lpstr>
      <vt:lpstr>How does certification relate to interop testing?</vt:lpstr>
      <vt:lpstr>OpenID Certification: How did we get here?</vt:lpstr>
      <vt:lpstr>My Favorite Comment on OpenID Certification</vt:lpstr>
      <vt:lpstr>OpenID Certification: What’s Next?</vt:lpstr>
      <vt:lpstr>Call to Action</vt:lpstr>
      <vt:lpstr>Open Conversation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2016-03-31T02:28:24Z</dcterms:created>
  <dcterms:modified xsi:type="dcterms:W3CDTF">2016-05-10T08:40:06Z</dcterms:modified>
</cp:coreProperties>
</file>