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25" r:id="rId3"/>
    <p:sldId id="362" r:id="rId4"/>
    <p:sldId id="328" r:id="rId5"/>
    <p:sldId id="329" r:id="rId6"/>
    <p:sldId id="330" r:id="rId7"/>
    <p:sldId id="398" r:id="rId8"/>
    <p:sldId id="393" r:id="rId9"/>
    <p:sldId id="374" r:id="rId10"/>
    <p:sldId id="376" r:id="rId11"/>
    <p:sldId id="375" r:id="rId12"/>
    <p:sldId id="305" r:id="rId13"/>
    <p:sldId id="307" r:id="rId14"/>
    <p:sldId id="391" r:id="rId15"/>
    <p:sldId id="331" r:id="rId16"/>
    <p:sldId id="397" r:id="rId17"/>
    <p:sldId id="332" r:id="rId18"/>
    <p:sldId id="396" r:id="rId19"/>
    <p:sldId id="392" r:id="rId20"/>
    <p:sldId id="395" r:id="rId21"/>
    <p:sldId id="390" r:id="rId22"/>
    <p:sldId id="35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396" autoAdjust="0"/>
    <p:restoredTop sz="86436" autoAdjust="0"/>
  </p:normalViewPr>
  <p:slideViewPr>
    <p:cSldViewPr snapToGrid="0" snapToObjects="1">
      <p:cViewPr varScale="1">
        <p:scale>
          <a:sx n="78" d="100"/>
          <a:sy n="78" d="100"/>
        </p:scale>
        <p:origin x="66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1403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E2A8F-DA74-4F28-9593-261C5C3BF011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B9AE-916C-4254-87BA-AD5226153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3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97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10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73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6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60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73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38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97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77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0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74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4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80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9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94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7" descr="openid-logo-wordmark">
            <a:extLst>
              <a:ext uri="{FF2B5EF4-FFF2-40B4-BE49-F238E27FC236}">
                <a16:creationId xmlns:a16="http://schemas.microsoft.com/office/drawing/2014/main" id="{A023504D-3772-4BC7-BFDC-18BBCC2A6E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9201152" y="301401"/>
            <a:ext cx="2564604" cy="10945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73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06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7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7" descr="openid-logo-wordmark">
            <a:extLst>
              <a:ext uri="{FF2B5EF4-FFF2-40B4-BE49-F238E27FC236}">
                <a16:creationId xmlns:a16="http://schemas.microsoft.com/office/drawing/2014/main" id="{95FF5707-D037-4B0E-9AAE-9D934E1028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9201152" y="301401"/>
            <a:ext cx="2564604" cy="10945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274638"/>
            <a:ext cx="87249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537C-38F1-8E47-A1B0-6BA84A02894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auth-v2-form-post-response-mode-1_0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migration-1_0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session-1_0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id.net/specs/openid-connect-backchannel-1_0.html" TargetMode="External"/><Relationship Id="rId4" Type="http://schemas.openxmlformats.org/officeDocument/2006/relationships/hyperlink" Target="https://openid.net/specs/openid-connect-frontchannel-1_0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federation-1_0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4-identity-assuranc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unmet-authentication-requirements-1_0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native-sso-1_0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prompt-create-1_0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core-1_0-24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certificatio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self-issued.info/" TargetMode="External"/><Relationship Id="rId3" Type="http://schemas.openxmlformats.org/officeDocument/2006/relationships/hyperlink" Target="https://openid.net/connect/" TargetMode="External"/><Relationship Id="rId7" Type="http://schemas.openxmlformats.org/officeDocument/2006/relationships/hyperlink" Target="https://openid.net/developers/certified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d.net/certification/" TargetMode="External"/><Relationship Id="rId5" Type="http://schemas.openxmlformats.org/officeDocument/2006/relationships/hyperlink" Target="http://lists.openid.net/mailman/listinfo/openid-specs-ab" TargetMode="External"/><Relationship Id="rId10" Type="http://schemas.openxmlformats.org/officeDocument/2006/relationships/hyperlink" Target="http://www.thread-safe.com/" TargetMode="External"/><Relationship Id="rId4" Type="http://schemas.openxmlformats.org/officeDocument/2006/relationships/hyperlink" Target="https://openid.net/connect/faq/" TargetMode="External"/><Relationship Id="rId9" Type="http://schemas.openxmlformats.org/officeDocument/2006/relationships/hyperlink" Target="http://nat.sakimura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connec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2012/04/18/openid-connect-wins-2012-european-identity-and-cloud-awar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2019/06/27/open-letter-from-the-openid-foundation-to-apple-regarding-sign-in-with-appl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831" y="2390193"/>
            <a:ext cx="8029576" cy="1182952"/>
          </a:xfrm>
        </p:spPr>
        <p:txBody>
          <a:bodyPr>
            <a:normAutofit/>
          </a:bodyPr>
          <a:lstStyle/>
          <a:p>
            <a:r>
              <a:rPr lang="en-US" b="1" dirty="0"/>
              <a:t>OpenID Connect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642" y="3895725"/>
            <a:ext cx="8257735" cy="265088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September 30, 2019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chemeClr val="tx1"/>
                </a:solidFill>
              </a:rPr>
              <a:t>Michael B. Jones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Identity Standards Architect – Microsoft</a:t>
            </a:r>
            <a:endParaRPr lang="en-US" dirty="0"/>
          </a:p>
        </p:txBody>
      </p:sp>
      <p:pic>
        <p:nvPicPr>
          <p:cNvPr id="5" name="Picture 97" descr="openid-logo-wordmark">
            <a:extLst>
              <a:ext uri="{FF2B5EF4-FFF2-40B4-BE49-F238E27FC236}">
                <a16:creationId xmlns:a16="http://schemas.microsoft.com/office/drawing/2014/main" id="{8A851B1F-5123-4689-A772-04322A909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4323658" y="744594"/>
            <a:ext cx="3535157" cy="150876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OAuth 2.0 Form Post Response Mode</a:t>
            </a:r>
            <a:b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dirty="0"/>
              <a:t>additional Final Specification)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Defines how to return OAuth 2.0 Authorization Response parameters (including OpenID Connect Authentication Response parameters) using HTML form values auto-submitted by the User Agent using HTTP POST</a:t>
            </a:r>
          </a:p>
          <a:p>
            <a:r>
              <a:rPr lang="en-US" dirty="0"/>
              <a:t>A “form post” binding, like SAML and WS-Federation</a:t>
            </a:r>
          </a:p>
          <a:p>
            <a:pPr lvl="1"/>
            <a:r>
              <a:rPr lang="en-US" dirty="0"/>
              <a:t>An alternative to fragment encoding</a:t>
            </a:r>
          </a:p>
          <a:p>
            <a:r>
              <a:rPr lang="en-US" dirty="0">
                <a:hlinkClick r:id="rId3"/>
              </a:rPr>
              <a:t>https://openid.net/specs/oauth-v2-form-post-response-mode-1_0.html</a:t>
            </a:r>
            <a:endParaRPr lang="en-US" dirty="0"/>
          </a:p>
          <a:p>
            <a:r>
              <a:rPr lang="en-US" dirty="0"/>
              <a:t>Completed April 2015</a:t>
            </a:r>
          </a:p>
          <a:p>
            <a:r>
              <a:rPr lang="en-US" dirty="0"/>
              <a:t>In production use by Microsoft, Ping Identity</a:t>
            </a:r>
          </a:p>
        </p:txBody>
      </p:sp>
    </p:spTree>
    <p:extLst>
      <p:ext uri="{BB962C8B-B14F-4D97-AF65-F5344CB8AC3E}">
        <p14:creationId xmlns:p14="http://schemas.microsoft.com/office/powerpoint/2010/main" val="25933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OpenID 2.0 to OpenID Connect Migration</a:t>
            </a:r>
            <a:b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dirty="0"/>
              <a:t>additional Final Specification)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Defines how to migrate from OpenID 2.0 to OpenID Connect</a:t>
            </a:r>
          </a:p>
          <a:p>
            <a:pPr lvl="1"/>
            <a:r>
              <a:rPr lang="en-US" dirty="0"/>
              <a:t>Has OpenID Connect identity provider also return OpenID 2.0 identifier, enabling account migration</a:t>
            </a:r>
          </a:p>
          <a:p>
            <a:pPr lvl="0"/>
            <a:r>
              <a:rPr lang="en-US" dirty="0">
                <a:hlinkClick r:id="rId3"/>
              </a:rPr>
              <a:t>https://openid.net/specs/openid-connect-migration-1_0.html</a:t>
            </a:r>
            <a:endParaRPr lang="en-US" dirty="0"/>
          </a:p>
          <a:p>
            <a:pPr lvl="0"/>
            <a:r>
              <a:rPr lang="en-US" dirty="0"/>
              <a:t>Completed April 2015</a:t>
            </a:r>
          </a:p>
          <a:p>
            <a:pPr lvl="0"/>
            <a:r>
              <a:rPr lang="en-US" dirty="0"/>
              <a:t>Google shut down OpenID 2.0 support in April 2015</a:t>
            </a:r>
          </a:p>
          <a:p>
            <a:pPr lvl="0"/>
            <a:r>
              <a:rPr lang="en-US" dirty="0"/>
              <a:t>Yahoo, AOL, others also plan to replace OpenID 2.0 with OpenID Connect</a:t>
            </a:r>
          </a:p>
        </p:txBody>
      </p:sp>
    </p:spTree>
    <p:extLst>
      <p:ext uri="{BB962C8B-B14F-4D97-AF65-F5344CB8AC3E}">
        <p14:creationId xmlns:p14="http://schemas.microsoft.com/office/powerpoint/2010/main" val="144259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 OpenID Connect Specification Work:</a:t>
            </a:r>
          </a:p>
          <a:p>
            <a:pPr lvl="1"/>
            <a:r>
              <a:rPr lang="en-US" dirty="0"/>
              <a:t>Session Management / Logout</a:t>
            </a:r>
          </a:p>
          <a:p>
            <a:pPr lvl="1"/>
            <a:r>
              <a:rPr lang="en-US" dirty="0"/>
              <a:t>Federation Specification</a:t>
            </a:r>
          </a:p>
          <a:p>
            <a:pPr lvl="1"/>
            <a:r>
              <a:rPr lang="en-US" dirty="0"/>
              <a:t>Identity Assurance Specification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unmet_authentication_requirements</a:t>
            </a:r>
            <a:r>
              <a:rPr lang="en-US" dirty="0"/>
              <a:t> Specification</a:t>
            </a:r>
          </a:p>
          <a:p>
            <a:pPr lvl="1"/>
            <a:r>
              <a:rPr lang="en-US" dirty="0"/>
              <a:t>Native SSO Specification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prompt=create</a:t>
            </a:r>
            <a:r>
              <a:rPr lang="en-US" dirty="0"/>
              <a:t> Specification</a:t>
            </a:r>
          </a:p>
          <a:p>
            <a:pPr lvl="1"/>
            <a:r>
              <a:rPr lang="en-US" dirty="0"/>
              <a:t>Second Errata Set</a:t>
            </a:r>
          </a:p>
          <a:p>
            <a:r>
              <a:rPr lang="en-US" dirty="0"/>
              <a:t>Related Working Groups</a:t>
            </a:r>
          </a:p>
          <a:p>
            <a:r>
              <a:rPr lang="en-US" dirty="0"/>
              <a:t>OpenID Certification</a:t>
            </a:r>
          </a:p>
        </p:txBody>
      </p:sp>
    </p:spTree>
    <p:extLst>
      <p:ext uri="{BB962C8B-B14F-4D97-AF65-F5344CB8AC3E}">
        <p14:creationId xmlns:p14="http://schemas.microsoft.com/office/powerpoint/2010/main" val="434148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Management / Logout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2405"/>
            <a:ext cx="10972800" cy="52409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Three approaches being pursued by the working group:</a:t>
            </a:r>
          </a:p>
          <a:p>
            <a:pPr lvl="1"/>
            <a:r>
              <a:rPr lang="en-US" dirty="0"/>
              <a:t>Session Management</a:t>
            </a:r>
          </a:p>
          <a:p>
            <a:pPr lvl="2"/>
            <a:r>
              <a:rPr lang="en-US" dirty="0">
                <a:hlinkClick r:id="rId3"/>
              </a:rPr>
              <a:t>https://openid.net/specs/openid-connect-session-1_0.html</a:t>
            </a:r>
            <a:endParaRPr lang="en-US" dirty="0"/>
          </a:p>
          <a:p>
            <a:pPr lvl="2"/>
            <a:r>
              <a:rPr lang="en-US" dirty="0"/>
              <a:t>Uses HTML5 postMessage to communicate state change messages between OP and RP iframes</a:t>
            </a:r>
          </a:p>
          <a:p>
            <a:pPr lvl="1"/>
            <a:r>
              <a:rPr lang="en-US" dirty="0"/>
              <a:t>Front-Channel Logout</a:t>
            </a:r>
          </a:p>
          <a:p>
            <a:pPr lvl="2"/>
            <a:r>
              <a:rPr lang="en-US" dirty="0">
                <a:hlinkClick r:id="rId4"/>
              </a:rPr>
              <a:t>https://openid.net/specs/openid-connect-frontchannel-1_0.html</a:t>
            </a:r>
            <a:endParaRPr lang="en-US" dirty="0"/>
          </a:p>
          <a:p>
            <a:pPr lvl="2"/>
            <a:r>
              <a:rPr lang="en-US" dirty="0"/>
              <a:t>Uses HTTP GET to load image or iframe, triggering logout</a:t>
            </a:r>
          </a:p>
          <a:p>
            <a:pPr lvl="2"/>
            <a:r>
              <a:rPr lang="en-US" dirty="0"/>
              <a:t>Similar to options in SAML, WS-Federation</a:t>
            </a:r>
          </a:p>
          <a:p>
            <a:pPr lvl="1"/>
            <a:r>
              <a:rPr lang="en-US" dirty="0"/>
              <a:t>Back-Channel Logout</a:t>
            </a:r>
          </a:p>
          <a:p>
            <a:pPr lvl="2"/>
            <a:r>
              <a:rPr lang="en-US" dirty="0">
                <a:hlinkClick r:id="rId5"/>
              </a:rPr>
              <a:t>https://openid.net/specs/openid-connect-backchannel-1_0.html</a:t>
            </a:r>
            <a:endParaRPr lang="en-US" dirty="0"/>
          </a:p>
          <a:p>
            <a:pPr lvl="2"/>
            <a:r>
              <a:rPr lang="en-US" dirty="0"/>
              <a:t>Server-to-communication not using the browser</a:t>
            </a:r>
          </a:p>
          <a:p>
            <a:pPr lvl="2"/>
            <a:r>
              <a:rPr lang="en-US" dirty="0"/>
              <a:t>Can be used by native applications, which have no active browser</a:t>
            </a:r>
          </a:p>
          <a:p>
            <a:r>
              <a:rPr lang="en-US" dirty="0"/>
              <a:t>All support multiple logged in sessions from OP at RP</a:t>
            </a:r>
          </a:p>
          <a:p>
            <a:r>
              <a:rPr lang="en-US" dirty="0"/>
              <a:t>Unfortunately, no one approach best for all use cases</a:t>
            </a:r>
          </a:p>
          <a:p>
            <a:r>
              <a:rPr lang="en-US" dirty="0"/>
              <a:t>Certification tests being developed</a:t>
            </a:r>
          </a:p>
          <a:p>
            <a:pPr lvl="1"/>
            <a:r>
              <a:rPr lang="en-US" dirty="0"/>
              <a:t>WG plans to test multiple implementations before making specs Final</a:t>
            </a:r>
          </a:p>
        </p:txBody>
      </p:sp>
    </p:spTree>
    <p:extLst>
      <p:ext uri="{BB962C8B-B14F-4D97-AF65-F5344CB8AC3E}">
        <p14:creationId xmlns:p14="http://schemas.microsoft.com/office/powerpoint/2010/main" val="12708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Federation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OpenID Connect Federation specification</a:t>
            </a:r>
          </a:p>
          <a:p>
            <a:pPr lvl="1"/>
            <a:r>
              <a:rPr lang="en-US" dirty="0">
                <a:hlinkClick r:id="rId3"/>
              </a:rPr>
              <a:t>https://openid.net/specs/openid-connect-federation-1_0.html</a:t>
            </a:r>
            <a:endParaRPr lang="en-US" dirty="0"/>
          </a:p>
          <a:p>
            <a:r>
              <a:rPr lang="en-US" dirty="0"/>
              <a:t>Enables establishment and maintenance of multi-party federations using OpenID Connect</a:t>
            </a:r>
          </a:p>
          <a:p>
            <a:r>
              <a:rPr lang="en-US" dirty="0"/>
              <a:t>Defines hierarchical JSON-based metadata structures for federation participants</a:t>
            </a:r>
          </a:p>
          <a:p>
            <a:r>
              <a:rPr lang="en-US" dirty="0"/>
              <a:t>Implementer’s Draft status reached</a:t>
            </a:r>
          </a:p>
          <a:p>
            <a:r>
              <a:rPr lang="en-US" dirty="0"/>
              <a:t>Substantial changes since then</a:t>
            </a:r>
          </a:p>
          <a:p>
            <a:pPr lvl="1"/>
            <a:r>
              <a:rPr lang="en-US" b="1" i="1" dirty="0"/>
              <a:t>Come work on the spec with us this week at IIW!</a:t>
            </a:r>
          </a:p>
        </p:txBody>
      </p:sp>
    </p:spTree>
    <p:extLst>
      <p:ext uri="{BB962C8B-B14F-4D97-AF65-F5344CB8AC3E}">
        <p14:creationId xmlns:p14="http://schemas.microsoft.com/office/powerpoint/2010/main" val="1356093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Assurance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OpenID Connect for Identity Assurance</a:t>
            </a:r>
          </a:p>
          <a:p>
            <a:pPr lvl="1"/>
            <a:r>
              <a:rPr lang="en-US" dirty="0">
                <a:hlinkClick r:id="rId3"/>
              </a:rPr>
              <a:t>https://openid.net/specs/openid-connect-4-identity-assurance.html</a:t>
            </a:r>
            <a:endParaRPr lang="en-US" dirty="0"/>
          </a:p>
          <a:p>
            <a:r>
              <a:rPr lang="en-US" dirty="0"/>
              <a:t>Representation for verified person data</a:t>
            </a:r>
          </a:p>
          <a:p>
            <a:pPr lvl="1"/>
            <a:r>
              <a:rPr lang="en-US" dirty="0"/>
              <a:t>Enables legal compliance for some use cases</a:t>
            </a:r>
          </a:p>
          <a:p>
            <a:r>
              <a:rPr lang="en-US" dirty="0"/>
              <a:t>Currently in Implementer’s Draft review period</a:t>
            </a:r>
          </a:p>
          <a:p>
            <a:pPr lvl="1"/>
            <a:r>
              <a:rPr lang="en-US" b="1" i="1" dirty="0"/>
              <a:t>Please review!</a:t>
            </a:r>
          </a:p>
        </p:txBody>
      </p:sp>
    </p:spTree>
    <p:extLst>
      <p:ext uri="{BB962C8B-B14F-4D97-AF65-F5344CB8AC3E}">
        <p14:creationId xmlns:p14="http://schemas.microsoft.com/office/powerpoint/2010/main" val="2788335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unmet_authentication_requirements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new error code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unmet_authentication_requirements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hlinkClick r:id="rId3"/>
              </a:rPr>
              <a:t>https://openid.net/specs/openid-connect-unmet-authentication-requirements-1_0.html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Enables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OP to signal that it failed to authenticate the End-User per the RP’s requirements</a:t>
            </a:r>
            <a:endParaRPr lang="en-US" dirty="0"/>
          </a:p>
          <a:p>
            <a:r>
              <a:rPr lang="en-US" dirty="0"/>
              <a:t>New specification written being by Torsten Lodderstedt</a:t>
            </a:r>
          </a:p>
          <a:p>
            <a:pPr lvl="1"/>
            <a:r>
              <a:rPr lang="en-US" i="1" dirty="0"/>
              <a:t>Please review!</a:t>
            </a:r>
          </a:p>
        </p:txBody>
      </p:sp>
    </p:spTree>
    <p:extLst>
      <p:ext uri="{BB962C8B-B14F-4D97-AF65-F5344CB8AC3E}">
        <p14:creationId xmlns:p14="http://schemas.microsoft.com/office/powerpoint/2010/main" val="2218750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SSO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OpenID Connect Native SSO for Mobile Apps specification</a:t>
            </a:r>
          </a:p>
          <a:p>
            <a:pPr lvl="1"/>
            <a:r>
              <a:rPr lang="en-US" dirty="0">
                <a:hlinkClick r:id="rId3"/>
              </a:rPr>
              <a:t>https://openid.net/specs/openid-connect-native-sso-1_0.html</a:t>
            </a:r>
            <a:endParaRPr lang="en-US" dirty="0"/>
          </a:p>
          <a:p>
            <a:r>
              <a:rPr lang="en-US" dirty="0"/>
              <a:t>Enables Single Sign-On across apps by the same vendor</a:t>
            </a:r>
          </a:p>
          <a:p>
            <a:r>
              <a:rPr lang="en-US" dirty="0"/>
              <a:t>Assigns a device secret issued by the AS</a:t>
            </a:r>
          </a:p>
          <a:p>
            <a:r>
              <a:rPr lang="en-US" dirty="0"/>
              <a:t>New specification written by George Fletcher</a:t>
            </a:r>
          </a:p>
          <a:p>
            <a:pPr lvl="1"/>
            <a:r>
              <a:rPr lang="en-US" i="1" dirty="0"/>
              <a:t>Please review!</a:t>
            </a:r>
          </a:p>
        </p:txBody>
      </p:sp>
    </p:spTree>
    <p:extLst>
      <p:ext uri="{BB962C8B-B14F-4D97-AF65-F5344CB8AC3E}">
        <p14:creationId xmlns:p14="http://schemas.microsoft.com/office/powerpoint/2010/main" val="4263425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prompt=create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Initiating User Registration via OpenID Connect specification</a:t>
            </a:r>
          </a:p>
          <a:p>
            <a:pPr lvl="1"/>
            <a:r>
              <a:rPr lang="en-US" dirty="0">
                <a:hlinkClick r:id="rId3"/>
              </a:rPr>
              <a:t>https://openid.net/specs/openid-connect-prompt-create-1_0.html</a:t>
            </a:r>
            <a:endParaRPr lang="en-US" dirty="0"/>
          </a:p>
          <a:p>
            <a:r>
              <a:rPr lang="en-US" dirty="0"/>
              <a:t>Requests enabling account creation during authentication</a:t>
            </a:r>
          </a:p>
          <a:p>
            <a:r>
              <a:rPr lang="en-US" dirty="0"/>
              <a:t>Active discussion of relationships between account creation and use of existing accounts</a:t>
            </a:r>
          </a:p>
          <a:p>
            <a:r>
              <a:rPr lang="en-US" dirty="0"/>
              <a:t>New specification written being by George Fletcher</a:t>
            </a:r>
          </a:p>
          <a:p>
            <a:pPr lvl="1"/>
            <a:r>
              <a:rPr lang="en-US" i="1" dirty="0"/>
              <a:t>Please review!</a:t>
            </a:r>
          </a:p>
        </p:txBody>
      </p:sp>
    </p:spTree>
    <p:extLst>
      <p:ext uri="{BB962C8B-B14F-4D97-AF65-F5344CB8AC3E}">
        <p14:creationId xmlns:p14="http://schemas.microsoft.com/office/powerpoint/2010/main" val="351161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Errata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Errata process corrects typos, etc. discovered</a:t>
            </a:r>
          </a:p>
          <a:p>
            <a:pPr lvl="1"/>
            <a:r>
              <a:rPr lang="en-US" dirty="0"/>
              <a:t>Makes no normative changes</a:t>
            </a:r>
          </a:p>
          <a:p>
            <a:r>
              <a:rPr lang="en-US" dirty="0"/>
              <a:t>Edits under way for second errata set</a:t>
            </a:r>
          </a:p>
          <a:p>
            <a:r>
              <a:rPr lang="en-US" dirty="0">
                <a:hlinkClick r:id="rId3"/>
              </a:rPr>
              <a:t>https://openid.net/specs/openid-connect-core-1_0-24.html</a:t>
            </a:r>
            <a:r>
              <a:rPr lang="en-US" dirty="0"/>
              <a:t> is current Core errata draft</a:t>
            </a:r>
          </a:p>
        </p:txBody>
      </p:sp>
    </p:spTree>
    <p:extLst>
      <p:ext uri="{BB962C8B-B14F-4D97-AF65-F5344CB8AC3E}">
        <p14:creationId xmlns:p14="http://schemas.microsoft.com/office/powerpoint/2010/main" val="182830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acebo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461" y="1700180"/>
            <a:ext cx="2190750" cy="952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Together</a:t>
            </a:r>
          </a:p>
        </p:txBody>
      </p:sp>
      <p:pic>
        <p:nvPicPr>
          <p:cNvPr id="20" name="Picture 19" descr="Ping Ident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9618" y="2441375"/>
            <a:ext cx="2190750" cy="952500"/>
          </a:xfrm>
          <a:prstGeom prst="rect">
            <a:avLst/>
          </a:prstGeom>
          <a:noFill/>
        </p:spPr>
      </p:pic>
      <p:pic>
        <p:nvPicPr>
          <p:cNvPr id="21" name="Picture 20" descr="Nomura Research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22" y="4331275"/>
            <a:ext cx="1428750" cy="857251"/>
          </a:xfrm>
          <a:prstGeom prst="rect">
            <a:avLst/>
          </a:prstGeom>
          <a:noFill/>
        </p:spPr>
      </p:pic>
      <p:cxnSp>
        <p:nvCxnSpPr>
          <p:cNvPr id="23" name="直線矢印コネクタ 11"/>
          <p:cNvCxnSpPr/>
          <p:nvPr/>
        </p:nvCxnSpPr>
        <p:spPr>
          <a:xfrm>
            <a:off x="4295335" y="2391508"/>
            <a:ext cx="1143684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13"/>
          <p:cNvCxnSpPr/>
          <p:nvPr/>
        </p:nvCxnSpPr>
        <p:spPr>
          <a:xfrm>
            <a:off x="5404139" y="2025329"/>
            <a:ext cx="563659" cy="1206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15"/>
          <p:cNvCxnSpPr/>
          <p:nvPr/>
        </p:nvCxnSpPr>
        <p:spPr>
          <a:xfrm flipH="1">
            <a:off x="6459628" y="2047227"/>
            <a:ext cx="509978" cy="119438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17"/>
          <p:cNvCxnSpPr/>
          <p:nvPr/>
        </p:nvCxnSpPr>
        <p:spPr>
          <a:xfrm>
            <a:off x="3636539" y="3022334"/>
            <a:ext cx="1161667" cy="346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19"/>
          <p:cNvCxnSpPr/>
          <p:nvPr/>
        </p:nvCxnSpPr>
        <p:spPr>
          <a:xfrm flipV="1">
            <a:off x="6088986" y="3879230"/>
            <a:ext cx="7014" cy="6638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1"/>
          <p:cNvCxnSpPr/>
          <p:nvPr/>
        </p:nvCxnSpPr>
        <p:spPr>
          <a:xfrm flipH="1" flipV="1">
            <a:off x="7309905" y="3823047"/>
            <a:ext cx="1488351" cy="9721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2"/>
          <p:cNvSpPr txBox="1"/>
          <p:nvPr/>
        </p:nvSpPr>
        <p:spPr>
          <a:xfrm>
            <a:off x="4729233" y="3246983"/>
            <a:ext cx="297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cs typeface="Times New Roman" pitchFamily="18" charset="0"/>
              </a:rPr>
              <a:t>OpenID Connect</a:t>
            </a:r>
            <a:endParaRPr lang="ja-JP" altLang="en-US" sz="3200" dirty="0">
              <a:cs typeface="Times New Roman" pitchFamily="18" charset="0"/>
            </a:endParaRPr>
          </a:p>
        </p:txBody>
      </p:sp>
      <p:pic>
        <p:nvPicPr>
          <p:cNvPr id="31" name="Picture 30" descr="Yahoo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68329" y="1798322"/>
            <a:ext cx="1739296" cy="756216"/>
          </a:xfrm>
          <a:prstGeom prst="rect">
            <a:avLst/>
          </a:prstGeom>
          <a:noFill/>
        </p:spPr>
      </p:pic>
      <p:cxnSp>
        <p:nvCxnSpPr>
          <p:cNvPr id="32" name="直線矢印コネクタ 18"/>
          <p:cNvCxnSpPr/>
          <p:nvPr/>
        </p:nvCxnSpPr>
        <p:spPr>
          <a:xfrm flipH="1">
            <a:off x="7698115" y="3076814"/>
            <a:ext cx="974856" cy="2920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Yahoo! JAP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8027" y="5695255"/>
            <a:ext cx="1384945" cy="369737"/>
          </a:xfrm>
          <a:prstGeom prst="rect">
            <a:avLst/>
          </a:prstGeom>
          <a:noFill/>
        </p:spPr>
      </p:pic>
      <p:cxnSp>
        <p:nvCxnSpPr>
          <p:cNvPr id="34" name="直線矢印コネクタ 24"/>
          <p:cNvCxnSpPr/>
          <p:nvPr/>
        </p:nvCxnSpPr>
        <p:spPr>
          <a:xfrm flipH="1" flipV="1">
            <a:off x="6969606" y="3879231"/>
            <a:ext cx="1010892" cy="17207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0"/>
          <p:cNvCxnSpPr/>
          <p:nvPr/>
        </p:nvCxnSpPr>
        <p:spPr>
          <a:xfrm flipV="1">
            <a:off x="4450080" y="3859190"/>
            <a:ext cx="739260" cy="7113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849" y="5403053"/>
            <a:ext cx="1318137" cy="988603"/>
          </a:xfrm>
          <a:prstGeom prst="rect">
            <a:avLst/>
          </a:prstGeom>
        </p:spPr>
      </p:pic>
      <p:cxnSp>
        <p:nvCxnSpPr>
          <p:cNvPr id="35" name="直線矢印コネクタ 27"/>
          <p:cNvCxnSpPr/>
          <p:nvPr/>
        </p:nvCxnSpPr>
        <p:spPr>
          <a:xfrm flipV="1">
            <a:off x="5180145" y="3895056"/>
            <a:ext cx="430521" cy="16561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17"/>
          <p:cNvCxnSpPr/>
          <p:nvPr/>
        </p:nvCxnSpPr>
        <p:spPr>
          <a:xfrm flipV="1">
            <a:off x="3691382" y="3705280"/>
            <a:ext cx="1037850" cy="1739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081" y="3780957"/>
            <a:ext cx="2133908" cy="528142"/>
          </a:xfrm>
          <a:prstGeom prst="rect">
            <a:avLst/>
          </a:prstGeom>
        </p:spPr>
      </p:pic>
      <p:cxnSp>
        <p:nvCxnSpPr>
          <p:cNvPr id="42" name="直線矢印コネクタ 18"/>
          <p:cNvCxnSpPr/>
          <p:nvPr/>
        </p:nvCxnSpPr>
        <p:spPr>
          <a:xfrm flipH="1" flipV="1">
            <a:off x="7730857" y="3705278"/>
            <a:ext cx="1067398" cy="18977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517" y="1425598"/>
            <a:ext cx="2199803" cy="470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82" y="5053411"/>
            <a:ext cx="1184586" cy="533064"/>
          </a:xfrm>
          <a:prstGeom prst="rect">
            <a:avLst/>
          </a:prstGeom>
        </p:spPr>
      </p:pic>
      <p:cxnSp>
        <p:nvCxnSpPr>
          <p:cNvPr id="36" name="直線矢印コネクタ 24"/>
          <p:cNvCxnSpPr>
            <a:stCxn id="7" idx="0"/>
          </p:cNvCxnSpPr>
          <p:nvPr/>
        </p:nvCxnSpPr>
        <p:spPr>
          <a:xfrm flipH="1" flipV="1">
            <a:off x="6536791" y="3882863"/>
            <a:ext cx="274084" cy="11705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972" y="4804905"/>
            <a:ext cx="1280465" cy="10010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97" y="3705280"/>
            <a:ext cx="1530208" cy="625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75" y="5393388"/>
            <a:ext cx="684048" cy="684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10" y="4625634"/>
            <a:ext cx="767374" cy="7673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10" y="4706815"/>
            <a:ext cx="762000" cy="762000"/>
          </a:xfrm>
          <a:prstGeom prst="rect">
            <a:avLst/>
          </a:prstGeom>
        </p:spPr>
      </p:pic>
      <p:cxnSp>
        <p:nvCxnSpPr>
          <p:cNvPr id="38" name="直線矢印コネクタ 11"/>
          <p:cNvCxnSpPr/>
          <p:nvPr/>
        </p:nvCxnSpPr>
        <p:spPr>
          <a:xfrm flipH="1">
            <a:off x="7057303" y="2391509"/>
            <a:ext cx="1190883" cy="8622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972" y="2701550"/>
            <a:ext cx="1879919" cy="493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366" y="1443029"/>
            <a:ext cx="1401061" cy="47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11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8255"/>
            <a:ext cx="10972800" cy="5303216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Enables OpenID Connect and FAPI implementations to be certified as meeting requirements of defined conformance profiles</a:t>
            </a:r>
          </a:p>
          <a:p>
            <a:r>
              <a:rPr lang="en-US" sz="2800" dirty="0"/>
              <a:t>Now OpenID Connect certification profiles for:</a:t>
            </a:r>
          </a:p>
          <a:p>
            <a:pPr lvl="1"/>
            <a:r>
              <a:rPr lang="en-US" dirty="0"/>
              <a:t>Basic OP and Basic RP</a:t>
            </a:r>
          </a:p>
          <a:p>
            <a:pPr lvl="1"/>
            <a:r>
              <a:rPr lang="en-US" dirty="0"/>
              <a:t>Implicit OP and Implicit RP</a:t>
            </a:r>
          </a:p>
          <a:p>
            <a:pPr lvl="1"/>
            <a:r>
              <a:rPr lang="en-US" dirty="0"/>
              <a:t>Hybrid OP and Hybrid RP</a:t>
            </a:r>
          </a:p>
          <a:p>
            <a:pPr lvl="1"/>
            <a:r>
              <a:rPr lang="en-US" dirty="0"/>
              <a:t>OP Publishing and RP Using Configuration Information</a:t>
            </a:r>
          </a:p>
          <a:p>
            <a:pPr lvl="1"/>
            <a:r>
              <a:rPr lang="en-US" dirty="0"/>
              <a:t>Dynamic OP and Dynamic RP</a:t>
            </a:r>
          </a:p>
          <a:p>
            <a:pPr lvl="1"/>
            <a:r>
              <a:rPr lang="en-US" dirty="0"/>
              <a:t>Form Post Response Mode for OP and RP</a:t>
            </a:r>
          </a:p>
          <a:p>
            <a:pPr lvl="1"/>
            <a:r>
              <a:rPr lang="en-US" b="1" i="1" dirty="0"/>
              <a:t>New:</a:t>
            </a:r>
            <a:r>
              <a:rPr lang="en-US" i="1" dirty="0"/>
              <a:t> Third party-initiated login for OP and RP</a:t>
            </a:r>
          </a:p>
          <a:p>
            <a:pPr lvl="1"/>
            <a:r>
              <a:rPr lang="en-US" b="1" i="1" dirty="0"/>
              <a:t>New:</a:t>
            </a:r>
            <a:r>
              <a:rPr lang="en-US" i="1" dirty="0"/>
              <a:t> Logout OP tests in pilot mode</a:t>
            </a:r>
          </a:p>
          <a:p>
            <a:r>
              <a:rPr lang="en-US" sz="2800" dirty="0"/>
              <a:t>FAPI OP certification launched April 2019</a:t>
            </a:r>
          </a:p>
          <a:p>
            <a:r>
              <a:rPr lang="en-US" sz="2800" dirty="0"/>
              <a:t>Financial-grade API Client Initiated Backchannel Authentication Profile (FAPI-CIBA) launched September 2019 </a:t>
            </a:r>
          </a:p>
          <a:p>
            <a:r>
              <a:rPr lang="en-US" sz="2800" dirty="0"/>
              <a:t>See </a:t>
            </a:r>
            <a:r>
              <a:rPr lang="en-US" sz="2800" dirty="0">
                <a:hlinkClick r:id="rId3"/>
              </a:rPr>
              <a:t>https://openid.net/certification/</a:t>
            </a:r>
            <a:endParaRPr lang="en-US" sz="2800" dirty="0"/>
          </a:p>
          <a:p>
            <a:pPr lvl="1"/>
            <a:r>
              <a:rPr lang="en-US" dirty="0"/>
              <a:t>And accompanying certification presentation!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850" y="4978417"/>
            <a:ext cx="2114550" cy="1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65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using OpenID Connect?</a:t>
            </a:r>
          </a:p>
          <a:p>
            <a:r>
              <a:rPr lang="en-US" dirty="0"/>
              <a:t>What would you like the working group to know and do?</a:t>
            </a:r>
          </a:p>
        </p:txBody>
      </p:sp>
    </p:spTree>
    <p:extLst>
      <p:ext uri="{BB962C8B-B14F-4D97-AF65-F5344CB8AC3E}">
        <p14:creationId xmlns:p14="http://schemas.microsoft.com/office/powerpoint/2010/main" val="4293799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OpenID Connect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019"/>
            <a:ext cx="10972800" cy="54221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OpenID Connect</a:t>
            </a:r>
          </a:p>
          <a:p>
            <a:pPr lvl="1"/>
            <a:r>
              <a:rPr lang="en-US" dirty="0">
                <a:hlinkClick r:id="rId3"/>
              </a:rPr>
              <a:t>https://openid.net/connect/</a:t>
            </a:r>
            <a:endParaRPr lang="en-US" dirty="0"/>
          </a:p>
          <a:p>
            <a:r>
              <a:rPr lang="en-US" dirty="0"/>
              <a:t>Frequently Asked Questions</a:t>
            </a:r>
          </a:p>
          <a:p>
            <a:pPr lvl="1"/>
            <a:r>
              <a:rPr lang="en-US" dirty="0">
                <a:hlinkClick r:id="rId4"/>
              </a:rPr>
              <a:t>https://openid.net/connect/faq/</a:t>
            </a:r>
            <a:endParaRPr lang="en-US" dirty="0"/>
          </a:p>
          <a:p>
            <a:r>
              <a:rPr lang="en-US" dirty="0"/>
              <a:t>Working Group Mailing List</a:t>
            </a:r>
          </a:p>
          <a:p>
            <a:pPr lvl="1"/>
            <a:r>
              <a:rPr lang="en-US" dirty="0">
                <a:hlinkClick r:id="rId5"/>
              </a:rPr>
              <a:t>http://lists.openid.net/mailman/listinfo/openid-specs-ab</a:t>
            </a:r>
            <a:endParaRPr lang="en-US" dirty="0"/>
          </a:p>
          <a:p>
            <a:r>
              <a:rPr lang="en-US" dirty="0"/>
              <a:t>OpenID Certification Program</a:t>
            </a:r>
          </a:p>
          <a:p>
            <a:pPr lvl="1"/>
            <a:r>
              <a:rPr lang="en-US" dirty="0">
                <a:hlinkClick r:id="rId6"/>
              </a:rPr>
              <a:t>https://openid.net/certification/</a:t>
            </a:r>
            <a:r>
              <a:rPr lang="en-US" dirty="0"/>
              <a:t> </a:t>
            </a:r>
          </a:p>
          <a:p>
            <a:r>
              <a:rPr lang="en-US" dirty="0"/>
              <a:t>Certified OpenID Connect Implementations Featured for Developers</a:t>
            </a:r>
          </a:p>
          <a:p>
            <a:pPr lvl="1"/>
            <a:r>
              <a:rPr lang="en-US" dirty="0">
                <a:hlinkClick r:id="rId7"/>
              </a:rPr>
              <a:t>https://openid.net/developers/certified/</a:t>
            </a:r>
            <a:endParaRPr lang="en-US" dirty="0"/>
          </a:p>
          <a:p>
            <a:r>
              <a:rPr lang="en-US" dirty="0"/>
              <a:t>Mike Jones’ Blog</a:t>
            </a:r>
          </a:p>
          <a:p>
            <a:pPr lvl="1"/>
            <a:r>
              <a:rPr lang="en-US" dirty="0">
                <a:hlinkClick r:id="rId8"/>
              </a:rPr>
              <a:t>http://self-issued.info/</a:t>
            </a:r>
            <a:endParaRPr lang="en-US" dirty="0"/>
          </a:p>
          <a:p>
            <a:r>
              <a:rPr lang="en-US" dirty="0"/>
              <a:t>Nat </a:t>
            </a:r>
            <a:r>
              <a:rPr lang="en-US" dirty="0" err="1"/>
              <a:t>Sakimura’s</a:t>
            </a:r>
            <a:r>
              <a:rPr lang="en-US" dirty="0"/>
              <a:t> Blog</a:t>
            </a:r>
          </a:p>
          <a:p>
            <a:pPr lvl="1"/>
            <a:r>
              <a:rPr lang="en-US" dirty="0">
                <a:hlinkClick r:id="rId9"/>
              </a:rPr>
              <a:t>http://nat.sakimura.org/</a:t>
            </a:r>
            <a:endParaRPr lang="en-US" dirty="0"/>
          </a:p>
          <a:p>
            <a:r>
              <a:rPr lang="en-US" dirty="0"/>
              <a:t>John Bradley’s Blog</a:t>
            </a:r>
          </a:p>
          <a:p>
            <a:pPr lvl="1"/>
            <a:r>
              <a:rPr lang="en-US" dirty="0">
                <a:hlinkClick r:id="rId10"/>
              </a:rPr>
              <a:t>http://www.thread-safe.com/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7286-3C97-4FCC-B8E1-5724CF3E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You’re Probably Already Using OpenID Connect!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6F59-5038-4D49-8375-F3032723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an Android phone or log in at AOL, Deutsche Telekom, Google, Microsoft, NEC, NTT, Salesforce, Softbank, Symantec, Verizon, or Yahoo! Japan, you’re already using OpenID Connect</a:t>
            </a:r>
          </a:p>
          <a:p>
            <a:pPr lvl="1"/>
            <a:r>
              <a:rPr lang="en-US" dirty="0"/>
              <a:t>Many other sites and apps large and small also use OpenID Connect</a:t>
            </a:r>
          </a:p>
        </p:txBody>
      </p:sp>
    </p:spTree>
    <p:extLst>
      <p:ext uri="{BB962C8B-B14F-4D97-AF65-F5344CB8AC3E}">
        <p14:creationId xmlns:p14="http://schemas.microsoft.com/office/powerpoint/2010/main" val="279499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OpenID Connect?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identity layer on top of OAuth 2.0</a:t>
            </a:r>
          </a:p>
          <a:p>
            <a:r>
              <a:rPr lang="en-US" dirty="0"/>
              <a:t>Enables RPs to verify identity of end-user</a:t>
            </a:r>
          </a:p>
          <a:p>
            <a:r>
              <a:rPr lang="en-US" dirty="0"/>
              <a:t>Enables RPs to obtain basic profile info</a:t>
            </a:r>
          </a:p>
          <a:p>
            <a:r>
              <a:rPr lang="en-US" dirty="0"/>
              <a:t>REST/JSON interfaces → low barrier to entry</a:t>
            </a:r>
          </a:p>
          <a:p>
            <a:r>
              <a:rPr lang="en-US" dirty="0"/>
              <a:t>Described at </a:t>
            </a:r>
            <a:r>
              <a:rPr lang="en-US" dirty="0">
                <a:hlinkClick r:id="rId3"/>
              </a:rPr>
              <a:t>https://openid.net/connect/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6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Connect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Spans use cases, scenarios</a:t>
            </a:r>
          </a:p>
          <a:p>
            <a:pPr lvl="1"/>
            <a:r>
              <a:rPr lang="en-US" dirty="0"/>
              <a:t>Internet, Enterprise, Mobile, Cloud</a:t>
            </a:r>
          </a:p>
          <a:p>
            <a:r>
              <a:rPr lang="en-US" dirty="0"/>
              <a:t>Spans security &amp; privacy requirements</a:t>
            </a:r>
          </a:p>
          <a:p>
            <a:pPr lvl="1"/>
            <a:r>
              <a:rPr lang="en-US" dirty="0"/>
              <a:t>From non-sensitive information to highly secure</a:t>
            </a:r>
          </a:p>
          <a:p>
            <a:r>
              <a:rPr lang="en-US" dirty="0"/>
              <a:t>Spans sophistication of claims usage</a:t>
            </a:r>
          </a:p>
          <a:p>
            <a:pPr lvl="1"/>
            <a:r>
              <a:rPr lang="en-US" dirty="0"/>
              <a:t>From basic default claims to specific requested claims to collecting claims from multiple sources</a:t>
            </a:r>
          </a:p>
          <a:p>
            <a:r>
              <a:rPr lang="en-US" dirty="0"/>
              <a:t>Maximizes simplicity of implementations</a:t>
            </a:r>
          </a:p>
          <a:p>
            <a:pPr lvl="1"/>
            <a:r>
              <a:rPr lang="en-US" dirty="0"/>
              <a:t>Uses existing IETF specs: OAuth 2.0, JWT, etc.</a:t>
            </a:r>
          </a:p>
          <a:p>
            <a:pPr lvl="1"/>
            <a:r>
              <a:rPr lang="en-US" dirty="0"/>
              <a:t>Lets you build only the pieces you need</a:t>
            </a:r>
          </a:p>
        </p:txBody>
      </p:sp>
    </p:spTree>
    <p:extLst>
      <p:ext uri="{BB962C8B-B14F-4D97-AF65-F5344CB8AC3E}">
        <p14:creationId xmlns:p14="http://schemas.microsoft.com/office/powerpoint/2010/main" val="232092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7286-3C97-4FCC-B8E1-5724CF3E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Numerous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6F59-5038-4D49-8375-F3032723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OpenID Connect won 2012 European Identity Award for Best Innovation/New Standard</a:t>
            </a:r>
          </a:p>
          <a:p>
            <a:pPr lvl="1"/>
            <a:r>
              <a:rPr lang="en-US" dirty="0">
                <a:hlinkClick r:id="rId3"/>
              </a:rPr>
              <a:t>http://openid.net/2012/04/18/openid-connect-wins-2012-european-identity-and-cloud-award/</a:t>
            </a:r>
            <a:endParaRPr lang="en-US" dirty="0"/>
          </a:p>
          <a:p>
            <a:r>
              <a:rPr lang="en-US" dirty="0"/>
              <a:t>OAuth 2.0 won in 2013</a:t>
            </a:r>
          </a:p>
          <a:p>
            <a:r>
              <a:rPr lang="en-US" dirty="0"/>
              <a:t>JWT/JOSE won in 2014</a:t>
            </a:r>
          </a:p>
          <a:p>
            <a:r>
              <a:rPr lang="en-US" dirty="0"/>
              <a:t>OpenID Certification program won</a:t>
            </a:r>
            <a:br>
              <a:rPr lang="en-US" dirty="0"/>
            </a:br>
            <a:r>
              <a:rPr lang="en-US" dirty="0"/>
              <a:t>2018 Identity Innovation Award</a:t>
            </a:r>
            <a:br>
              <a:rPr lang="en-US" dirty="0"/>
            </a:br>
            <a:r>
              <a:rPr lang="en-US" dirty="0"/>
              <a:t>and 2018 European Identity Award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73371-90F4-4BEB-9DF5-5CEEE4A882C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31396" y="3105132"/>
            <a:ext cx="1754610" cy="353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5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Letters to Apple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OpenID Foundation wrote open letter to Apple about problems with Sign In with Apple in June</a:t>
            </a:r>
          </a:p>
          <a:p>
            <a:pPr lvl="1"/>
            <a:r>
              <a:rPr lang="en-US" dirty="0">
                <a:hlinkClick r:id="rId3"/>
              </a:rPr>
              <a:t>https://openid.net/2019/06/27/open-letter-from-the-openid-foundation-to-apple-regarding-sign-in-with-apple/</a:t>
            </a:r>
            <a:endParaRPr lang="en-US" dirty="0"/>
          </a:p>
          <a:p>
            <a:r>
              <a:rPr lang="en-US" dirty="0"/>
              <a:t>Apple has since fixed security and interop problems identified!</a:t>
            </a:r>
          </a:p>
          <a:p>
            <a:pPr lvl="1"/>
            <a:r>
              <a:rPr lang="en-US" dirty="0"/>
              <a:t>Standard OpenID Connect libraries can now be used in many cases</a:t>
            </a:r>
          </a:p>
          <a:p>
            <a:r>
              <a:rPr lang="en-US" dirty="0"/>
              <a:t>We’re about to post a second open letter commending the  improvements made</a:t>
            </a:r>
          </a:p>
          <a:p>
            <a:pPr lvl="1"/>
            <a:r>
              <a:rPr lang="en-US" dirty="0"/>
              <a:t>And asking them to fix some of the remaining peculiarities</a:t>
            </a:r>
          </a:p>
        </p:txBody>
      </p:sp>
    </p:spTree>
    <p:extLst>
      <p:ext uri="{BB962C8B-B14F-4D97-AF65-F5344CB8AC3E}">
        <p14:creationId xmlns:p14="http://schemas.microsoft.com/office/powerpoint/2010/main" val="147656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Related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0693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International Government Profile (iGov) WG</a:t>
            </a:r>
          </a:p>
          <a:p>
            <a:pPr lvl="1"/>
            <a:r>
              <a:rPr lang="en-US" sz="2400" dirty="0"/>
              <a:t>Developing OpenID Connect profile for government &amp; high-value commercial applications</a:t>
            </a:r>
          </a:p>
          <a:p>
            <a:r>
              <a:rPr lang="en-US" sz="2800" dirty="0"/>
              <a:t>Enhanced Authentication Profile (EAP) WG</a:t>
            </a:r>
          </a:p>
          <a:p>
            <a:pPr lvl="1"/>
            <a:r>
              <a:rPr lang="en-US" sz="2400" dirty="0"/>
              <a:t>Enables Token Bound ID Tokens</a:t>
            </a:r>
          </a:p>
          <a:p>
            <a:pPr lvl="1"/>
            <a:r>
              <a:rPr lang="en-US" sz="2400" dirty="0"/>
              <a:t>Enables integration with FIDO and other phishing-resistant authentication solutions</a:t>
            </a:r>
          </a:p>
          <a:p>
            <a:r>
              <a:rPr lang="en-US" sz="2800" b="1" dirty="0"/>
              <a:t>M</a:t>
            </a:r>
            <a:r>
              <a:rPr lang="en-US" sz="2800" dirty="0"/>
              <a:t>obile </a:t>
            </a:r>
            <a:r>
              <a:rPr lang="en-US" sz="2800" b="1" dirty="0"/>
              <a:t>O</a:t>
            </a:r>
            <a:r>
              <a:rPr lang="en-US" sz="2800" dirty="0"/>
              <a:t>perator </a:t>
            </a:r>
            <a:r>
              <a:rPr lang="en-US" sz="2800" b="1" dirty="0"/>
              <a:t>D</a:t>
            </a:r>
            <a:r>
              <a:rPr lang="en-US" sz="2800" dirty="0"/>
              <a:t>iscovery, </a:t>
            </a:r>
            <a:r>
              <a:rPr lang="en-US" sz="2800" b="1" dirty="0"/>
              <a:t>R</a:t>
            </a:r>
            <a:r>
              <a:rPr lang="en-US" sz="2800" dirty="0"/>
              <a:t>egistration &amp; authe</a:t>
            </a:r>
            <a:r>
              <a:rPr lang="en-US" sz="2800" b="1" dirty="0"/>
              <a:t>N</a:t>
            </a:r>
            <a:r>
              <a:rPr lang="en-US" sz="2800" dirty="0"/>
              <a:t>tic</a:t>
            </a:r>
            <a:r>
              <a:rPr lang="en-US" sz="2800" b="1" dirty="0"/>
              <a:t>A</a:t>
            </a:r>
            <a:r>
              <a:rPr lang="en-US" sz="2800" dirty="0"/>
              <a:t>tion (MODRNA) WG</a:t>
            </a:r>
          </a:p>
          <a:p>
            <a:pPr lvl="1"/>
            <a:r>
              <a:rPr lang="en-US" sz="2400" dirty="0"/>
              <a:t>Mobile operator profiles for OpenID Connect</a:t>
            </a:r>
          </a:p>
          <a:p>
            <a:r>
              <a:rPr lang="en-US" sz="2800" dirty="0"/>
              <a:t>Financial-grade API (FAPI) WG</a:t>
            </a:r>
          </a:p>
          <a:p>
            <a:pPr lvl="1"/>
            <a:r>
              <a:rPr lang="en-US" sz="2400" dirty="0"/>
              <a:t>Enables secure API access to high-value services</a:t>
            </a:r>
          </a:p>
          <a:p>
            <a:r>
              <a:rPr lang="en-US" sz="2800" dirty="0"/>
              <a:t>Research and Education (R&amp;E) WG</a:t>
            </a:r>
          </a:p>
          <a:p>
            <a:pPr lvl="1"/>
            <a:r>
              <a:rPr lang="en-US" sz="2400" dirty="0"/>
              <a:t>Profiles OpenID Connect to ease adoption in the Research and Education (R&amp;E) sector</a:t>
            </a:r>
          </a:p>
        </p:txBody>
      </p:sp>
    </p:spTree>
    <p:extLst>
      <p:ext uri="{BB962C8B-B14F-4D97-AF65-F5344CB8AC3E}">
        <p14:creationId xmlns:p14="http://schemas.microsoft.com/office/powerpoint/2010/main" val="404169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Overview of Specifications</a:t>
            </a:r>
          </a:p>
        </p:txBody>
      </p:sp>
      <p:pic>
        <p:nvPicPr>
          <p:cNvPr id="1026" name="Picture 2" descr="C:\mbj\DSG\OpenID\OpenIDConnect-Map-4Feb20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733" y="1227664"/>
            <a:ext cx="6348804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05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1283</Words>
  <Application>Microsoft Office PowerPoint</Application>
  <PresentationFormat>Widescreen</PresentationFormat>
  <Paragraphs>190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verdana</vt:lpstr>
      <vt:lpstr>Office Theme</vt:lpstr>
      <vt:lpstr>OpenID Connect Working Group</vt:lpstr>
      <vt:lpstr>Working Together</vt:lpstr>
      <vt:lpstr>You’re Probably Already Using OpenID Connect!</vt:lpstr>
      <vt:lpstr>What is OpenID Connect?</vt:lpstr>
      <vt:lpstr>OpenID Connect Range</vt:lpstr>
      <vt:lpstr>Numerous Awards</vt:lpstr>
      <vt:lpstr>Open Letters to Apple</vt:lpstr>
      <vt:lpstr>Related Working Groups</vt:lpstr>
      <vt:lpstr>Original Overview of Specifications</vt:lpstr>
      <vt:lpstr>OAuth 2.0 Form Post Response Mode (additional Final Specification)</vt:lpstr>
      <vt:lpstr>OpenID 2.0 to OpenID Connect Migration (additional Final Specification)</vt:lpstr>
      <vt:lpstr>Current Work</vt:lpstr>
      <vt:lpstr>Session Management / Logout</vt:lpstr>
      <vt:lpstr>Federation Specification</vt:lpstr>
      <vt:lpstr>Identity Assurance Specification</vt:lpstr>
      <vt:lpstr>unmet_authentication_requirements Specification</vt:lpstr>
      <vt:lpstr>Native SSO Specification</vt:lpstr>
      <vt:lpstr>prompt=create Specification</vt:lpstr>
      <vt:lpstr>Second Errata Set</vt:lpstr>
      <vt:lpstr>OpenID Certification</vt:lpstr>
      <vt:lpstr>Open Conversation</vt:lpstr>
      <vt:lpstr>OpenID Connect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2016-03-31T02:28:24Z</dcterms:created>
  <dcterms:modified xsi:type="dcterms:W3CDTF">2019-09-30T20:45:16Z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SetBy">
    <vt:lpwstr>mbj@microsoft.com</vt:lpwstr>
  </property>
  <property fmtid="{D5CDD505-2E9C-101B-9397-08002B2CF9AE}" pid="6" name="MSIP_Label_f42aa342-8706-4288-bd11-ebb85995028c_SetDate">
    <vt:lpwstr>2017-05-01T09:25:53.3096388-07:00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