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98" r:id="rId1"/>
  </p:sldMasterIdLst>
  <p:notesMasterIdLst>
    <p:notesMasterId r:id="rId22"/>
  </p:notesMasterIdLst>
  <p:sldIdLst>
    <p:sldId id="28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</p:sldIdLst>
  <p:sldSz cx="9144000" cy="5143500" type="screen16x9"/>
  <p:notesSz cx="6858000" cy="9144000"/>
  <p:embeddedFontLst>
    <p:embeddedFont>
      <p:font typeface="Arimo" panose="020B0604020202020204" charset="0"/>
      <p:regular r:id="rId23"/>
      <p:bold r:id="rId24"/>
      <p:italic r:id="rId25"/>
      <p:boldItalic r:id="rId26"/>
    </p:embeddedFont>
    <p:embeddedFont>
      <p:font typeface="Helvetica Neue" panose="020B060402020202020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FAC979-E72D-4DBC-913C-92581A63B941}">
  <a:tblStyle styleId="{19FAC979-E72D-4DBC-913C-92581A63B94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BCB263C-425A-4534-8759-3D54ABD361CC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42085707-BEE7-47E0-95E6-C0FCBD5A21DD}" styleName="Table_2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DFD"/>
          </a:solidFill>
        </a:fill>
      </a:tcStyle>
    </a:wholeTbl>
    <a:band1H>
      <a:tcTxStyle/>
      <a:tcStyle>
        <a:tcBdr/>
        <a:fill>
          <a:solidFill>
            <a:srgbClr val="CDD8F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8F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08" y="5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h35b4a4fad184b847_1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h35b4a4fad184b847_1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he5cdaefaecaa5a5_5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7" name="Google Shape;627;he5cdaefaecaa5a5_5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he5cdaefaecaa5a5_5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4" name="Google Shape;634;he5cdaefaecaa5a5_5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he5cdaefaecaa5a5_5_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1" name="Google Shape;641;he5cdaefaecaa5a5_5_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he5cdaefaecaa5a5_5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he5cdaefaecaa5a5_5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he5cdaefaecaa5a5_5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he5cdaefaecaa5a5_5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he5cdaefaecaa5a5_5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he5cdaefaecaa5a5_5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he5cdaefaecaa5a5_5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he5cdaefaecaa5a5_5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he5cdaefaecaa5a5_5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he5cdaefaecaa5a5_5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he5cdaefaecaa5a5_5_3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3" name="Google Shape;683;he5cdaefaecaa5a5_5_3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he5cdaefaecaa5a5_5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he5cdaefaecaa5a5_5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he5cdaefaecaa5a5_5_3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7" name="Google Shape;697;he5cdaefaecaa5a5_5_3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he5cdaefaecaa5a5_5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he5cdaefaecaa5a5_5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he5cdaefaecaa5a5_5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he5cdaefaecaa5a5_5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he5cdaefaecaa5a5_5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8" name="Google Shape;718;he5cdaefaecaa5a5_5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he5cdaefaecaa5a5_5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5" name="Google Shape;725;he5cdaefaecaa5a5_5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he5cdaefaecaa5a5_5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2" name="Google Shape;732;he5cdaefaecaa5a5_5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he5cdaefaecaa5a5_5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9" name="Google Shape;739;he5cdaefaecaa5a5_5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he5cdaefaecaa5a5_5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6" name="Google Shape;746;he5cdaefaecaa5a5_5_2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he5cdaefaecaa5a5_5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3" name="Google Shape;753;he5cdaefaecaa5a5_5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5" name="Google Shape;125;p20" title="openid_rgb-300dpi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80784" y="4554300"/>
            <a:ext cx="1582425" cy="47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3" name="Google Shape;143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4" name="Google Shape;14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5" name="Google Shape;145;p24" title="openid_rgb-300dpi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80784" y="4554300"/>
            <a:ext cx="1582425" cy="47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3" name="Google Shape;153;p26" title="openid_rgb-300dpi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80784" y="4554300"/>
            <a:ext cx="1582425" cy="47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6" name="Google Shape;156;p27" title="openid_rgb-300dpi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80784" y="4554300"/>
            <a:ext cx="1582425" cy="47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>
            <a:spLocks noGrp="1"/>
          </p:cNvSpPr>
          <p:nvPr>
            <p:ph type="title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0" i="0">
                <a:solidFill>
                  <a:srgbClr val="F691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9"/>
          <p:cNvSpPr txBox="1">
            <a:spLocks noGrp="1"/>
          </p:cNvSpPr>
          <p:nvPr>
            <p:ph type="body" idx="1"/>
          </p:nvPr>
        </p:nvSpPr>
        <p:spPr>
          <a:xfrm>
            <a:off x="628650" y="1223986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Font typeface="Helvetica Neue"/>
              <a:buChar char="•"/>
              <a:defRPr sz="1600" i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175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400"/>
              <a:buFont typeface="Helvetica Neue"/>
              <a:buChar char="−"/>
              <a:defRPr sz="1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9845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100"/>
              <a:buFont typeface="Helvetica Neue"/>
              <a:buChar char="•"/>
              <a:defRPr sz="11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921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000"/>
              <a:buFont typeface="Helvetica Neue"/>
              <a:buChar char="•"/>
              <a:defRPr sz="10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921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000"/>
              <a:buFont typeface="Helvetica Neue"/>
              <a:buChar char="•"/>
              <a:defRPr sz="10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Font typeface="Helvetica Neue"/>
              <a:buChar char="•"/>
              <a:defRPr sz="10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Font typeface="Helvetica Neue"/>
              <a:buChar char="•"/>
              <a:defRPr sz="10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Font typeface="Helvetica Neue"/>
              <a:buChar char="•"/>
              <a:defRPr sz="10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Font typeface="Helvetica Neue"/>
              <a:buChar char="•"/>
              <a:defRPr sz="10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7931E"/>
              </a:buClr>
              <a:buSzPts val="2800"/>
              <a:buFont typeface="Arimo"/>
              <a:buNone/>
              <a:defRPr sz="2800" b="1">
                <a:solidFill>
                  <a:srgbClr val="F7931E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7931E"/>
              </a:buClr>
              <a:buSzPts val="2800"/>
              <a:buFont typeface="Arimo"/>
              <a:buNone/>
              <a:defRPr sz="2800" b="1">
                <a:solidFill>
                  <a:srgbClr val="F7931E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7931E"/>
              </a:buClr>
              <a:buSzPts val="2800"/>
              <a:buFont typeface="Arimo"/>
              <a:buNone/>
              <a:defRPr sz="2800" b="1">
                <a:solidFill>
                  <a:srgbClr val="F7931E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7931E"/>
              </a:buClr>
              <a:buSzPts val="2800"/>
              <a:buFont typeface="Arimo"/>
              <a:buNone/>
              <a:defRPr sz="2800" b="1">
                <a:solidFill>
                  <a:srgbClr val="F7931E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7931E"/>
              </a:buClr>
              <a:buSzPts val="2800"/>
              <a:buFont typeface="Arimo"/>
              <a:buNone/>
              <a:defRPr sz="2800" b="1">
                <a:solidFill>
                  <a:srgbClr val="F7931E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7931E"/>
              </a:buClr>
              <a:buSzPts val="2800"/>
              <a:buFont typeface="Arimo"/>
              <a:buNone/>
              <a:defRPr sz="2800" b="1">
                <a:solidFill>
                  <a:srgbClr val="F7931E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7931E"/>
              </a:buClr>
              <a:buSzPts val="2800"/>
              <a:buFont typeface="Arimo"/>
              <a:buNone/>
              <a:defRPr sz="2800" b="1">
                <a:solidFill>
                  <a:srgbClr val="F7931E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7931E"/>
              </a:buClr>
              <a:buSzPts val="2800"/>
              <a:buFont typeface="Arimo"/>
              <a:buNone/>
              <a:defRPr sz="2800" b="1">
                <a:solidFill>
                  <a:srgbClr val="F7931E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7931E"/>
              </a:buClr>
              <a:buSzPts val="2800"/>
              <a:buFont typeface="Arimo"/>
              <a:buNone/>
              <a:defRPr sz="2800" b="1">
                <a:solidFill>
                  <a:srgbClr val="F7931E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mo"/>
              <a:buChar char="●"/>
              <a:defRPr sz="1800"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Char char="○"/>
              <a:defRPr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Char char="■"/>
              <a:defRPr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Char char="●"/>
              <a:defRPr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Char char="○"/>
              <a:defRPr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Char char="■"/>
              <a:defRPr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Char char="●"/>
              <a:defRPr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Char char="○"/>
              <a:defRPr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Char char="■"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rgbClr val="B3B3B3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algn="r">
              <a:buNone/>
              <a:defRPr sz="1000">
                <a:solidFill>
                  <a:srgbClr val="B3B3B3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 algn="r">
              <a:buNone/>
              <a:defRPr sz="1000">
                <a:solidFill>
                  <a:srgbClr val="B3B3B3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 algn="r">
              <a:buNone/>
              <a:defRPr sz="1000">
                <a:solidFill>
                  <a:srgbClr val="B3B3B3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 algn="r">
              <a:buNone/>
              <a:defRPr sz="1000">
                <a:solidFill>
                  <a:srgbClr val="B3B3B3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 algn="r">
              <a:buNone/>
              <a:defRPr sz="1000">
                <a:solidFill>
                  <a:srgbClr val="B3B3B3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 algn="r">
              <a:buNone/>
              <a:defRPr sz="1000">
                <a:solidFill>
                  <a:srgbClr val="B3B3B3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 algn="r">
              <a:buNone/>
              <a:defRPr sz="1000">
                <a:solidFill>
                  <a:srgbClr val="B3B3B3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 algn="r">
              <a:buNone/>
              <a:defRPr sz="1000">
                <a:solidFill>
                  <a:srgbClr val="B3B3B3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9" r:id="rId2"/>
    <p:sldLayoutId id="2147483671" r:id="rId3"/>
    <p:sldLayoutId id="2147483672" r:id="rId4"/>
    <p:sldLayoutId id="2147483674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specs/openid-federation-1_0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specs/openid-federation-1_1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openid.net/foundation/members/polls/406" TargetMode="External"/><Relationship Id="rId5" Type="http://schemas.openxmlformats.org/officeDocument/2006/relationships/hyperlink" Target="https://openid.net/specs/openid-federation-connect-1_1.html" TargetMode="External"/><Relationship Id="rId4" Type="http://schemas.openxmlformats.org/officeDocument/2006/relationships/hyperlink" Target="https://openid.net/specs/openid-federation-1_0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specs/openid-federation-wallet-1_0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openid.net/foundation/members/polls/406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notice-of-a-security-vulnerabilit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tracker.ietf.org/doc/draft-ietf-oauth-rfc7523bi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openid.net/specs/openid-client-initiated-backchannel-authentication-core-1_0-06.html" TargetMode="External"/><Relationship Id="rId4" Type="http://schemas.openxmlformats.org/officeDocument/2006/relationships/hyperlink" Target="https://openid.net/specs/openid-connect-core-1_0-36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specs/openid-connect-ephemeral-subject-identifier-1_0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specs/openid-federation-extended-listing-1_0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specs/openid-federation-extended-listing-1_0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specs/openid-federation-entity-collection-1_0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specs/openid-connect-native-sso-1_0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specs/openid-connect-key-binding-1_0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specs/openid-provider-commands-1_0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specs/openid-connect-enterprise-extensions-1_0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specs/openid-connect-claims-aggregation-1_0.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post-quantum-openid-connec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id.net/wg/connect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openid.net/wg/connect/specificatio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85"/>
          <p:cNvSpPr txBox="1">
            <a:spLocks noGrp="1"/>
          </p:cNvSpPr>
          <p:nvPr>
            <p:ph type="title"/>
          </p:nvPr>
        </p:nvSpPr>
        <p:spPr>
          <a:xfrm>
            <a:off x="311700" y="164867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AB/Connect and Federation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56" b="0">
                <a:solidFill>
                  <a:srgbClr val="A5A5A5"/>
                </a:solidFill>
              </a:rPr>
              <a:t>Mike Jones</a:t>
            </a:r>
            <a:endParaRPr sz="3156" b="0">
              <a:solidFill>
                <a:srgbClr val="A5A5A5"/>
              </a:solidFill>
            </a:endParaRPr>
          </a:p>
        </p:txBody>
      </p:sp>
      <p:sp>
        <p:nvSpPr>
          <p:cNvPr id="624" name="Google Shape;624;p8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86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WG Highlights Since Last Workshop in April</a:t>
            </a:r>
            <a:endParaRPr/>
          </a:p>
        </p:txBody>
      </p:sp>
      <p:sp>
        <p:nvSpPr>
          <p:cNvPr id="630" name="Google Shape;630;p86"/>
          <p:cNvSpPr txBox="1">
            <a:spLocks noGrp="1"/>
          </p:cNvSpPr>
          <p:nvPr>
            <p:ph type="body" idx="4294967295"/>
          </p:nvPr>
        </p:nvSpPr>
        <p:spPr>
          <a:xfrm>
            <a:off x="628650" y="872394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OpenID Federation 1.1 specifications, separating protocol-independent and Connect-specific functionality into two specs, became final, May 2026</a:t>
            </a:r>
            <a:endParaRPr sz="1600" i="1"/>
          </a:p>
          <a:p>
            <a:pPr marL="457200" lvl="0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OpenID Federation Subordinate Events Endpoint became Implementer’s Draft, September 2026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OpenID Federation Extended Subordinate Listing became Implementer’s Draft, September 2026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OpenID Connect Native SSO for Mobile Apps 2nd Implementer’s Draft Published September 2026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OpenID Connect Key Binding became Implementer’s Draft, September 2026</a:t>
            </a:r>
            <a:endParaRPr sz="1600"/>
          </a:p>
          <a:p>
            <a:pPr marL="457200" marR="0" lvl="0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OpenID Connect Ephemeral Subject Identifier became final, October 2026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Second security analysis for OpenID Federation under way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OpenID Federation Entity Collection 1.0 WGLC for Implementer’s Draft status, October 2026</a:t>
            </a:r>
            <a:r>
              <a:rPr lang="en" sz="1600" i="1"/>
              <a:t> - open now</a:t>
            </a:r>
            <a:endParaRPr sz="1600" i="1"/>
          </a:p>
        </p:txBody>
      </p:sp>
      <p:sp>
        <p:nvSpPr>
          <p:cNvPr id="631" name="Google Shape;631;p8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7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OpenID Federation 1.0</a:t>
            </a:r>
            <a:endParaRPr/>
          </a:p>
        </p:txBody>
      </p:sp>
      <p:sp>
        <p:nvSpPr>
          <p:cNvPr id="637" name="Google Shape;637;p87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Enables trust establishment for multilateral federations</a:t>
            </a:r>
            <a:endParaRPr sz="1800"/>
          </a:p>
          <a:p>
            <a:pPr marL="914400" lvl="1" indent="-330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Core functionality protocol-independent</a:t>
            </a:r>
            <a:endParaRPr sz="1600"/>
          </a:p>
          <a:p>
            <a:pPr marL="914400" lvl="1" indent="-330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Also contains OpenID Connect-specific profile</a:t>
            </a:r>
            <a:endParaRPr sz="16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https://openid.net/specs/openid-federation-1_0.html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Became final in February 2026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Result of numerous interop events and deployments</a:t>
            </a: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eduGAIN migrating to OpenID Federation after successful pilot</a:t>
            </a:r>
            <a:endParaRPr sz="1600"/>
          </a:p>
        </p:txBody>
      </p:sp>
      <p:sp>
        <p:nvSpPr>
          <p:cNvPr id="638" name="Google Shape;638;p8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88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OpenID Federation Conformance Tests</a:t>
            </a:r>
            <a:endParaRPr/>
          </a:p>
        </p:txBody>
      </p:sp>
      <p:sp>
        <p:nvSpPr>
          <p:cNvPr id="644" name="Google Shape;644;p88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Initial tests for Trust Chains and Registration developed in 2025</a:t>
            </a:r>
            <a:endParaRPr sz="1800"/>
          </a:p>
          <a:p>
            <a:pPr marL="685800" lvl="1" indent="-279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Used at Federation Interop event in Stockholm, April 2025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Additional conformance tests currently being developed by others</a:t>
            </a:r>
            <a:endParaRPr sz="1800"/>
          </a:p>
          <a:p>
            <a:pPr marL="685800" lvl="1" indent="-2667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GÉANT Incubator project developing Trust Mark tests</a:t>
            </a:r>
            <a:endParaRPr sz="1600"/>
          </a:p>
          <a:p>
            <a:pPr marL="685800" lvl="1" indent="-2667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FBK used AI to read spec and automatically generate tests</a:t>
            </a:r>
            <a:endParaRPr sz="1600"/>
          </a:p>
          <a:p>
            <a:pPr marL="685800" lvl="1" indent="-2667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Investigating how to integrate both into the conformance suite</a:t>
            </a:r>
            <a:endParaRPr sz="1600"/>
          </a:p>
        </p:txBody>
      </p:sp>
      <p:sp>
        <p:nvSpPr>
          <p:cNvPr id="645" name="Google Shape;645;p8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89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1.1 OpenID Federation Specifications</a:t>
            </a:r>
            <a:endParaRPr/>
          </a:p>
        </p:txBody>
      </p:sp>
      <p:sp>
        <p:nvSpPr>
          <p:cNvPr id="651" name="Google Shape;651;p89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Two 1.1 specs together are exactly equivalent to OpenID Federation 1.0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OpenID Federation 1.1</a:t>
            </a:r>
            <a:endParaRPr sz="1800"/>
          </a:p>
          <a:p>
            <a:pPr marL="914400" lvl="1" indent="-330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Protocol-independent functionality from OpenID Federation 1.0</a:t>
            </a:r>
            <a:endParaRPr sz="1600"/>
          </a:p>
          <a:p>
            <a:pPr marL="914400" lvl="1" indent="-330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https://openid.net/specs/openid-federation-1_1.html</a:t>
            </a:r>
            <a:endParaRPr sz="1600" u="sng">
              <a:solidFill>
                <a:schemeClr val="hlink"/>
              </a:solidFill>
              <a:hlinkClick r:id="rId4"/>
            </a:endParaRPr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OpenID Federation for OpenID Connect 1.1</a:t>
            </a:r>
            <a:endParaRPr sz="1800"/>
          </a:p>
          <a:p>
            <a:pPr marL="914400" lvl="1" indent="-330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Protocol-specific functionality from OpenID Federation 1.0</a:t>
            </a:r>
            <a:endParaRPr sz="1600"/>
          </a:p>
          <a:p>
            <a:pPr marL="914400" lvl="1" indent="-330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u="sng">
                <a:solidFill>
                  <a:schemeClr val="hlink"/>
                </a:solidFill>
                <a:hlinkClick r:id="rId5"/>
              </a:rPr>
              <a:t>https://openid.net/specs/openid-federation-connect-1_1.html</a:t>
            </a:r>
            <a:endParaRPr sz="1600"/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800" u="sng">
              <a:solidFill>
                <a:schemeClr val="hlink"/>
              </a:solidFill>
              <a:hlinkClick r:id="rId4"/>
            </a:endParaRPr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Became final May 2026</a:t>
            </a:r>
            <a:endParaRPr sz="1600" u="sng">
              <a:solidFill>
                <a:schemeClr val="hlink"/>
              </a:solidFill>
              <a:hlinkClick r:id="rId6"/>
            </a:endParaRPr>
          </a:p>
        </p:txBody>
      </p:sp>
      <p:sp>
        <p:nvSpPr>
          <p:cNvPr id="652" name="Google Shape;652;p8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90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OpenID Federation for Wallet Architectures 1.0</a:t>
            </a:r>
            <a:endParaRPr/>
          </a:p>
        </p:txBody>
      </p:sp>
      <p:sp>
        <p:nvSpPr>
          <p:cNvPr id="658" name="Google Shape;658;p90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Defines how to perform trust establishment for Wallet ecosystems with OpenID Federation</a:t>
            </a:r>
            <a:endParaRPr sz="1800"/>
          </a:p>
          <a:p>
            <a:pPr marL="914400" lvl="1" indent="-330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Defines entity types for Issuer, Wallet, Verifier</a:t>
            </a:r>
            <a:endParaRPr sz="1600"/>
          </a:p>
          <a:p>
            <a:pPr marL="914400" lvl="1" indent="-330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Parallel to what OpenID Federation for OpenID Connect does for OpenID Connect</a:t>
            </a:r>
            <a:endParaRPr sz="16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Corresponds to usage in Italian EUDI Wallet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Also used for Swedish Wallet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https://openid.net/specs/openid-federation-wallet-1_0.html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Actively being progressed towards Implementer’s Draft status</a:t>
            </a:r>
            <a:endParaRPr sz="1800" u="sng">
              <a:solidFill>
                <a:schemeClr val="hlink"/>
              </a:solidFill>
              <a:hlinkClick r:id="rId4"/>
            </a:endParaRPr>
          </a:p>
        </p:txBody>
      </p:sp>
      <p:sp>
        <p:nvSpPr>
          <p:cNvPr id="659" name="Google Shape;659;p9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91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Security Analysis of Final OpenID Federation 1.0</a:t>
            </a:r>
            <a:endParaRPr/>
          </a:p>
        </p:txBody>
      </p:sp>
      <p:sp>
        <p:nvSpPr>
          <p:cNvPr id="665" name="Google Shape;665;p91"/>
          <p:cNvSpPr txBox="1">
            <a:spLocks noGrp="1"/>
          </p:cNvSpPr>
          <p:nvPr>
            <p:ph type="body" idx="4294967295"/>
          </p:nvPr>
        </p:nvSpPr>
        <p:spPr>
          <a:xfrm>
            <a:off x="628650" y="1223986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By University of Stuttgart security researchers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Began April 2026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Follows security analysis of last Implementer’s Draft in 2024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Active discussions of what the specification guarantees between the security researchers and the working group</a:t>
            </a:r>
            <a:endParaRPr sz="1800"/>
          </a:p>
        </p:txBody>
      </p:sp>
      <p:sp>
        <p:nvSpPr>
          <p:cNvPr id="666" name="Google Shape;666;p9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92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Findings from 2024 OpenID Federation Security Analysis</a:t>
            </a:r>
            <a:endParaRPr/>
          </a:p>
        </p:txBody>
      </p:sp>
      <p:sp>
        <p:nvSpPr>
          <p:cNvPr id="672" name="Google Shape;672;p92"/>
          <p:cNvSpPr txBox="1">
            <a:spLocks noGrp="1"/>
          </p:cNvSpPr>
          <p:nvPr>
            <p:ph type="body" idx="4294967295"/>
          </p:nvPr>
        </p:nvSpPr>
        <p:spPr>
          <a:xfrm>
            <a:off x="628650" y="1223986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Actionable vulnerability in audience values of Client Registration JWTs detected</a:t>
            </a:r>
            <a:endParaRPr sz="1800"/>
          </a:p>
          <a:p>
            <a:pPr marL="91440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https://openid.net/notice-of-a-security-vulnerability/</a:t>
            </a:r>
            <a:endParaRPr sz="1600"/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Applies to:</a:t>
            </a:r>
            <a:endParaRPr sz="1800"/>
          </a:p>
          <a:p>
            <a:pPr marL="91440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OpenID Federation</a:t>
            </a:r>
            <a:endParaRPr sz="1600"/>
          </a:p>
          <a:p>
            <a:pPr marL="91440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OpenID Connect private_key_jwt registration</a:t>
            </a:r>
            <a:endParaRPr sz="1600"/>
          </a:p>
          <a:p>
            <a:pPr marL="91440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RFC 7523 (JWT Client Authentication)</a:t>
            </a:r>
            <a:endParaRPr sz="1600"/>
          </a:p>
          <a:p>
            <a:pPr marL="91440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RFC 9126 (Pushed Authorization Requests)</a:t>
            </a:r>
            <a:endParaRPr sz="1600"/>
          </a:p>
          <a:p>
            <a:pPr marL="91440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Client-Initiated Backchannel Authentication (CIBA)</a:t>
            </a:r>
            <a:endParaRPr sz="1600"/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All have been or are being updated to address the vulnerability</a:t>
            </a:r>
            <a:endParaRPr sz="1800"/>
          </a:p>
        </p:txBody>
      </p:sp>
      <p:sp>
        <p:nvSpPr>
          <p:cNvPr id="673" name="Google Shape;673;p9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93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IETF spec closing OAuth vulnerabilities almost an RFC</a:t>
            </a:r>
            <a:endParaRPr/>
          </a:p>
        </p:txBody>
      </p:sp>
      <p:sp>
        <p:nvSpPr>
          <p:cNvPr id="679" name="Google Shape;679;p93"/>
          <p:cNvSpPr txBox="1">
            <a:spLocks noGrp="1"/>
          </p:cNvSpPr>
          <p:nvPr>
            <p:ph type="body" idx="4294967295"/>
          </p:nvPr>
        </p:nvSpPr>
        <p:spPr>
          <a:xfrm>
            <a:off x="628650" y="1223986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“Updates to OAuth 2.0 JSON Web Token (JWT) Client Authentication and Assertion-Based Authorization Grants”</a:t>
            </a:r>
            <a:endParaRPr sz="1800"/>
          </a:p>
          <a:p>
            <a:pPr marL="91440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https://datatracker.ietf.org/doc/draft-ietf-oauth-rfc7523bis/</a:t>
            </a:r>
            <a:endParaRPr sz="1600"/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Once done, time to finish applying fixes to OpenID Connect and CIBA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Current errata drafts starting this work</a:t>
            </a:r>
            <a:endParaRPr sz="1800"/>
          </a:p>
          <a:p>
            <a:pPr marL="91440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</a:pPr>
            <a:r>
              <a:rPr lang="en" sz="1600" u="sng">
                <a:solidFill>
                  <a:schemeClr val="hlink"/>
                </a:solidFill>
                <a:hlinkClick r:id="rId4"/>
              </a:rPr>
              <a:t>https://openid.net/specs/openid-connect-core-1_0-36.html</a:t>
            </a:r>
            <a:endParaRPr sz="1600"/>
          </a:p>
          <a:p>
            <a:pPr marL="91440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○"/>
            </a:pPr>
            <a:r>
              <a:rPr lang="en" sz="1600" u="sng">
                <a:solidFill>
                  <a:schemeClr val="hlink"/>
                </a:solidFill>
                <a:hlinkClick r:id="rId5"/>
              </a:rPr>
              <a:t>https://openid.net/specs/openid-client-initiated-backchannel-authentication-core-1_0-06.html</a:t>
            </a:r>
            <a:endParaRPr sz="1600"/>
          </a:p>
        </p:txBody>
      </p:sp>
      <p:sp>
        <p:nvSpPr>
          <p:cNvPr id="680" name="Google Shape;680;p9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94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OpenID Connect Ephemeral Subject Identifier</a:t>
            </a:r>
            <a:endParaRPr/>
          </a:p>
        </p:txBody>
      </p:sp>
      <p:sp>
        <p:nvSpPr>
          <p:cNvPr id="686" name="Google Shape;686;p94"/>
          <p:cNvSpPr txBox="1">
            <a:spLocks noGrp="1"/>
          </p:cNvSpPr>
          <p:nvPr>
            <p:ph type="body" idx="4294967295"/>
          </p:nvPr>
        </p:nvSpPr>
        <p:spPr>
          <a:xfrm>
            <a:off x="66540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https://openid.net/specs/openid-connect-ephemeral-subject-identifier-1_0.html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Specifies an ephemeral subject identifier type that prevents correlation of the subject identifier across multiple visits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Became final October 2026</a:t>
            </a:r>
            <a:endParaRPr sz="1800"/>
          </a:p>
        </p:txBody>
      </p:sp>
      <p:sp>
        <p:nvSpPr>
          <p:cNvPr id="687" name="Google Shape;687;p9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95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OpenID Federation Subordinate Events Endpoint</a:t>
            </a:r>
            <a:endParaRPr/>
          </a:p>
        </p:txBody>
      </p:sp>
      <p:sp>
        <p:nvSpPr>
          <p:cNvPr id="693" name="Google Shape;693;p95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https://openid.net/specs/openid-federation-extended-listing-1_0.html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Provides a mechanism for Trust Anchors and Intermediates to publish historical events related to their Immediate Subordinates, such as registration, revocation, and updates of their Federation Entity Keys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Motivated by Italian deployments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Implementer’s Draft published in September 2026</a:t>
            </a:r>
            <a:endParaRPr sz="1800"/>
          </a:p>
        </p:txBody>
      </p:sp>
      <p:sp>
        <p:nvSpPr>
          <p:cNvPr id="694" name="Google Shape;694;p9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96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OpenID Federation Extended Subordinate Listing</a:t>
            </a:r>
            <a:endParaRPr/>
          </a:p>
        </p:txBody>
      </p:sp>
      <p:sp>
        <p:nvSpPr>
          <p:cNvPr id="700" name="Google Shape;700;p96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https://openid.net/specs/openid-federation-extended-listing-1_0.html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Extends OpenID Federation to provide efficient methods to interact with a potentially large number of registered Entities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Motivated by open finance use cases in Australia, etc.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Was updated to make pagination placeholders more general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Implementer’s Draft published in September 2026</a:t>
            </a:r>
            <a:endParaRPr sz="1800"/>
          </a:p>
        </p:txBody>
      </p:sp>
      <p:sp>
        <p:nvSpPr>
          <p:cNvPr id="701" name="Google Shape;701;p9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97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OpenID Federation Entity Collection</a:t>
            </a:r>
            <a:endParaRPr/>
          </a:p>
        </p:txBody>
      </p:sp>
      <p:sp>
        <p:nvSpPr>
          <p:cNvPr id="707" name="Google Shape;707;p97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https://openid.net/specs/openid-federation-entity-collection-1_0.html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Defines an additional federation endpoint to retrieve a filterable list of all resolvable entities of a given type in a (sub-)federation.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Can be used to populate home realm discovery user interfaces</a:t>
            </a: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WGLC for Implementer’s Draft status currently open</a:t>
            </a:r>
            <a:endParaRPr sz="1800"/>
          </a:p>
          <a:p>
            <a:pPr marL="685800" lvl="1" indent="-279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Responses needed!</a:t>
            </a:r>
            <a:endParaRPr sz="1800"/>
          </a:p>
        </p:txBody>
      </p:sp>
      <p:sp>
        <p:nvSpPr>
          <p:cNvPr id="708" name="Google Shape;708;p9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98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OpenID Connect Native SSO for Mobile Apps</a:t>
            </a:r>
            <a:endParaRPr/>
          </a:p>
        </p:txBody>
      </p:sp>
      <p:sp>
        <p:nvSpPr>
          <p:cNvPr id="714" name="Google Shape;714;p98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https://openid.net/specs/openid-connect-native-sso-1_0.html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Enables native applications by the same vendor to share login information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Second Implementer’s Draft published September 2026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Updates being considered to replace reuse of ID Token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Please discuss during IIW</a:t>
            </a:r>
            <a:endParaRPr sz="1800"/>
          </a:p>
        </p:txBody>
      </p:sp>
      <p:sp>
        <p:nvSpPr>
          <p:cNvPr id="715" name="Google Shape;715;p9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99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OpenID Connect Key Binding</a:t>
            </a:r>
            <a:endParaRPr/>
          </a:p>
        </p:txBody>
      </p:sp>
      <p:sp>
        <p:nvSpPr>
          <p:cNvPr id="721" name="Google Shape;721;p99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Specifies how to bind a public key to an OpenID Connect ID Token</a:t>
            </a:r>
            <a:endParaRPr sz="1800"/>
          </a:p>
          <a:p>
            <a:pPr marL="914400" lvl="1" indent="-330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https://openid.net/specs/openid-connect-key-binding-1_0.html</a:t>
            </a:r>
            <a:endParaRPr sz="16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Active discussions of features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Implementer’s Draft published in September 2026</a:t>
            </a:r>
            <a:endParaRPr sz="1800"/>
          </a:p>
        </p:txBody>
      </p:sp>
      <p:sp>
        <p:nvSpPr>
          <p:cNvPr id="722" name="Google Shape;722;p9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100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OpenID Provider Commands</a:t>
            </a:r>
            <a:endParaRPr/>
          </a:p>
        </p:txBody>
      </p:sp>
      <p:sp>
        <p:nvSpPr>
          <p:cNvPr id="728" name="Google Shape;728;p100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https://openid.net/specs/openid-provider-commands-1_0.html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Complements OpenID Connect by introducing a set of Commands for an OP to directly manage an end-user Account at an RP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Updated to incorporate WG feedback since adoption in March 2025</a:t>
            </a:r>
            <a:endParaRPr sz="1800"/>
          </a:p>
        </p:txBody>
      </p:sp>
      <p:sp>
        <p:nvSpPr>
          <p:cNvPr id="729" name="Google Shape;729;p10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01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OpenID Connect Enterprise Extensions</a:t>
            </a:r>
            <a:endParaRPr/>
          </a:p>
        </p:txBody>
      </p:sp>
      <p:sp>
        <p:nvSpPr>
          <p:cNvPr id="735" name="Google Shape;735;p101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https://openid.net/specs/openid-connect-enterprise-extensions-1_0.html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Specifies a number of common or desirable extensions to OpenID Connect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Reviews and implementations wanted</a:t>
            </a:r>
            <a:endParaRPr sz="1800"/>
          </a:p>
        </p:txBody>
      </p:sp>
      <p:sp>
        <p:nvSpPr>
          <p:cNvPr id="736" name="Google Shape;736;p10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102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OpenID Connect Claims Aggregation</a:t>
            </a:r>
            <a:endParaRPr/>
          </a:p>
        </p:txBody>
      </p:sp>
      <p:sp>
        <p:nvSpPr>
          <p:cNvPr id="742" name="Google Shape;742;p102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https://openid.net/specs/openid-connect-claims-aggregation-1_0.html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Many issues recently addressed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Reviews wanted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Please discuss at IIW</a:t>
            </a:r>
            <a:endParaRPr sz="1800"/>
          </a:p>
        </p:txBody>
      </p:sp>
      <p:sp>
        <p:nvSpPr>
          <p:cNvPr id="743" name="Google Shape;743;p10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03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Future Work Items</a:t>
            </a:r>
            <a:endParaRPr/>
          </a:p>
        </p:txBody>
      </p:sp>
      <p:sp>
        <p:nvSpPr>
          <p:cNvPr id="749" name="Google Shape;749;p103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Providing guidance for transition to post-quantum cryptography</a:t>
            </a:r>
            <a:endParaRPr/>
          </a:p>
          <a:p>
            <a:pPr marL="685800" marR="0" lvl="1" indent="-279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Slack channel #interest-group-pqc-readiness</a:t>
            </a:r>
            <a:endParaRPr sz="1800"/>
          </a:p>
          <a:p>
            <a:pPr marL="685800" marR="0" lvl="1" indent="-279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Blog post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https://openid.net/post-quantum-openid-connect/</a:t>
            </a:r>
            <a:endParaRPr sz="1800"/>
          </a:p>
          <a:p>
            <a:pPr marL="685800" marR="0" lvl="1" indent="-279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Also see upcoming discussion</a:t>
            </a: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Providing guidance for transition from SAML to OpenID Connect</a:t>
            </a:r>
            <a:endParaRPr sz="1800"/>
          </a:p>
          <a:p>
            <a:pPr marL="685800" marR="0" lvl="1" indent="-279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Slack channel #interest-group-saml-to-oidc-readiness</a:t>
            </a:r>
            <a:endParaRPr sz="1800"/>
          </a:p>
        </p:txBody>
      </p:sp>
      <p:sp>
        <p:nvSpPr>
          <p:cNvPr id="750" name="Google Shape;750;p10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104"/>
          <p:cNvSpPr txBox="1">
            <a:spLocks noGrp="1"/>
          </p:cNvSpPr>
          <p:nvPr>
            <p:ph type="title" idx="4294967295"/>
          </p:nvPr>
        </p:nvSpPr>
        <p:spPr>
          <a:xfrm>
            <a:off x="628650" y="355002"/>
            <a:ext cx="78867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Your Turn!</a:t>
            </a:r>
            <a:endParaRPr/>
          </a:p>
        </p:txBody>
      </p:sp>
      <p:sp>
        <p:nvSpPr>
          <p:cNvPr id="756" name="Google Shape;756;p104"/>
          <p:cNvSpPr txBox="1">
            <a:spLocks noGrp="1"/>
          </p:cNvSpPr>
          <p:nvPr>
            <p:ph type="body" idx="4294967295"/>
          </p:nvPr>
        </p:nvSpPr>
        <p:spPr>
          <a:xfrm>
            <a:off x="628650" y="1223975"/>
            <a:ext cx="781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Working group resources</a:t>
            </a:r>
            <a:endParaRPr sz="1800"/>
          </a:p>
          <a:p>
            <a:pPr marL="91440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https://openid.net/wg/connect/</a:t>
            </a:r>
            <a:endParaRPr sz="1600"/>
          </a:p>
          <a:p>
            <a:pPr marL="91440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600" u="sng">
                <a:solidFill>
                  <a:schemeClr val="hlink"/>
                </a:solidFill>
                <a:hlinkClick r:id="rId4"/>
              </a:rPr>
              <a:t>https://openid.net/wg/connect/specifications/</a:t>
            </a:r>
            <a:endParaRPr sz="1600"/>
          </a:p>
          <a:p>
            <a:pPr marL="457200" lvl="0" indent="-228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</a:pPr>
            <a:endParaRPr sz="1800"/>
          </a:p>
          <a:p>
            <a:pPr marL="45720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What would you like the OpenID Connect working group to know?</a:t>
            </a:r>
            <a:endParaRPr sz="1800"/>
          </a:p>
        </p:txBody>
      </p:sp>
      <p:sp>
        <p:nvSpPr>
          <p:cNvPr id="757" name="Google Shape;757;p10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1035</Words>
  <Application>Microsoft Office PowerPoint</Application>
  <PresentationFormat>On-screen Show (16:9)</PresentationFormat>
  <Paragraphs>146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Arimo</vt:lpstr>
      <vt:lpstr>Arial</vt:lpstr>
      <vt:lpstr>Helvetica Neue</vt:lpstr>
      <vt:lpstr>Simple Light</vt:lpstr>
      <vt:lpstr>AB/Connect and Federation Mike Jones</vt:lpstr>
      <vt:lpstr>WG Highlights Since Last Workshop in April</vt:lpstr>
      <vt:lpstr>OpenID Federation 1.0</vt:lpstr>
      <vt:lpstr>OpenID Federation Conformance Tests</vt:lpstr>
      <vt:lpstr>1.1 OpenID Federation Specifications</vt:lpstr>
      <vt:lpstr>OpenID Federation for Wallet Architectures 1.0</vt:lpstr>
      <vt:lpstr>Security Analysis of Final OpenID Federation 1.0</vt:lpstr>
      <vt:lpstr>Findings from 2024 OpenID Federation Security Analysis</vt:lpstr>
      <vt:lpstr>IETF spec closing OAuth vulnerabilities almost an RFC</vt:lpstr>
      <vt:lpstr>OpenID Connect Ephemeral Subject Identifier</vt:lpstr>
      <vt:lpstr>OpenID Federation Subordinate Events Endpoint</vt:lpstr>
      <vt:lpstr>OpenID Federation Extended Subordinate Listing</vt:lpstr>
      <vt:lpstr>OpenID Federation Entity Collection</vt:lpstr>
      <vt:lpstr>OpenID Connect Native SSO for Mobile Apps</vt:lpstr>
      <vt:lpstr>OpenID Connect Key Binding</vt:lpstr>
      <vt:lpstr>OpenID Provider Commands</vt:lpstr>
      <vt:lpstr>OpenID Connect Enterprise Extensions</vt:lpstr>
      <vt:lpstr>OpenID Connect Claims Aggregation</vt:lpstr>
      <vt:lpstr>Future Work Items</vt:lpstr>
      <vt:lpstr>Your Turn!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Michael Jones</dc:creator>
  <cp:lastModifiedBy>Michael Jones</cp:lastModifiedBy>
  <cp:revision>1</cp:revision>
  <dcterms:modified xsi:type="dcterms:W3CDTF">2026-11-03T19:15:18Z</dcterms:modified>
</cp:coreProperties>
</file>