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325" r:id="rId3"/>
    <p:sldId id="401" r:id="rId4"/>
    <p:sldId id="328" r:id="rId5"/>
    <p:sldId id="329" r:id="rId6"/>
    <p:sldId id="330" r:id="rId7"/>
    <p:sldId id="374" r:id="rId8"/>
    <p:sldId id="414" r:id="rId9"/>
    <p:sldId id="410" r:id="rId10"/>
    <p:sldId id="411" r:id="rId11"/>
    <p:sldId id="415" r:id="rId12"/>
    <p:sldId id="413" r:id="rId13"/>
    <p:sldId id="403" r:id="rId14"/>
    <p:sldId id="402" r:id="rId15"/>
    <p:sldId id="388" r:id="rId16"/>
    <p:sldId id="409" r:id="rId17"/>
    <p:sldId id="419" r:id="rId18"/>
    <p:sldId id="404" r:id="rId19"/>
    <p:sldId id="412" r:id="rId20"/>
    <p:sldId id="418" r:id="rId21"/>
    <p:sldId id="417" r:id="rId22"/>
    <p:sldId id="397" r:id="rId23"/>
    <p:sldId id="379" r:id="rId24"/>
    <p:sldId id="40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296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9" autoAdjust="0"/>
    <p:restoredTop sz="86436" autoAdjust="0"/>
  </p:normalViewPr>
  <p:slideViewPr>
    <p:cSldViewPr snapToGrid="0" snapToObjects="1">
      <p:cViewPr varScale="1">
        <p:scale>
          <a:sx n="67" d="100"/>
          <a:sy n="67" d="100"/>
        </p:scale>
        <p:origin x="69" y="441"/>
      </p:cViewPr>
      <p:guideLst>
        <p:guide pos="7296"/>
        <p:guide orient="horz" pos="2160"/>
      </p:guideLst>
    </p:cSldViewPr>
  </p:slideViewPr>
  <p:outlineViewPr>
    <p:cViewPr>
      <p:scale>
        <a:sx n="33" d="100"/>
        <a:sy n="33" d="100"/>
      </p:scale>
      <p:origin x="0" y="-254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E2A8F-DA74-4F28-9593-261C5C3BF011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B9AE-916C-4254-87BA-AD5226153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3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97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5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50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97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38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40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948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66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0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74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4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80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DB9AE-916C-4254-87BA-AD5226153B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8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7" descr="openid-logo-wordmark">
            <a:extLst>
              <a:ext uri="{FF2B5EF4-FFF2-40B4-BE49-F238E27FC236}">
                <a16:creationId xmlns:a16="http://schemas.microsoft.com/office/drawing/2014/main" id="{A023504D-3772-4BC7-BFDC-18BBCC2A6E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9201152" y="301401"/>
            <a:ext cx="2564604" cy="10945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73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06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7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7" descr="openid-logo-wordmark">
            <a:extLst>
              <a:ext uri="{FF2B5EF4-FFF2-40B4-BE49-F238E27FC236}">
                <a16:creationId xmlns:a16="http://schemas.microsoft.com/office/drawing/2014/main" id="{95FF5707-D037-4B0E-9AAE-9D934E1028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9201152" y="301401"/>
            <a:ext cx="2564604" cy="10945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274638"/>
            <a:ext cx="87249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537C-38F1-8E47-A1B0-6BA84A02894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core-1_0.html#SelfIssue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id.net/specs/openid-connect-self-issued-v2-1_0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4-verifiable-presentations-1_0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claims-aggregation-1_0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prompt-create-1_0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unmet-authentication-requirements-1_0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native-sso-1_0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session-1_0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id.net/specs/openid-connect-backchannel-1_0.html" TargetMode="External"/><Relationship Id="rId4" Type="http://schemas.openxmlformats.org/officeDocument/2006/relationships/hyperlink" Target="https://openid.net/specs/openid-connect-frontchannel-1_0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rpinitiated-1_0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core-1_0-27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lient-initiated-backchannel-authentication-core-1_0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community/fed-id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certification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self-issued.info/" TargetMode="External"/><Relationship Id="rId3" Type="http://schemas.openxmlformats.org/officeDocument/2006/relationships/hyperlink" Target="https://openid.net/connect/" TargetMode="External"/><Relationship Id="rId7" Type="http://schemas.openxmlformats.org/officeDocument/2006/relationships/hyperlink" Target="https://openid.net/developers/certified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d.net/certification/" TargetMode="External"/><Relationship Id="rId5" Type="http://schemas.openxmlformats.org/officeDocument/2006/relationships/hyperlink" Target="https://openid.net/wg/connect/" TargetMode="External"/><Relationship Id="rId4" Type="http://schemas.openxmlformats.org/officeDocument/2006/relationships/hyperlink" Target="https://openid.net/connect/faq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connec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2012/04/18/openid-connect-wins-2012-european-identity-and-cloud-awar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d.net/specs/openid-connect-federation-1_0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3650" y="2390193"/>
            <a:ext cx="7115175" cy="1182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OpenID Connect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642" y="3895725"/>
            <a:ext cx="8257735" cy="265088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September 13, 2021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chemeClr val="tx1"/>
                </a:solidFill>
              </a:rPr>
              <a:t>Michael B. Jones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Identity Standards Architect – Microsoft</a:t>
            </a:r>
            <a:endParaRPr lang="en-US" dirty="0"/>
          </a:p>
        </p:txBody>
      </p:sp>
      <p:pic>
        <p:nvPicPr>
          <p:cNvPr id="5" name="Picture 97" descr="openid-logo-wordmark">
            <a:extLst>
              <a:ext uri="{FF2B5EF4-FFF2-40B4-BE49-F238E27FC236}">
                <a16:creationId xmlns:a16="http://schemas.microsoft.com/office/drawing/2014/main" id="{8A851B1F-5123-4689-A772-04322A909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4323658" y="744594"/>
            <a:ext cx="3535157" cy="150876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Self-Issued OpenID Provider V2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4280"/>
          </a:xfrm>
        </p:spPr>
        <p:txBody>
          <a:bodyPr>
            <a:normAutofit fontScale="92500"/>
          </a:bodyPr>
          <a:lstStyle/>
          <a:p>
            <a:r>
              <a:rPr lang="en-US" dirty="0"/>
              <a:t>OpenID Connect Core defined Self-Issued OpenID Provider (SIOP)</a:t>
            </a:r>
          </a:p>
          <a:p>
            <a:pPr lvl="1"/>
            <a:r>
              <a:rPr lang="en-US" dirty="0">
                <a:hlinkClick r:id="rId3"/>
              </a:rPr>
              <a:t>https://openid.net/specs/openid-connect-core-1_0.html#SelfIssued</a:t>
            </a:r>
            <a:endParaRPr lang="en-US" dirty="0"/>
          </a:p>
          <a:p>
            <a:r>
              <a:rPr lang="en-US" dirty="0"/>
              <a:t>Lets you be your own identity provider</a:t>
            </a:r>
          </a:p>
          <a:p>
            <a:pPr lvl="1"/>
            <a:r>
              <a:rPr lang="en-US" dirty="0"/>
              <a:t>Rather than a third party</a:t>
            </a:r>
          </a:p>
          <a:p>
            <a:r>
              <a:rPr lang="en-US" dirty="0"/>
              <a:t>Being used with ISO Mobile Driver’s Licenses (mDL)</a:t>
            </a:r>
          </a:p>
          <a:p>
            <a:pPr lvl="1"/>
            <a:r>
              <a:rPr lang="en-US" dirty="0"/>
              <a:t>Enables presentation without “calling home” to the issuer</a:t>
            </a:r>
          </a:p>
          <a:p>
            <a:r>
              <a:rPr lang="en-US" dirty="0"/>
              <a:t>Self-Issued OpenID Provider (SIOP) V2 now being defined</a:t>
            </a:r>
          </a:p>
          <a:p>
            <a:pPr lvl="1"/>
            <a:r>
              <a:rPr lang="en-US" dirty="0">
                <a:hlinkClick r:id="rId4"/>
              </a:rPr>
              <a:t>https://openid.net/specs/openid-connect-self-issued-v2-1_0.html</a:t>
            </a:r>
            <a:endParaRPr lang="en-US" dirty="0"/>
          </a:p>
          <a:p>
            <a:pPr lvl="1"/>
            <a:r>
              <a:rPr lang="en-US" dirty="0"/>
              <a:t>Can be use for DID auth, JWT claims, Verifiable Credentials, etc.</a:t>
            </a:r>
          </a:p>
          <a:p>
            <a:r>
              <a:rPr lang="en-US" i="1" dirty="0"/>
              <a:t>Working towards Implementer’s Draft status</a:t>
            </a:r>
          </a:p>
        </p:txBody>
      </p:sp>
    </p:spTree>
    <p:extLst>
      <p:ext uri="{BB962C8B-B14F-4D97-AF65-F5344CB8AC3E}">
        <p14:creationId xmlns:p14="http://schemas.microsoft.com/office/powerpoint/2010/main" val="53955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OpenID Connect for Verifiable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Enables presentation of claims as W3C Verifiable Presentations</a:t>
            </a:r>
          </a:p>
          <a:p>
            <a:pPr lvl="1"/>
            <a:r>
              <a:rPr lang="en-US" sz="2400" dirty="0">
                <a:hlinkClick r:id="rId3"/>
              </a:rPr>
              <a:t>https://openid.net/specs/openid-connect-4-verifiable-presentations-1_0.html</a:t>
            </a:r>
            <a:endParaRPr lang="en-US" sz="2400" dirty="0"/>
          </a:p>
          <a:p>
            <a:r>
              <a:rPr lang="en-US" dirty="0"/>
              <a:t>Can be used both with third-party and self-issued OPs</a:t>
            </a:r>
          </a:p>
          <a:p>
            <a:r>
              <a:rPr lang="en-US" dirty="0"/>
              <a:t>VPs can be returned in ID Token, UserInfo, and new VP Token</a:t>
            </a:r>
          </a:p>
          <a:p>
            <a:r>
              <a:rPr lang="en-US" dirty="0"/>
              <a:t>Integration point with DIF Presentation Exchange</a:t>
            </a:r>
          </a:p>
          <a:p>
            <a:r>
              <a:rPr lang="en-US" i="1" dirty="0"/>
              <a:t>Please review new draft just published</a:t>
            </a:r>
          </a:p>
        </p:txBody>
      </p:sp>
    </p:spTree>
    <p:extLst>
      <p:ext uri="{BB962C8B-B14F-4D97-AF65-F5344CB8AC3E}">
        <p14:creationId xmlns:p14="http://schemas.microsoft.com/office/powerpoint/2010/main" val="189915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Claims Aggregation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Enables RPs to request and Claims Providers to return aggregated claims through OPs</a:t>
            </a:r>
          </a:p>
          <a:p>
            <a:pPr lvl="1"/>
            <a:r>
              <a:rPr lang="en-US" dirty="0">
                <a:hlinkClick r:id="rId3"/>
              </a:rPr>
              <a:t>https://openid.net/specs/openid-connect-claims-aggregation-1_0.html</a:t>
            </a:r>
            <a:endParaRPr lang="en-US" dirty="0"/>
          </a:p>
          <a:p>
            <a:r>
              <a:rPr lang="en-US" dirty="0"/>
              <a:t>Defines full life-cycle of aggregated claims and roles of entities involved</a:t>
            </a:r>
          </a:p>
          <a:p>
            <a:r>
              <a:rPr lang="en-US" dirty="0"/>
              <a:t>Supports multiple claims schemas</a:t>
            </a:r>
          </a:p>
          <a:p>
            <a:pPr lvl="1"/>
            <a:r>
              <a:rPr lang="en-US" dirty="0"/>
              <a:t>JWT Aggregated and Distributed Claims</a:t>
            </a:r>
          </a:p>
          <a:p>
            <a:pPr lvl="1"/>
            <a:r>
              <a:rPr lang="en-US" dirty="0"/>
              <a:t>W3C Verifiable Credentials objects</a:t>
            </a:r>
          </a:p>
          <a:p>
            <a:r>
              <a:rPr lang="en-US" i="1" dirty="0"/>
              <a:t>Please review new draft just published</a:t>
            </a:r>
          </a:p>
        </p:txBody>
      </p:sp>
    </p:spTree>
    <p:extLst>
      <p:ext uri="{BB962C8B-B14F-4D97-AF65-F5344CB8AC3E}">
        <p14:creationId xmlns:p14="http://schemas.microsoft.com/office/powerpoint/2010/main" val="74225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prompt=create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Initiates user account registration via OpenID Connect</a:t>
            </a:r>
          </a:p>
          <a:p>
            <a:pPr lvl="1"/>
            <a:r>
              <a:rPr lang="en-US" dirty="0">
                <a:hlinkClick r:id="rId3"/>
              </a:rPr>
              <a:t>https://openid.net/specs/openid-connect-prompt-create-1_0.html</a:t>
            </a:r>
            <a:endParaRPr lang="en-US" dirty="0"/>
          </a:p>
          <a:p>
            <a:r>
              <a:rPr lang="en-US" dirty="0"/>
              <a:t>Requests enabling account creation during authentication</a:t>
            </a:r>
          </a:p>
          <a:p>
            <a:r>
              <a:rPr lang="en-US" i="1" dirty="0"/>
              <a:t>Please review new draft just published</a:t>
            </a:r>
          </a:p>
        </p:txBody>
      </p:sp>
    </p:spTree>
    <p:extLst>
      <p:ext uri="{BB962C8B-B14F-4D97-AF65-F5344CB8AC3E}">
        <p14:creationId xmlns:p14="http://schemas.microsoft.com/office/powerpoint/2010/main" val="351161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unmet_authentication_requirements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new error code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unmet_authentication_requirements</a:t>
            </a:r>
          </a:p>
          <a:p>
            <a:pPr lvl="1"/>
            <a:r>
              <a:rPr lang="en-US" dirty="0">
                <a:hlinkClick r:id="rId3"/>
              </a:rPr>
              <a:t>https://openid.net/specs/openid-connect-unmet-authentication-requirements-1_0.html</a:t>
            </a:r>
            <a:endParaRPr lang="en-US" dirty="0"/>
          </a:p>
          <a:p>
            <a:r>
              <a:rPr lang="en-US" dirty="0"/>
              <a:t>Enables OP to signal that it failed to authenticate the End-User per the RP’s requirements</a:t>
            </a:r>
          </a:p>
          <a:p>
            <a:r>
              <a:rPr lang="en-US" dirty="0"/>
              <a:t>Has been stable since initial publication</a:t>
            </a:r>
          </a:p>
          <a:p>
            <a:r>
              <a:rPr lang="en-US" i="1" dirty="0"/>
              <a:t>Recent WG decision to advance to Final status</a:t>
            </a:r>
          </a:p>
        </p:txBody>
      </p:sp>
    </p:spTree>
    <p:extLst>
      <p:ext uri="{BB962C8B-B14F-4D97-AF65-F5344CB8AC3E}">
        <p14:creationId xmlns:p14="http://schemas.microsoft.com/office/powerpoint/2010/main" val="2218750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Native SSO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OpenID Connect Native SSO for Mobile Apps</a:t>
            </a:r>
          </a:p>
          <a:p>
            <a:pPr lvl="1"/>
            <a:r>
              <a:rPr lang="en-US" dirty="0">
                <a:hlinkClick r:id="rId3"/>
              </a:rPr>
              <a:t>https://openid.net/specs/openid-connect-native-sso-1_0.html</a:t>
            </a:r>
            <a:endParaRPr lang="en-US" dirty="0"/>
          </a:p>
          <a:p>
            <a:r>
              <a:rPr lang="en-US" dirty="0"/>
              <a:t>Enables Single Sign-On (SSO) across apps by the same vendor</a:t>
            </a:r>
          </a:p>
          <a:p>
            <a:r>
              <a:rPr lang="en-US" dirty="0"/>
              <a:t>Assigns a device secret issued by the OP</a:t>
            </a:r>
          </a:p>
          <a:p>
            <a:r>
              <a:rPr lang="en-US" dirty="0"/>
              <a:t>Deployed by AOL</a:t>
            </a:r>
          </a:p>
          <a:p>
            <a:r>
              <a:rPr lang="en-US" i="1" dirty="0"/>
              <a:t>Seeking feedback on applicability to others’ use cases</a:t>
            </a:r>
          </a:p>
        </p:txBody>
      </p:sp>
    </p:spTree>
    <p:extLst>
      <p:ext uri="{BB962C8B-B14F-4D97-AF65-F5344CB8AC3E}">
        <p14:creationId xmlns:p14="http://schemas.microsoft.com/office/powerpoint/2010/main" val="4263425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OP-Initiated Logout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2229"/>
            <a:ext cx="10972800" cy="515574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Enables OP to request that RPs log out end-user’s sessions with the OP</a:t>
            </a:r>
          </a:p>
          <a:p>
            <a:r>
              <a:rPr lang="en-US" sz="2600" dirty="0"/>
              <a:t>Three approaches specified by the working group:</a:t>
            </a:r>
          </a:p>
          <a:p>
            <a:pPr lvl="1"/>
            <a:r>
              <a:rPr lang="en-US" sz="2400" dirty="0"/>
              <a:t>Session Management</a:t>
            </a:r>
          </a:p>
          <a:p>
            <a:pPr lvl="2"/>
            <a:r>
              <a:rPr lang="en-US" sz="2200" dirty="0">
                <a:hlinkClick r:id="rId3"/>
              </a:rPr>
              <a:t>https://openid.net/specs/openid-connect-session-1_0.html</a:t>
            </a:r>
            <a:endParaRPr lang="en-US" sz="2200" dirty="0"/>
          </a:p>
          <a:p>
            <a:pPr lvl="2"/>
            <a:r>
              <a:rPr lang="en-US" sz="2200" dirty="0"/>
              <a:t>Uses HTML5 postMessage to communicate state changes between OP and RP iframes</a:t>
            </a:r>
          </a:p>
          <a:p>
            <a:pPr lvl="1"/>
            <a:r>
              <a:rPr lang="en-US" sz="2400" dirty="0"/>
              <a:t>Front-Channel Logout</a:t>
            </a:r>
          </a:p>
          <a:p>
            <a:pPr lvl="2"/>
            <a:r>
              <a:rPr lang="en-US" sz="2200" dirty="0">
                <a:hlinkClick r:id="rId4"/>
              </a:rPr>
              <a:t>https://openid.net/specs/openid-connect-frontchannel-1_0.html</a:t>
            </a:r>
            <a:endParaRPr lang="en-US" sz="2200" dirty="0"/>
          </a:p>
          <a:p>
            <a:pPr lvl="2"/>
            <a:r>
              <a:rPr lang="en-US" sz="2200" dirty="0"/>
              <a:t>Uses HTTP GET to load image or iframe, triggering logout (similar to SAML, WS-Federation)</a:t>
            </a:r>
          </a:p>
          <a:p>
            <a:pPr lvl="1"/>
            <a:r>
              <a:rPr lang="en-US" sz="2400" dirty="0"/>
              <a:t>Back-Channel Logout</a:t>
            </a:r>
          </a:p>
          <a:p>
            <a:pPr lvl="2"/>
            <a:r>
              <a:rPr lang="en-US" sz="2200" dirty="0">
                <a:hlinkClick r:id="rId5"/>
              </a:rPr>
              <a:t>https://openid.net/specs/openid-connect-backchannel-1_0.html</a:t>
            </a:r>
            <a:endParaRPr lang="en-US" sz="2200" dirty="0"/>
          </a:p>
          <a:p>
            <a:pPr lvl="2"/>
            <a:r>
              <a:rPr lang="en-US" sz="2200" dirty="0"/>
              <a:t>Server-to-communication not using the browser (so can be used by native applications) </a:t>
            </a:r>
          </a:p>
          <a:p>
            <a:r>
              <a:rPr lang="en-US" sz="2600" dirty="0"/>
              <a:t>All support multiple logged-in sessions from OP at RP</a:t>
            </a:r>
          </a:p>
          <a:p>
            <a:r>
              <a:rPr lang="en-US" sz="2600" dirty="0"/>
              <a:t>Session Management &amp; Front-Channel Logout affected by browser privacy changes</a:t>
            </a:r>
          </a:p>
          <a:p>
            <a:r>
              <a:rPr lang="en-US" sz="2600" dirty="0"/>
              <a:t>All can be used with RP-Initiated Logout</a:t>
            </a:r>
          </a:p>
        </p:txBody>
      </p:sp>
    </p:spTree>
    <p:extLst>
      <p:ext uri="{BB962C8B-B14F-4D97-AF65-F5344CB8AC3E}">
        <p14:creationId xmlns:p14="http://schemas.microsoft.com/office/powerpoint/2010/main" val="2755995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RP-Initiated Logout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2229"/>
            <a:ext cx="10972800" cy="5005728"/>
          </a:xfrm>
        </p:spPr>
        <p:txBody>
          <a:bodyPr>
            <a:normAutofit/>
          </a:bodyPr>
          <a:lstStyle/>
          <a:p>
            <a:r>
              <a:rPr lang="en-US" dirty="0"/>
              <a:t>Enables RP to request that OP log out end-user</a:t>
            </a:r>
          </a:p>
          <a:p>
            <a:pPr lvl="1"/>
            <a:r>
              <a:rPr lang="en-US" dirty="0">
                <a:hlinkClick r:id="rId3"/>
              </a:rPr>
              <a:t>https://openid.net/specs/openid-connect-rpinitiated-1_0.html</a:t>
            </a:r>
            <a:endParaRPr lang="en-US" dirty="0"/>
          </a:p>
          <a:p>
            <a:pPr lvl="1"/>
            <a:r>
              <a:rPr lang="en-US" dirty="0"/>
              <a:t>Content recently split out of Session Management spec</a:t>
            </a:r>
          </a:p>
          <a:p>
            <a:r>
              <a:rPr lang="en-US" dirty="0"/>
              <a:t>Not affected by browser privacy changes</a:t>
            </a:r>
          </a:p>
          <a:p>
            <a:pPr lvl="1"/>
            <a:r>
              <a:rPr lang="en-US" dirty="0"/>
              <a:t>(unlike some of the OP-Initiated Logout methods)</a:t>
            </a:r>
          </a:p>
          <a:p>
            <a:r>
              <a:rPr lang="en-US" i="1" dirty="0"/>
              <a:t>Updates pending to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dirty="0"/>
              <a:t> </a:t>
            </a:r>
            <a:r>
              <a:rPr lang="en-US" i="1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logout_hint</a:t>
            </a:r>
            <a:r>
              <a:rPr lang="en-US" i="1" dirty="0"/>
              <a:t> parameters</a:t>
            </a:r>
          </a:p>
        </p:txBody>
      </p:sp>
    </p:spTree>
    <p:extLst>
      <p:ext uri="{BB962C8B-B14F-4D97-AF65-F5344CB8AC3E}">
        <p14:creationId xmlns:p14="http://schemas.microsoft.com/office/powerpoint/2010/main" val="2165766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Errata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Errata process corrects typos, etc. discovered</a:t>
            </a:r>
          </a:p>
          <a:p>
            <a:pPr lvl="1"/>
            <a:r>
              <a:rPr lang="en-US" dirty="0"/>
              <a:t>Makes no normative changes</a:t>
            </a:r>
          </a:p>
          <a:p>
            <a:r>
              <a:rPr lang="en-US" dirty="0"/>
              <a:t>Edits under way for second errata set</a:t>
            </a:r>
          </a:p>
          <a:p>
            <a:r>
              <a:rPr lang="en-US" dirty="0">
                <a:hlinkClick r:id="rId3"/>
              </a:rPr>
              <a:t>https://openid.net/specs/openid-connect-core-1_0-27.html</a:t>
            </a:r>
            <a:r>
              <a:rPr lang="en-US" dirty="0"/>
              <a:t> is current Core errata draft</a:t>
            </a:r>
          </a:p>
        </p:txBody>
      </p:sp>
    </p:spTree>
    <p:extLst>
      <p:ext uri="{BB962C8B-B14F-4D97-AF65-F5344CB8AC3E}">
        <p14:creationId xmlns:p14="http://schemas.microsoft.com/office/powerpoint/2010/main" val="1828303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Portable Identifiers Under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subject identifiers are OP-specific</a:t>
            </a:r>
          </a:p>
          <a:p>
            <a:r>
              <a:rPr lang="en-US" dirty="0"/>
              <a:t>WG discussing identifiers that you can move between OPs</a:t>
            </a:r>
          </a:p>
          <a:p>
            <a:pPr lvl="1"/>
            <a:r>
              <a:rPr lang="en-US" dirty="0"/>
              <a:t>Related to MODRNA Account Porting work</a:t>
            </a:r>
          </a:p>
          <a:p>
            <a:r>
              <a:rPr lang="en-US" dirty="0"/>
              <a:t>Potentially both for self-issued OPs and third-party OPs</a:t>
            </a:r>
          </a:p>
          <a:p>
            <a:r>
              <a:rPr lang="en-US" dirty="0"/>
              <a:t>W3C DIDs are one such possible identifier type</a:t>
            </a:r>
          </a:p>
        </p:txBody>
      </p:sp>
    </p:spTree>
    <p:extLst>
      <p:ext uri="{BB962C8B-B14F-4D97-AF65-F5344CB8AC3E}">
        <p14:creationId xmlns:p14="http://schemas.microsoft.com/office/powerpoint/2010/main" val="422358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acebo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461" y="1700180"/>
            <a:ext cx="2190750" cy="952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Together</a:t>
            </a:r>
          </a:p>
        </p:txBody>
      </p:sp>
      <p:pic>
        <p:nvPicPr>
          <p:cNvPr id="20" name="Picture 19" descr="Ping Ident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9618" y="2441375"/>
            <a:ext cx="2190750" cy="952500"/>
          </a:xfrm>
          <a:prstGeom prst="rect">
            <a:avLst/>
          </a:prstGeom>
          <a:noFill/>
        </p:spPr>
      </p:pic>
      <p:pic>
        <p:nvPicPr>
          <p:cNvPr id="21" name="Picture 20" descr="Nomura Research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22" y="4331275"/>
            <a:ext cx="1428750" cy="857251"/>
          </a:xfrm>
          <a:prstGeom prst="rect">
            <a:avLst/>
          </a:prstGeom>
          <a:noFill/>
        </p:spPr>
      </p:pic>
      <p:cxnSp>
        <p:nvCxnSpPr>
          <p:cNvPr id="23" name="直線矢印コネクタ 11"/>
          <p:cNvCxnSpPr/>
          <p:nvPr/>
        </p:nvCxnSpPr>
        <p:spPr>
          <a:xfrm>
            <a:off x="4295335" y="2391508"/>
            <a:ext cx="1143684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13"/>
          <p:cNvCxnSpPr/>
          <p:nvPr/>
        </p:nvCxnSpPr>
        <p:spPr>
          <a:xfrm>
            <a:off x="5404139" y="2025329"/>
            <a:ext cx="563659" cy="1206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15"/>
          <p:cNvCxnSpPr/>
          <p:nvPr/>
        </p:nvCxnSpPr>
        <p:spPr>
          <a:xfrm flipH="1">
            <a:off x="6459628" y="2047227"/>
            <a:ext cx="509978" cy="119438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17"/>
          <p:cNvCxnSpPr/>
          <p:nvPr/>
        </p:nvCxnSpPr>
        <p:spPr>
          <a:xfrm>
            <a:off x="3636539" y="3022334"/>
            <a:ext cx="1161667" cy="346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19"/>
          <p:cNvCxnSpPr/>
          <p:nvPr/>
        </p:nvCxnSpPr>
        <p:spPr>
          <a:xfrm flipV="1">
            <a:off x="6088986" y="3879230"/>
            <a:ext cx="7014" cy="6638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1"/>
          <p:cNvCxnSpPr/>
          <p:nvPr/>
        </p:nvCxnSpPr>
        <p:spPr>
          <a:xfrm flipH="1" flipV="1">
            <a:off x="7309905" y="3823047"/>
            <a:ext cx="1488351" cy="9721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2"/>
          <p:cNvSpPr txBox="1"/>
          <p:nvPr/>
        </p:nvSpPr>
        <p:spPr>
          <a:xfrm>
            <a:off x="4729233" y="3246983"/>
            <a:ext cx="297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cs typeface="Times New Roman" pitchFamily="18" charset="0"/>
              </a:rPr>
              <a:t>OpenID Connect</a:t>
            </a:r>
            <a:endParaRPr lang="ja-JP" altLang="en-US" sz="3200" dirty="0">
              <a:cs typeface="Times New Roman" pitchFamily="18" charset="0"/>
            </a:endParaRPr>
          </a:p>
        </p:txBody>
      </p:sp>
      <p:pic>
        <p:nvPicPr>
          <p:cNvPr id="31" name="Picture 30" descr="Yahoo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68329" y="1798322"/>
            <a:ext cx="1739296" cy="756216"/>
          </a:xfrm>
          <a:prstGeom prst="rect">
            <a:avLst/>
          </a:prstGeom>
          <a:noFill/>
        </p:spPr>
      </p:pic>
      <p:cxnSp>
        <p:nvCxnSpPr>
          <p:cNvPr id="32" name="直線矢印コネクタ 18"/>
          <p:cNvCxnSpPr/>
          <p:nvPr/>
        </p:nvCxnSpPr>
        <p:spPr>
          <a:xfrm flipH="1">
            <a:off x="7698115" y="3076814"/>
            <a:ext cx="974856" cy="2920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Yahoo! JAP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8027" y="5695255"/>
            <a:ext cx="1384945" cy="369737"/>
          </a:xfrm>
          <a:prstGeom prst="rect">
            <a:avLst/>
          </a:prstGeom>
          <a:noFill/>
        </p:spPr>
      </p:pic>
      <p:cxnSp>
        <p:nvCxnSpPr>
          <p:cNvPr id="34" name="直線矢印コネクタ 24"/>
          <p:cNvCxnSpPr/>
          <p:nvPr/>
        </p:nvCxnSpPr>
        <p:spPr>
          <a:xfrm flipH="1" flipV="1">
            <a:off x="6969606" y="3879231"/>
            <a:ext cx="1010892" cy="17207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0"/>
          <p:cNvCxnSpPr/>
          <p:nvPr/>
        </p:nvCxnSpPr>
        <p:spPr>
          <a:xfrm flipV="1">
            <a:off x="4450080" y="3859190"/>
            <a:ext cx="739260" cy="7113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849" y="5403053"/>
            <a:ext cx="1318137" cy="988603"/>
          </a:xfrm>
          <a:prstGeom prst="rect">
            <a:avLst/>
          </a:prstGeom>
        </p:spPr>
      </p:pic>
      <p:cxnSp>
        <p:nvCxnSpPr>
          <p:cNvPr id="35" name="直線矢印コネクタ 27"/>
          <p:cNvCxnSpPr/>
          <p:nvPr/>
        </p:nvCxnSpPr>
        <p:spPr>
          <a:xfrm flipV="1">
            <a:off x="5180145" y="3895056"/>
            <a:ext cx="430521" cy="16561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17"/>
          <p:cNvCxnSpPr/>
          <p:nvPr/>
        </p:nvCxnSpPr>
        <p:spPr>
          <a:xfrm flipV="1">
            <a:off x="3691382" y="3705280"/>
            <a:ext cx="1037850" cy="1739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081" y="3780957"/>
            <a:ext cx="2133908" cy="528142"/>
          </a:xfrm>
          <a:prstGeom prst="rect">
            <a:avLst/>
          </a:prstGeom>
        </p:spPr>
      </p:pic>
      <p:cxnSp>
        <p:nvCxnSpPr>
          <p:cNvPr id="42" name="直線矢印コネクタ 18"/>
          <p:cNvCxnSpPr/>
          <p:nvPr/>
        </p:nvCxnSpPr>
        <p:spPr>
          <a:xfrm flipH="1" flipV="1">
            <a:off x="7730857" y="3705278"/>
            <a:ext cx="1067398" cy="18977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517" y="1425598"/>
            <a:ext cx="2199803" cy="470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82" y="5053411"/>
            <a:ext cx="1184586" cy="533064"/>
          </a:xfrm>
          <a:prstGeom prst="rect">
            <a:avLst/>
          </a:prstGeom>
        </p:spPr>
      </p:pic>
      <p:cxnSp>
        <p:nvCxnSpPr>
          <p:cNvPr id="36" name="直線矢印コネクタ 24"/>
          <p:cNvCxnSpPr>
            <a:stCxn id="7" idx="0"/>
          </p:cNvCxnSpPr>
          <p:nvPr/>
        </p:nvCxnSpPr>
        <p:spPr>
          <a:xfrm flipH="1" flipV="1">
            <a:off x="6536791" y="3882863"/>
            <a:ext cx="274084" cy="11705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972" y="4804905"/>
            <a:ext cx="1280465" cy="10010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97" y="3705280"/>
            <a:ext cx="1530208" cy="625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75" y="5393388"/>
            <a:ext cx="684048" cy="684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10" y="4625634"/>
            <a:ext cx="767374" cy="7673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10" y="4706815"/>
            <a:ext cx="762000" cy="762000"/>
          </a:xfrm>
          <a:prstGeom prst="rect">
            <a:avLst/>
          </a:prstGeom>
        </p:spPr>
      </p:pic>
      <p:cxnSp>
        <p:nvCxnSpPr>
          <p:cNvPr id="38" name="直線矢印コネクタ 11"/>
          <p:cNvCxnSpPr/>
          <p:nvPr/>
        </p:nvCxnSpPr>
        <p:spPr>
          <a:xfrm flipH="1">
            <a:off x="7057303" y="2391509"/>
            <a:ext cx="1190883" cy="8622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972" y="2701550"/>
            <a:ext cx="1879919" cy="493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366" y="1443029"/>
            <a:ext cx="1401061" cy="47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11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CIBA Core is Now Final (Related Work)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OpenID Connect Client-Initiated Backchannel Authentication (CIBA) Core</a:t>
            </a:r>
          </a:p>
          <a:p>
            <a:pPr lvl="1"/>
            <a:r>
              <a:rPr lang="en-US" dirty="0">
                <a:hlinkClick r:id="rId3"/>
              </a:rPr>
              <a:t>https://openid.net/specs/openid-client-initiated-backchannel-authentication-core-1_0.html</a:t>
            </a:r>
            <a:endParaRPr lang="en-US" dirty="0"/>
          </a:p>
          <a:p>
            <a:r>
              <a:rPr lang="en-US" dirty="0"/>
              <a:t>Authentication flow with direct Relying Party to OpenID Provider communication without redirects through browser</a:t>
            </a:r>
          </a:p>
          <a:p>
            <a:r>
              <a:rPr lang="en-US" i="1" dirty="0"/>
              <a:t>Product of the MODRNA working group</a:t>
            </a:r>
          </a:p>
          <a:p>
            <a:r>
              <a:rPr lang="en-US" i="1" dirty="0"/>
              <a:t>Used by FAPI CIBA Profile</a:t>
            </a:r>
          </a:p>
        </p:txBody>
      </p:sp>
    </p:spTree>
    <p:extLst>
      <p:ext uri="{BB962C8B-B14F-4D97-AF65-F5344CB8AC3E}">
        <p14:creationId xmlns:p14="http://schemas.microsoft.com/office/powerpoint/2010/main" val="4242502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 W3C Federated Identity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W3C Federated Identity Community Group</a:t>
            </a:r>
          </a:p>
          <a:p>
            <a:pPr lvl="1"/>
            <a:r>
              <a:rPr lang="en-US" dirty="0">
                <a:hlinkClick r:id="rId3"/>
              </a:rPr>
              <a:t>https://www.w3.org/community/fed-id/</a:t>
            </a:r>
            <a:endParaRPr lang="en-US" dirty="0"/>
          </a:p>
          <a:p>
            <a:r>
              <a:rPr lang="en-US" dirty="0"/>
              <a:t>Incubating Web features supporting federated identity and preventing untransparent, uncontrollable tracking on the Web</a:t>
            </a:r>
          </a:p>
          <a:p>
            <a:r>
              <a:rPr lang="en-US" dirty="0"/>
              <a:t>For instance, new features may be needed to enable logout when browsers disable support for third-party cookies</a:t>
            </a:r>
          </a:p>
          <a:p>
            <a:r>
              <a:rPr lang="en-US" i="1" dirty="0"/>
              <a:t>Informed by discussions in Connect WG Browser Behaviors calls</a:t>
            </a:r>
          </a:p>
        </p:txBody>
      </p:sp>
    </p:spTree>
    <p:extLst>
      <p:ext uri="{BB962C8B-B14F-4D97-AF65-F5344CB8AC3E}">
        <p14:creationId xmlns:p14="http://schemas.microsoft.com/office/powerpoint/2010/main" val="3931283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Related OpenID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6204"/>
            <a:ext cx="10972800" cy="52578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M</a:t>
            </a:r>
            <a:r>
              <a:rPr lang="en-US" dirty="0"/>
              <a:t>obile </a:t>
            </a:r>
            <a:r>
              <a:rPr lang="en-US" b="1" dirty="0"/>
              <a:t>O</a:t>
            </a:r>
            <a:r>
              <a:rPr lang="en-US" dirty="0"/>
              <a:t>perator </a:t>
            </a:r>
            <a:r>
              <a:rPr lang="en-US" b="1" dirty="0"/>
              <a:t>D</a:t>
            </a:r>
            <a:r>
              <a:rPr lang="en-US" dirty="0"/>
              <a:t>iscovery, </a:t>
            </a:r>
            <a:r>
              <a:rPr lang="en-US" b="1" dirty="0"/>
              <a:t>R</a:t>
            </a:r>
            <a:r>
              <a:rPr lang="en-US" dirty="0"/>
              <a:t>egistration &amp; authe</a:t>
            </a:r>
            <a:r>
              <a:rPr lang="en-US" b="1" dirty="0"/>
              <a:t>N</a:t>
            </a:r>
            <a:r>
              <a:rPr lang="en-US" dirty="0"/>
              <a:t>tic</a:t>
            </a:r>
            <a:r>
              <a:rPr lang="en-US" b="1" dirty="0"/>
              <a:t>A</a:t>
            </a:r>
            <a:r>
              <a:rPr lang="en-US" dirty="0"/>
              <a:t>tion (MODRNA) WG</a:t>
            </a:r>
          </a:p>
          <a:p>
            <a:pPr lvl="1"/>
            <a:r>
              <a:rPr lang="en-US" dirty="0"/>
              <a:t>Mobile operator profiles for OpenID Connect</a:t>
            </a:r>
          </a:p>
          <a:p>
            <a:r>
              <a:rPr lang="en-US" dirty="0"/>
              <a:t>Financial-grade API (FAPI) WG</a:t>
            </a:r>
          </a:p>
          <a:p>
            <a:pPr lvl="1"/>
            <a:r>
              <a:rPr lang="en-US" dirty="0"/>
              <a:t>Enables secure API access to high-value services</a:t>
            </a:r>
          </a:p>
          <a:p>
            <a:pPr lvl="1"/>
            <a:r>
              <a:rPr lang="en-US" dirty="0"/>
              <a:t>Used for Open Banking in jurisdictions including UK, Australia, and Brazil</a:t>
            </a:r>
          </a:p>
          <a:p>
            <a:r>
              <a:rPr lang="en-US" dirty="0"/>
              <a:t>eKYC and Identity Assurance WG</a:t>
            </a:r>
          </a:p>
          <a:p>
            <a:pPr lvl="1"/>
            <a:r>
              <a:rPr lang="en-US" dirty="0"/>
              <a:t>Defines JWT format for verified claims with identity assurance information</a:t>
            </a:r>
            <a:endParaRPr lang="en-US" sz="3200" dirty="0"/>
          </a:p>
          <a:p>
            <a:r>
              <a:rPr lang="en-US" dirty="0"/>
              <a:t>Research and Education (R&amp;E) WG</a:t>
            </a:r>
          </a:p>
          <a:p>
            <a:pPr lvl="1"/>
            <a:r>
              <a:rPr lang="en-US" dirty="0"/>
              <a:t>Profiles to ease Connect adoption in Research and Education (R&amp;E) sector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694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OpenID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Enables OpenID Connect and FAPI implementations to be certified as meeting the requirements of defined conformance profiles</a:t>
            </a:r>
          </a:p>
          <a:p>
            <a:pPr lvl="1"/>
            <a:r>
              <a:rPr lang="en-US" dirty="0"/>
              <a:t>Goal is to make high-quality, secure, interoperable OpenID Connect and FAPI implementations the norm</a:t>
            </a:r>
          </a:p>
          <a:p>
            <a:r>
              <a:rPr lang="en-US" dirty="0"/>
              <a:t>An OpenID Certification has two components:</a:t>
            </a:r>
          </a:p>
          <a:p>
            <a:pPr lvl="1"/>
            <a:r>
              <a:rPr lang="en-US" dirty="0"/>
              <a:t>Technical evidence of conformance resulting from testing</a:t>
            </a:r>
          </a:p>
          <a:p>
            <a:pPr lvl="1"/>
            <a:r>
              <a:rPr lang="en-US" dirty="0"/>
              <a:t>Legal statement of conformance</a:t>
            </a:r>
          </a:p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https://openid.net/certification/</a:t>
            </a:r>
            <a:endParaRPr lang="en-US" dirty="0"/>
          </a:p>
          <a:p>
            <a:r>
              <a:rPr lang="en-US" i="1" dirty="0"/>
              <a:t>Certification requests now very frequent</a:t>
            </a:r>
          </a:p>
          <a:p>
            <a:pPr lvl="1"/>
            <a:r>
              <a:rPr lang="en-US" i="1" dirty="0"/>
              <a:t>The program is now also financially self-sustaining</a:t>
            </a:r>
          </a:p>
        </p:txBody>
      </p:sp>
      <p:pic>
        <p:nvPicPr>
          <p:cNvPr id="4" name="Picture 3" descr="OpenID Certified Logo">
            <a:extLst>
              <a:ext uri="{FF2B5EF4-FFF2-40B4-BE49-F238E27FC236}">
                <a16:creationId xmlns:a16="http://schemas.microsoft.com/office/drawing/2014/main" id="{E5259256-B78F-470B-9EF1-1FFEFB75AF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68" y="4761784"/>
            <a:ext cx="3281363" cy="173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0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Connect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019"/>
            <a:ext cx="10972800" cy="542210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OpenID Connect Description</a:t>
            </a:r>
          </a:p>
          <a:p>
            <a:pPr lvl="1"/>
            <a:r>
              <a:rPr lang="en-US" dirty="0">
                <a:hlinkClick r:id="rId3"/>
              </a:rPr>
              <a:t>https://openid.net/connect/</a:t>
            </a:r>
            <a:endParaRPr lang="en-US" dirty="0"/>
          </a:p>
          <a:p>
            <a:r>
              <a:rPr lang="en-US" dirty="0"/>
              <a:t>Frequently Asked Questions</a:t>
            </a:r>
          </a:p>
          <a:p>
            <a:pPr lvl="1"/>
            <a:r>
              <a:rPr lang="en-US" dirty="0">
                <a:hlinkClick r:id="rId4"/>
              </a:rPr>
              <a:t>https://openid.net/connect/faq/</a:t>
            </a:r>
            <a:endParaRPr lang="en-US" dirty="0"/>
          </a:p>
          <a:p>
            <a:r>
              <a:rPr lang="en-US" dirty="0"/>
              <a:t>OpenID Connect Working Group</a:t>
            </a:r>
          </a:p>
          <a:p>
            <a:pPr lvl="1"/>
            <a:r>
              <a:rPr lang="en-US" dirty="0">
                <a:hlinkClick r:id="rId5"/>
              </a:rPr>
              <a:t>https://openid.net/wg/connect/</a:t>
            </a:r>
            <a:endParaRPr lang="en-US" dirty="0"/>
          </a:p>
          <a:p>
            <a:r>
              <a:rPr lang="en-US" dirty="0"/>
              <a:t>OpenID Certification Program</a:t>
            </a:r>
          </a:p>
          <a:p>
            <a:pPr lvl="1"/>
            <a:r>
              <a:rPr lang="en-US" dirty="0">
                <a:hlinkClick r:id="rId6"/>
              </a:rPr>
              <a:t>https://openid.net/certification/</a:t>
            </a:r>
            <a:endParaRPr lang="en-US" dirty="0"/>
          </a:p>
          <a:p>
            <a:r>
              <a:rPr lang="en-US" dirty="0"/>
              <a:t>Certified OpenID Connect Implementations Featured for Developers</a:t>
            </a:r>
          </a:p>
          <a:p>
            <a:pPr lvl="1"/>
            <a:r>
              <a:rPr lang="en-US" dirty="0">
                <a:hlinkClick r:id="rId7"/>
              </a:rPr>
              <a:t>https://openid.net/developers/certified/</a:t>
            </a:r>
            <a:endParaRPr lang="en-US" dirty="0"/>
          </a:p>
          <a:p>
            <a:r>
              <a:rPr lang="en-US" dirty="0"/>
              <a:t>Mike Jones’ Blog</a:t>
            </a:r>
          </a:p>
          <a:p>
            <a:pPr lvl="1"/>
            <a:r>
              <a:rPr lang="en-US" dirty="0">
                <a:hlinkClick r:id="rId8"/>
              </a:rPr>
              <a:t>https://self-issued.info/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7286-3C97-4FCC-B8E1-5724CF3E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You’re Almost Certainly Using OpenID Connect!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6F59-5038-4D49-8375-F3032723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Android, Apple, AOL, Deutsche Telekom, Google, GSMA Mobile Connect, KDDI, Microsoft, NEC, NTT, Orange, Salesforce, Softbank, Symantec, </a:t>
            </a:r>
            <a:r>
              <a:rPr lang="en-US" b="0" i="0" u="none" strike="noStrike" dirty="0">
                <a:effectLst/>
                <a:latin typeface="-apple-system"/>
              </a:rPr>
              <a:t>Telefónica</a:t>
            </a:r>
            <a:r>
              <a:rPr lang="en-US" dirty="0"/>
              <a:t>, Verizon, Yahoo! Japan, etc. all use OpenID Connect</a:t>
            </a:r>
          </a:p>
          <a:p>
            <a:pPr lvl="1"/>
            <a:r>
              <a:rPr lang="en-US" dirty="0"/>
              <a:t>Many other sites and apps large and small use OpenID Connect</a:t>
            </a:r>
          </a:p>
          <a:p>
            <a:r>
              <a:rPr lang="en-US" dirty="0"/>
              <a:t>OpenID Connect is infrastructure</a:t>
            </a:r>
          </a:p>
          <a:p>
            <a:pPr lvl="1"/>
            <a:r>
              <a:rPr lang="en-US" dirty="0"/>
              <a:t>Not a consumer brand</a:t>
            </a:r>
          </a:p>
        </p:txBody>
      </p:sp>
    </p:spTree>
    <p:extLst>
      <p:ext uri="{BB962C8B-B14F-4D97-AF65-F5344CB8AC3E}">
        <p14:creationId xmlns:p14="http://schemas.microsoft.com/office/powerpoint/2010/main" val="279499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OpenID Connect?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identity layer on top of OAuth 2.0</a:t>
            </a:r>
          </a:p>
          <a:p>
            <a:r>
              <a:rPr lang="en-US" dirty="0"/>
              <a:t>Enables RPs to verify identity of end-user</a:t>
            </a:r>
          </a:p>
          <a:p>
            <a:r>
              <a:rPr lang="en-US" dirty="0"/>
              <a:t>Enables RPs to obtain basic profile info</a:t>
            </a:r>
          </a:p>
          <a:p>
            <a:r>
              <a:rPr lang="en-US" dirty="0"/>
              <a:t>REST/JSON interfaces → low barrier to entry</a:t>
            </a:r>
          </a:p>
          <a:p>
            <a:r>
              <a:rPr lang="en-US" dirty="0"/>
              <a:t>Described at </a:t>
            </a:r>
            <a:r>
              <a:rPr lang="en-US" dirty="0">
                <a:hlinkClick r:id="rId3"/>
              </a:rPr>
              <a:t>https://openid.net/connect/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6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Connect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Spans use cases, scenarios</a:t>
            </a:r>
          </a:p>
          <a:p>
            <a:pPr lvl="1"/>
            <a:r>
              <a:rPr lang="en-US" dirty="0"/>
              <a:t>Internet, Enterprise, Mobile, Cloud, Federated, User-Centric</a:t>
            </a:r>
          </a:p>
          <a:p>
            <a:r>
              <a:rPr lang="en-US" dirty="0"/>
              <a:t>Spans security &amp; privacy requirements</a:t>
            </a:r>
          </a:p>
          <a:p>
            <a:pPr lvl="1"/>
            <a:r>
              <a:rPr lang="en-US" dirty="0"/>
              <a:t>From non-sensitive information to highly secure</a:t>
            </a:r>
          </a:p>
          <a:p>
            <a:r>
              <a:rPr lang="en-US" dirty="0"/>
              <a:t>Spans sophistication of claims usage</a:t>
            </a:r>
          </a:p>
          <a:p>
            <a:pPr lvl="1"/>
            <a:r>
              <a:rPr lang="en-US" dirty="0"/>
              <a:t>From basic default claims to specific requested claims to collecting claims in multiple formats from multiple sources</a:t>
            </a:r>
          </a:p>
          <a:p>
            <a:r>
              <a:rPr lang="en-US" dirty="0"/>
              <a:t>Maximizes simplicity of implementations</a:t>
            </a:r>
          </a:p>
          <a:p>
            <a:pPr lvl="1"/>
            <a:r>
              <a:rPr lang="en-US" dirty="0"/>
              <a:t>Uses existing IETF specs: OAuth 2.0, JWT, etc.</a:t>
            </a:r>
          </a:p>
          <a:p>
            <a:pPr lvl="1"/>
            <a:r>
              <a:rPr lang="en-US" dirty="0"/>
              <a:t>Lets you build only the pieces you need</a:t>
            </a:r>
          </a:p>
        </p:txBody>
      </p:sp>
    </p:spTree>
    <p:extLst>
      <p:ext uri="{BB962C8B-B14F-4D97-AF65-F5344CB8AC3E}">
        <p14:creationId xmlns:p14="http://schemas.microsoft.com/office/powerpoint/2010/main" val="232092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7286-3C97-4FCC-B8E1-5724CF3E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Numerous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6F59-5038-4D49-8375-F3032723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OpenID Connect won 2012 European Identity Award for Best Innovation/New Standard</a:t>
            </a:r>
          </a:p>
          <a:p>
            <a:pPr lvl="1"/>
            <a:r>
              <a:rPr lang="en-US" dirty="0">
                <a:hlinkClick r:id="rId3"/>
              </a:rPr>
              <a:t>http://openid.net/2012/04/18/openid-connect-wins-2012-european-identity-and-cloud-award/</a:t>
            </a:r>
            <a:endParaRPr lang="en-US" dirty="0"/>
          </a:p>
          <a:p>
            <a:r>
              <a:rPr lang="en-US" dirty="0"/>
              <a:t>OAuth 2.0 won in 2013</a:t>
            </a:r>
          </a:p>
          <a:p>
            <a:r>
              <a:rPr lang="en-US" dirty="0"/>
              <a:t>JWT/JOSE won in 2014</a:t>
            </a:r>
          </a:p>
          <a:p>
            <a:r>
              <a:rPr lang="en-US" dirty="0"/>
              <a:t>OpenID Certification program won</a:t>
            </a:r>
            <a:br>
              <a:rPr lang="en-US" dirty="0"/>
            </a:br>
            <a:r>
              <a:rPr lang="en-US" dirty="0"/>
              <a:t>2018 Identity Innovation Award</a:t>
            </a:r>
            <a:br>
              <a:rPr lang="en-US" dirty="0"/>
            </a:br>
            <a:r>
              <a:rPr lang="en-US" dirty="0"/>
              <a:t>and 2018 European Identity Award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73371-90F4-4BEB-9DF5-5CEEE4A882C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31396" y="3105132"/>
            <a:ext cx="1754610" cy="353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5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Original Specifications</a:t>
            </a:r>
          </a:p>
        </p:txBody>
      </p:sp>
      <p:pic>
        <p:nvPicPr>
          <p:cNvPr id="1026" name="Picture 2" descr="Diagram of relationships between original OpenID Connect specifications and IETF spec underpinn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733" y="1227664"/>
            <a:ext cx="6348804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05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Exciting time for OpenID Connect!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happening than at any time since original specs created</a:t>
            </a:r>
          </a:p>
          <a:p>
            <a:r>
              <a:rPr lang="en-US" dirty="0"/>
              <a:t>I’ll give you a taste of the exciting work happening…</a:t>
            </a:r>
          </a:p>
        </p:txBody>
      </p:sp>
    </p:spTree>
    <p:extLst>
      <p:ext uri="{BB962C8B-B14F-4D97-AF65-F5344CB8AC3E}">
        <p14:creationId xmlns:p14="http://schemas.microsoft.com/office/powerpoint/2010/main" val="292692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Federation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0363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OpenID Connect Federation specification</a:t>
            </a:r>
          </a:p>
          <a:p>
            <a:pPr lvl="1"/>
            <a:r>
              <a:rPr lang="en-US" dirty="0">
                <a:hlinkClick r:id="rId3"/>
              </a:rPr>
              <a:t>https://openid.net/specs/openid-connect-federation-1_0.html</a:t>
            </a:r>
            <a:endParaRPr lang="en-US" dirty="0"/>
          </a:p>
          <a:p>
            <a:r>
              <a:rPr lang="en-US" dirty="0"/>
              <a:t>Enables establishment and maintenance of multi-party federations using OpenID Connect</a:t>
            </a:r>
          </a:p>
          <a:p>
            <a:pPr lvl="1"/>
            <a:r>
              <a:rPr lang="en-US" dirty="0"/>
              <a:t>Applying lessons learned from large-scale SAML federations</a:t>
            </a:r>
          </a:p>
          <a:p>
            <a:r>
              <a:rPr lang="en-US" dirty="0"/>
              <a:t>Defines hierarchical JSON-based metadata structures for federation participants</a:t>
            </a:r>
          </a:p>
          <a:p>
            <a:r>
              <a:rPr lang="en-US" dirty="0"/>
              <a:t>Three interop events were held in 2020</a:t>
            </a:r>
          </a:p>
          <a:p>
            <a:pPr lvl="1"/>
            <a:r>
              <a:rPr lang="en-US" dirty="0"/>
              <a:t>Specification updated based on implementation feedback</a:t>
            </a:r>
          </a:p>
          <a:p>
            <a:r>
              <a:rPr lang="en-US" i="1" dirty="0"/>
              <a:t>New Implementer’s Draft, then Final status anticipated</a:t>
            </a:r>
          </a:p>
        </p:txBody>
      </p:sp>
    </p:spTree>
    <p:extLst>
      <p:ext uri="{BB962C8B-B14F-4D97-AF65-F5344CB8AC3E}">
        <p14:creationId xmlns:p14="http://schemas.microsoft.com/office/powerpoint/2010/main" val="408935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1366</Words>
  <Application>Microsoft Office PowerPoint</Application>
  <PresentationFormat>Widescreen</PresentationFormat>
  <Paragraphs>191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-apple-system</vt:lpstr>
      <vt:lpstr>Arial</vt:lpstr>
      <vt:lpstr>Calibri</vt:lpstr>
      <vt:lpstr>Courier New</vt:lpstr>
      <vt:lpstr>Office Theme</vt:lpstr>
      <vt:lpstr>OpenID Connect Working Group</vt:lpstr>
      <vt:lpstr>Working Together</vt:lpstr>
      <vt:lpstr>You’re Almost Certainly Using OpenID Connect!</vt:lpstr>
      <vt:lpstr>What is OpenID Connect?</vt:lpstr>
      <vt:lpstr>OpenID Connect Range</vt:lpstr>
      <vt:lpstr>Numerous Awards</vt:lpstr>
      <vt:lpstr>Overview of Original Specifications</vt:lpstr>
      <vt:lpstr>Exciting time for OpenID Connect!</vt:lpstr>
      <vt:lpstr>Federation Specification</vt:lpstr>
      <vt:lpstr>Self-Issued OpenID Provider V2</vt:lpstr>
      <vt:lpstr>OpenID Connect for Verifiable Presentations</vt:lpstr>
      <vt:lpstr>Claims Aggregation Specification</vt:lpstr>
      <vt:lpstr>prompt=create Specification</vt:lpstr>
      <vt:lpstr>unmet_authentication_requirements Specification</vt:lpstr>
      <vt:lpstr>Native SSO Specification</vt:lpstr>
      <vt:lpstr>OP-Initiated Logout</vt:lpstr>
      <vt:lpstr>RP-Initiated Logout</vt:lpstr>
      <vt:lpstr>Second Errata Set</vt:lpstr>
      <vt:lpstr>Portable Identifiers Under Discussion</vt:lpstr>
      <vt:lpstr>CIBA Core is Now Final (Related Work)</vt:lpstr>
      <vt:lpstr>Related W3C Federated Identity Group</vt:lpstr>
      <vt:lpstr>Related OpenID Working Groups</vt:lpstr>
      <vt:lpstr>OpenID Certification</vt:lpstr>
      <vt:lpstr>OpenID Connect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2016-03-31T02:28:24Z</dcterms:created>
  <dcterms:modified xsi:type="dcterms:W3CDTF">2021-09-13T04:14:25Z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2020-10-28T14:58:02Z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/>
  </property>
  <property fmtid="{D5CDD505-2E9C-101B-9397-08002B2CF9AE}" pid="8" name="MSIP_Label_f42aa342-8706-4288-bd11-ebb85995028c_ContentBits">
    <vt:lpwstr>0</vt:lpwstr>
  </property>
</Properties>
</file>