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275" r:id="rId3"/>
    <p:sldId id="266" r:id="rId4"/>
    <p:sldId id="305" r:id="rId5"/>
    <p:sldId id="306" r:id="rId6"/>
    <p:sldId id="302" r:id="rId7"/>
    <p:sldId id="291" r:id="rId8"/>
    <p:sldId id="276" r:id="rId9"/>
    <p:sldId id="277" r:id="rId10"/>
    <p:sldId id="289" r:id="rId11"/>
    <p:sldId id="278" r:id="rId12"/>
    <p:sldId id="321" r:id="rId13"/>
    <p:sldId id="309" r:id="rId14"/>
    <p:sldId id="308" r:id="rId15"/>
    <p:sldId id="312" r:id="rId16"/>
    <p:sldId id="310" r:id="rId17"/>
    <p:sldId id="311" r:id="rId18"/>
    <p:sldId id="313" r:id="rId19"/>
    <p:sldId id="314" r:id="rId20"/>
    <p:sldId id="315" r:id="rId21"/>
    <p:sldId id="316" r:id="rId22"/>
    <p:sldId id="294" r:id="rId23"/>
    <p:sldId id="297" r:id="rId24"/>
    <p:sldId id="325" r:id="rId25"/>
    <p:sldId id="298" r:id="rId26"/>
    <p:sldId id="299" r:id="rId27"/>
    <p:sldId id="300" r:id="rId28"/>
    <p:sldId id="326" r:id="rId29"/>
    <p:sldId id="301" r:id="rId30"/>
    <p:sldId id="334" r:id="rId31"/>
    <p:sldId id="323" r:id="rId32"/>
    <p:sldId id="335" r:id="rId33"/>
    <p:sldId id="324" r:id="rId34"/>
    <p:sldId id="286" r:id="rId35"/>
    <p:sldId id="328" r:id="rId36"/>
    <p:sldId id="336" r:id="rId37"/>
    <p:sldId id="337" r:id="rId38"/>
    <p:sldId id="331" r:id="rId39"/>
    <p:sldId id="332" r:id="rId40"/>
    <p:sldId id="333" r:id="rId41"/>
    <p:sldId id="327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97" autoAdjust="0"/>
    <p:restoredTop sz="94675" autoAdjust="0"/>
  </p:normalViewPr>
  <p:slideViewPr>
    <p:cSldViewPr snapToGrid="0" snapToObjects="1">
      <p:cViewPr>
        <p:scale>
          <a:sx n="90" d="100"/>
          <a:sy n="90" d="100"/>
        </p:scale>
        <p:origin x="-106" y="29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10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49592-9F20-461A-A8E0-0A7153199C4C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kumimoji="1" lang="ja-JP" altLang="en-US"/>
        </a:p>
      </dgm:t>
    </dgm:pt>
    <dgm:pt modelId="{144D8C06-3053-4E28-A2C7-0AFB79098DA1}">
      <dgm:prSet/>
      <dgm:spPr/>
      <dgm:t>
        <a:bodyPr/>
        <a:lstStyle/>
        <a:p>
          <a:pPr rtl="0"/>
          <a:r>
            <a:rPr kumimoji="1" lang="en-US" dirty="0" smtClean="0"/>
            <a:t>Simple Things Simple</a:t>
          </a:r>
          <a:endParaRPr lang="ja-JP" dirty="0"/>
        </a:p>
      </dgm:t>
    </dgm:pt>
    <dgm:pt modelId="{3DF5397C-3F54-43BF-8792-64C973F65A1D}" type="parTrans" cxnId="{B6E571B0-112B-4E50-A2B6-F912DD7A0396}">
      <dgm:prSet/>
      <dgm:spPr/>
      <dgm:t>
        <a:bodyPr/>
        <a:lstStyle/>
        <a:p>
          <a:endParaRPr kumimoji="1" lang="ja-JP" altLang="en-US"/>
        </a:p>
      </dgm:t>
    </dgm:pt>
    <dgm:pt modelId="{905CB16C-983B-46FC-B6B1-88B724EC1FA2}" type="sibTrans" cxnId="{B6E571B0-112B-4E50-A2B6-F912DD7A0396}">
      <dgm:prSet/>
      <dgm:spPr/>
      <dgm:t>
        <a:bodyPr/>
        <a:lstStyle/>
        <a:p>
          <a:endParaRPr kumimoji="1" lang="ja-JP" altLang="en-US"/>
        </a:p>
      </dgm:t>
    </dgm:pt>
    <dgm:pt modelId="{2D180465-85AB-452B-A55F-6BF142DBE1CA}">
      <dgm:prSet/>
      <dgm:spPr/>
      <dgm:t>
        <a:bodyPr/>
        <a:lstStyle/>
        <a:p>
          <a:pPr rtl="0"/>
          <a:r>
            <a:rPr kumimoji="1" lang="en-US" dirty="0" smtClean="0"/>
            <a:t>Complex Things Possible</a:t>
          </a:r>
          <a:endParaRPr lang="ja-JP" dirty="0"/>
        </a:p>
      </dgm:t>
    </dgm:pt>
    <dgm:pt modelId="{CF45202E-B467-4274-9378-C7061BE7425C}" type="parTrans" cxnId="{EEF2AF65-9550-4A5A-A170-0BBF609C15C1}">
      <dgm:prSet/>
      <dgm:spPr/>
      <dgm:t>
        <a:bodyPr/>
        <a:lstStyle/>
        <a:p>
          <a:endParaRPr lang="en-US"/>
        </a:p>
      </dgm:t>
    </dgm:pt>
    <dgm:pt modelId="{7C227F43-67CB-4AFF-8FA2-0C646165B188}" type="sibTrans" cxnId="{EEF2AF65-9550-4A5A-A170-0BBF609C15C1}">
      <dgm:prSet/>
      <dgm:spPr/>
      <dgm:t>
        <a:bodyPr/>
        <a:lstStyle/>
        <a:p>
          <a:endParaRPr lang="en-US"/>
        </a:p>
      </dgm:t>
    </dgm:pt>
    <dgm:pt modelId="{0E884326-3953-42F3-B016-076BB6B7E8B8}" type="pres">
      <dgm:prSet presAssocID="{55F49592-9F20-461A-A8E0-0A7153199C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DC47E59-70C6-48D5-AEB7-90C0B76B1C81}" type="pres">
      <dgm:prSet presAssocID="{144D8C06-3053-4E28-A2C7-0AFB79098D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171E306-6C90-4CC3-AF6C-B8231EB62FB5}" type="pres">
      <dgm:prSet presAssocID="{905CB16C-983B-46FC-B6B1-88B724EC1FA2}" presName="spacer" presStyleCnt="0"/>
      <dgm:spPr/>
    </dgm:pt>
    <dgm:pt modelId="{0C6C43FF-79FC-45E7-9D8D-607A6A08E906}" type="pres">
      <dgm:prSet presAssocID="{2D180465-85AB-452B-A55F-6BF142DBE1C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452ED7-4893-4BEA-B3E6-64CE5E5396F2}" type="presOf" srcId="{55F49592-9F20-461A-A8E0-0A7153199C4C}" destId="{0E884326-3953-42F3-B016-076BB6B7E8B8}" srcOrd="0" destOrd="0" presId="urn:microsoft.com/office/officeart/2005/8/layout/vList2"/>
    <dgm:cxn modelId="{B6E571B0-112B-4E50-A2B6-F912DD7A0396}" srcId="{55F49592-9F20-461A-A8E0-0A7153199C4C}" destId="{144D8C06-3053-4E28-A2C7-0AFB79098DA1}" srcOrd="0" destOrd="0" parTransId="{3DF5397C-3F54-43BF-8792-64C973F65A1D}" sibTransId="{905CB16C-983B-46FC-B6B1-88B724EC1FA2}"/>
    <dgm:cxn modelId="{EEF2AF65-9550-4A5A-A170-0BBF609C15C1}" srcId="{55F49592-9F20-461A-A8E0-0A7153199C4C}" destId="{2D180465-85AB-452B-A55F-6BF142DBE1CA}" srcOrd="1" destOrd="0" parTransId="{CF45202E-B467-4274-9378-C7061BE7425C}" sibTransId="{7C227F43-67CB-4AFF-8FA2-0C646165B188}"/>
    <dgm:cxn modelId="{00B3EFB5-A55C-4217-BE8B-D5031835A869}" type="presOf" srcId="{2D180465-85AB-452B-A55F-6BF142DBE1CA}" destId="{0C6C43FF-79FC-45E7-9D8D-607A6A08E906}" srcOrd="0" destOrd="0" presId="urn:microsoft.com/office/officeart/2005/8/layout/vList2"/>
    <dgm:cxn modelId="{EE2BD2CE-75D0-4297-B7A3-7B26BC8E4826}" type="presOf" srcId="{144D8C06-3053-4E28-A2C7-0AFB79098DA1}" destId="{2DC47E59-70C6-48D5-AEB7-90C0B76B1C81}" srcOrd="0" destOrd="0" presId="urn:microsoft.com/office/officeart/2005/8/layout/vList2"/>
    <dgm:cxn modelId="{57D80F7D-0662-4E88-802F-EEBD94416798}" type="presParOf" srcId="{0E884326-3953-42F3-B016-076BB6B7E8B8}" destId="{2DC47E59-70C6-48D5-AEB7-90C0B76B1C81}" srcOrd="0" destOrd="0" presId="urn:microsoft.com/office/officeart/2005/8/layout/vList2"/>
    <dgm:cxn modelId="{E84C7F0D-6F99-478B-9681-4CCAA763E102}" type="presParOf" srcId="{0E884326-3953-42F3-B016-076BB6B7E8B8}" destId="{2171E306-6C90-4CC3-AF6C-B8231EB62FB5}" srcOrd="1" destOrd="0" presId="urn:microsoft.com/office/officeart/2005/8/layout/vList2"/>
    <dgm:cxn modelId="{C9D2297E-148F-4EED-94D7-DD30FF806E66}" type="presParOf" srcId="{0E884326-3953-42F3-B016-076BB6B7E8B8}" destId="{0C6C43FF-79FC-45E7-9D8D-607A6A08E90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47E59-70C6-48D5-AEB7-90C0B76B1C81}">
      <dsp:nvSpPr>
        <dsp:cNvPr id="0" name=""/>
        <dsp:cNvSpPr/>
      </dsp:nvSpPr>
      <dsp:spPr>
        <a:xfrm>
          <a:off x="0" y="737481"/>
          <a:ext cx="8229600" cy="1439099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6000" kern="1200" dirty="0" smtClean="0"/>
            <a:t>Simple Things Simple</a:t>
          </a:r>
          <a:endParaRPr lang="ja-JP" sz="6000" kern="1200" dirty="0"/>
        </a:p>
      </dsp:txBody>
      <dsp:txXfrm>
        <a:off x="70251" y="807732"/>
        <a:ext cx="8089098" cy="1298597"/>
      </dsp:txXfrm>
    </dsp:sp>
    <dsp:sp modelId="{0C6C43FF-79FC-45E7-9D8D-607A6A08E906}">
      <dsp:nvSpPr>
        <dsp:cNvPr id="0" name=""/>
        <dsp:cNvSpPr/>
      </dsp:nvSpPr>
      <dsp:spPr>
        <a:xfrm>
          <a:off x="0" y="2349381"/>
          <a:ext cx="8229600" cy="1439099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6000" kern="1200" dirty="0" smtClean="0"/>
            <a:t>Complex Things Possible</a:t>
          </a:r>
          <a:endParaRPr lang="ja-JP" sz="6000" kern="1200" dirty="0"/>
        </a:p>
      </dsp:txBody>
      <dsp:txXfrm>
        <a:off x="70251" y="2419632"/>
        <a:ext cx="8089098" cy="1298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E2A8F-DA74-4F28-9593-261C5C3BF011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DB9AE-916C-4254-87BA-AD5226153B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3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97" descr="openid-logo-word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525" y="274638"/>
            <a:ext cx="273367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97" descr="openid-logo-word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525" y="274638"/>
            <a:ext cx="273367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74638"/>
            <a:ext cx="5562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97" descr="openid-logo-word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525" y="274638"/>
            <a:ext cx="273367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537C-38F1-8E47-A1B0-6BA84A028946}" type="datetimeFigureOut">
              <a:rPr lang="en-US" smtClean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5C50-40EB-E745-A461-82FCCB77BED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osis.idcommons.ne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5" Type="http://schemas.openxmlformats.org/officeDocument/2006/relationships/image" Target="../media/image15.jp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penid-connect-basic-1_0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penid-connect-implicit-1_0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specs/openid-connect-registration-1_0.html" TargetMode="External"/><Relationship Id="rId2" Type="http://schemas.openxmlformats.org/officeDocument/2006/relationships/hyperlink" Target="http://openid.net/specs/openid-connect-discovery-1_0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d.net/specs/openid-connect-standard-1_0.html" TargetMode="External"/><Relationship Id="rId2" Type="http://schemas.openxmlformats.org/officeDocument/2006/relationships/hyperlink" Target="http://openid.net/specs/openid-connect-messages-1_0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penid-connect-session-1_0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openid.net/specs/oauth-v2-multiple-response-types-1_0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read-safe.com/" TargetMode="External"/><Relationship Id="rId3" Type="http://schemas.openxmlformats.org/officeDocument/2006/relationships/hyperlink" Target="http://lists.openid.net/mailman/listinfo/openid-specs-ab" TargetMode="External"/><Relationship Id="rId7" Type="http://schemas.openxmlformats.org/officeDocument/2006/relationships/hyperlink" Target="http://nat.sakimura.org/" TargetMode="External"/><Relationship Id="rId2" Type="http://schemas.openxmlformats.org/officeDocument/2006/relationships/hyperlink" Target="http://openid.net/connec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lf-issued.info/" TargetMode="External"/><Relationship Id="rId5" Type="http://schemas.openxmlformats.org/officeDocument/2006/relationships/hyperlink" Target="http://groups.google.com/group/openid-connect-interop" TargetMode="External"/><Relationship Id="rId4" Type="http://schemas.openxmlformats.org/officeDocument/2006/relationships/hyperlink" Target="http://osis.idcommons.net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649" y="2244143"/>
            <a:ext cx="7115175" cy="1182952"/>
          </a:xfrm>
        </p:spPr>
        <p:txBody>
          <a:bodyPr>
            <a:normAutofit/>
          </a:bodyPr>
          <a:lstStyle/>
          <a:p>
            <a:r>
              <a:rPr lang="en-US" b="1" dirty="0" smtClean="0"/>
              <a:t>OpenID</a:t>
            </a:r>
            <a:r>
              <a:rPr lang="en-US" b="1" baseline="0" dirty="0" smtClean="0"/>
              <a:t> Connect</a:t>
            </a:r>
            <a:r>
              <a:rPr lang="en-US" b="1" dirty="0"/>
              <a:t> </a:t>
            </a:r>
            <a:r>
              <a:rPr lang="en-US" b="1" baseline="0" dirty="0" smtClean="0"/>
              <a:t>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641" y="3895725"/>
            <a:ext cx="8257735" cy="26508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May 14, 2013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Dr. Michael B. </a:t>
            </a:r>
            <a:r>
              <a:rPr lang="en-US" sz="3600" b="1" dirty="0">
                <a:solidFill>
                  <a:schemeClr val="tx1"/>
                </a:solidFill>
              </a:rPr>
              <a:t>Jones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Identity </a:t>
            </a:r>
            <a:r>
              <a:rPr lang="en-US" dirty="0">
                <a:solidFill>
                  <a:schemeClr val="tx1"/>
                </a:solidFill>
              </a:rPr>
              <a:t>Standards </a:t>
            </a:r>
            <a:r>
              <a:rPr lang="en-US" dirty="0" smtClean="0">
                <a:solidFill>
                  <a:schemeClr val="tx1"/>
                </a:solidFill>
              </a:rPr>
              <a:t>Architect – Microsoft</a:t>
            </a:r>
            <a:endParaRPr lang="en-US" dirty="0"/>
          </a:p>
        </p:txBody>
      </p:sp>
      <p:pic>
        <p:nvPicPr>
          <p:cNvPr id="4" name="Picture 97" descr="openid-logo-wordmark"/>
          <p:cNvPicPr>
            <a:picLocks noChangeAspect="1" noChangeArrowheads="1"/>
          </p:cNvPicPr>
          <p:nvPr/>
        </p:nvPicPr>
        <p:blipFill>
          <a:blip r:embed="rId2">
            <a:alphaModFix/>
          </a:blip>
          <a:srcRect/>
          <a:stretch>
            <a:fillRect/>
          </a:stretch>
        </p:blipFill>
        <p:spPr bwMode="auto">
          <a:xfrm>
            <a:off x="2798200" y="510518"/>
            <a:ext cx="3535157" cy="150876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 Make It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OAuth 2.0</a:t>
            </a:r>
          </a:p>
          <a:p>
            <a:r>
              <a:rPr lang="en-US" dirty="0" smtClean="0"/>
              <a:t>Use JavaScript Object Notation (JSON)</a:t>
            </a:r>
          </a:p>
          <a:p>
            <a:r>
              <a:rPr lang="en-US" dirty="0" smtClean="0"/>
              <a:t>Build only the pieces that you need</a:t>
            </a:r>
          </a:p>
          <a:p>
            <a:endParaRPr lang="en-US" dirty="0"/>
          </a:p>
          <a:p>
            <a:r>
              <a:rPr lang="en-US" i="1" dirty="0" smtClean="0"/>
              <a:t>Goal:  Easy implementation on all modern development platforms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107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 Things Possible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65758" y="1652424"/>
            <a:ext cx="8433582" cy="1380599"/>
            <a:chOff x="0" y="22161"/>
            <a:chExt cx="8229600" cy="1380599"/>
          </a:xfrm>
        </p:grpSpPr>
        <p:sp>
          <p:nvSpPr>
            <p:cNvPr id="11" name="Rounded Rectangle 10"/>
            <p:cNvSpPr/>
            <p:nvPr/>
          </p:nvSpPr>
          <p:spPr>
            <a:xfrm>
              <a:off x="0" y="22161"/>
              <a:ext cx="8229600" cy="13805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67395" y="89556"/>
              <a:ext cx="8094810" cy="1245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sz="5900" dirty="0" smtClean="0"/>
                <a:t>Encrypted Claims</a:t>
              </a:r>
              <a:endParaRPr lang="ja-JP" sz="59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65758" y="3202944"/>
            <a:ext cx="8433582" cy="1380599"/>
            <a:chOff x="0" y="1572681"/>
            <a:chExt cx="8229600" cy="1380599"/>
          </a:xfrm>
        </p:grpSpPr>
        <p:sp>
          <p:nvSpPr>
            <p:cNvPr id="9" name="Rounded Rectangle 8"/>
            <p:cNvSpPr/>
            <p:nvPr/>
          </p:nvSpPr>
          <p:spPr>
            <a:xfrm>
              <a:off x="0" y="1572681"/>
              <a:ext cx="8229600" cy="13805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67395" y="1640076"/>
              <a:ext cx="8094810" cy="1245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l" defTabSz="2622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sz="5900" kern="1200" dirty="0" smtClean="0"/>
                <a:t>Aggregated Claims</a:t>
              </a:r>
              <a:endParaRPr lang="ja-JP" sz="59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65758" y="4753464"/>
            <a:ext cx="8433582" cy="1380599"/>
            <a:chOff x="0" y="3123201"/>
            <a:chExt cx="8229600" cy="1380599"/>
          </a:xfrm>
        </p:grpSpPr>
        <p:sp>
          <p:nvSpPr>
            <p:cNvPr id="7" name="Rounded Rectangle 6"/>
            <p:cNvSpPr/>
            <p:nvPr/>
          </p:nvSpPr>
          <p:spPr>
            <a:xfrm>
              <a:off x="0" y="3123201"/>
              <a:ext cx="8229600" cy="13805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8"/>
            <p:cNvSpPr/>
            <p:nvPr/>
          </p:nvSpPr>
          <p:spPr>
            <a:xfrm>
              <a:off x="67395" y="3190596"/>
              <a:ext cx="8094810" cy="1245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l" defTabSz="2622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sz="5900" kern="1200" dirty="0" smtClean="0"/>
                <a:t>Distributed Claims</a:t>
              </a:r>
              <a:endParaRPr lang="ja-JP" sz="5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81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Interop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About to begin 5</a:t>
            </a:r>
            <a:r>
              <a:rPr lang="en-US" baseline="30000" dirty="0" smtClean="0"/>
              <a:t>th</a:t>
            </a:r>
            <a:r>
              <a:rPr lang="en-US" dirty="0" smtClean="0"/>
              <a:t> round of interop testing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Interop data at </a:t>
            </a:r>
            <a:r>
              <a:rPr lang="en-US" dirty="0" smtClean="0">
                <a:hlinkClick r:id="rId2"/>
              </a:rPr>
              <a:t>http://osis.idcommons.net/</a:t>
            </a:r>
            <a:endParaRPr lang="en-US" dirty="0" smtClean="0"/>
          </a:p>
          <a:p>
            <a:r>
              <a:rPr lang="en-US" dirty="0" smtClean="0"/>
              <a:t>By the numbers:</a:t>
            </a:r>
          </a:p>
          <a:p>
            <a:pPr lvl="1"/>
            <a:r>
              <a:rPr lang="en-US" dirty="0" smtClean="0"/>
              <a:t>13 implementations participating</a:t>
            </a:r>
          </a:p>
          <a:p>
            <a:pPr lvl="2"/>
            <a:r>
              <a:rPr lang="en-US" dirty="0"/>
              <a:t>66 cross-solution test results recorded</a:t>
            </a:r>
          </a:p>
          <a:p>
            <a:pPr lvl="1"/>
            <a:r>
              <a:rPr lang="en-US" dirty="0" smtClean="0"/>
              <a:t>110 </a:t>
            </a:r>
            <a:r>
              <a:rPr lang="en-US" dirty="0"/>
              <a:t>feature tests defined</a:t>
            </a:r>
          </a:p>
          <a:p>
            <a:pPr lvl="2"/>
            <a:r>
              <a:rPr lang="en-US" dirty="0" smtClean="0"/>
              <a:t>1,260 feature test results recorded</a:t>
            </a:r>
          </a:p>
          <a:p>
            <a:pPr lvl="1"/>
            <a:r>
              <a:rPr lang="en-US" dirty="0" smtClean="0"/>
              <a:t>93 members of interop mailing list</a:t>
            </a:r>
          </a:p>
          <a:p>
            <a:pPr lvl="2"/>
            <a:r>
              <a:rPr lang="en-US" dirty="0" smtClean="0"/>
              <a:t>752 messages to interop mailing list</a:t>
            </a:r>
          </a:p>
        </p:txBody>
      </p:sp>
    </p:spTree>
    <p:extLst>
      <p:ext uri="{BB962C8B-B14F-4D97-AF65-F5344CB8AC3E}">
        <p14:creationId xmlns:p14="http://schemas.microsoft.com/office/powerpoint/2010/main" val="8744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Look Under the Covers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Token</a:t>
            </a:r>
          </a:p>
          <a:p>
            <a:r>
              <a:rPr lang="en-US" dirty="0"/>
              <a:t>Claims Requests</a:t>
            </a:r>
          </a:p>
          <a:p>
            <a:r>
              <a:rPr lang="en-US" dirty="0" smtClean="0"/>
              <a:t>UserInfo Claims</a:t>
            </a:r>
          </a:p>
          <a:p>
            <a:r>
              <a:rPr lang="en-US" dirty="0" smtClean="0"/>
              <a:t>Example Protocol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Token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JWT representing logged-in session</a:t>
            </a:r>
          </a:p>
          <a:p>
            <a:r>
              <a:rPr lang="en-US" dirty="0" smtClean="0"/>
              <a:t>Claims: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iss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Issuer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dirty="0" smtClean="0"/>
              <a:t> – Identifier for subject (user)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aud</a:t>
            </a:r>
            <a:r>
              <a:rPr lang="en-US" dirty="0" smtClean="0"/>
              <a:t> – Audience for ID Token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iat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Time token was issued</a:t>
            </a:r>
            <a:endParaRPr lang="en-US" dirty="0"/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 – Expiration time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nonce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Mitigates replay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 Token Claims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iss": "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https://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server.example.com",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"sub": "248289761001",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aud":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"0acf77d4-b486-4c99-bd76-074ed6a64ddf",</a:t>
            </a:r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"iat":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1311280970,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exp":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1311281970,</a:t>
            </a:r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"nonce": "n-0S6_WzA2Mj"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180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988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Basic requests made using OAuth scopes: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openid</a:t>
            </a:r>
            <a:r>
              <a:rPr lang="en-US" sz="2400" dirty="0"/>
              <a:t> </a:t>
            </a:r>
            <a:r>
              <a:rPr lang="en-US" dirty="0" smtClean="0"/>
              <a:t>– Declares request is for OpenID Connect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profile</a:t>
            </a:r>
            <a:r>
              <a:rPr lang="en-US" dirty="0" smtClean="0"/>
              <a:t> – Requests default profile info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email</a:t>
            </a:r>
            <a:r>
              <a:rPr lang="en-US" dirty="0" smtClean="0"/>
              <a:t> – Requests email address &amp; verification status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dirty="0" smtClean="0"/>
              <a:t> – Requests postal address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phone</a:t>
            </a:r>
            <a:r>
              <a:rPr lang="en-US" dirty="0"/>
              <a:t> – Requests phone number &amp; verification status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offline_access</a:t>
            </a:r>
            <a:r>
              <a:rPr lang="en-US" sz="2400" dirty="0"/>
              <a:t> </a:t>
            </a:r>
            <a:r>
              <a:rPr lang="en-US" dirty="0" smtClean="0"/>
              <a:t>– </a:t>
            </a:r>
            <a:r>
              <a:rPr lang="en-US" dirty="0"/>
              <a:t>Requests </a:t>
            </a:r>
            <a:r>
              <a:rPr lang="en-US" dirty="0" smtClean="0"/>
              <a:t>Refresh Token issuance</a:t>
            </a:r>
            <a:endParaRPr lang="en-US" dirty="0"/>
          </a:p>
          <a:p>
            <a:r>
              <a:rPr lang="en-US" dirty="0" smtClean="0"/>
              <a:t>Requests for individual claims can be made using JSON “claims” request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UserInfo Claims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30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name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given_name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family_name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middle_name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nickname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preferred_username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profile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picture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website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gender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birthdate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locale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zoneinfo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updated_at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email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email_verified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phone_number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phone_number_verified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address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UserInfo Claims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"sub":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"248289761001",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"name": "Jane Doe",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"given_name": "Jane",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"family_name": "Doe",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"email": "janedoe@example.com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pPr marL="0" lvl="1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"email_verified": true,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"picture":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http://example.com/janedoe/me.jpg"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121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Authorization Request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936"/>
            <a:ext cx="8686800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https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server.example.com/authorize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?response_type=token%20id_token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client_id=0acf77d4-b486-4c99-bd76-074ed6a64ddf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&amp;redirect_uri=https%3A%2F%2Fclient.example.com%2Fcb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scope=openid%20profile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state=af0ifjsldkj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nonce=n-0S6_WzA2Mj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989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</a:t>
            </a:r>
            <a:endParaRPr lang="en-US" dirty="0"/>
          </a:p>
        </p:txBody>
      </p:sp>
      <p:pic>
        <p:nvPicPr>
          <p:cNvPr id="17" name="Picture 16" descr="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740" y="1610232"/>
            <a:ext cx="2190750" cy="952500"/>
          </a:xfrm>
          <a:prstGeom prst="rect">
            <a:avLst/>
          </a:prstGeom>
          <a:noFill/>
        </p:spPr>
      </p:pic>
      <p:pic>
        <p:nvPicPr>
          <p:cNvPr id="18" name="Picture 17" descr="Goo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1474" y="1307770"/>
            <a:ext cx="2190750" cy="952500"/>
          </a:xfrm>
          <a:prstGeom prst="rect">
            <a:avLst/>
          </a:prstGeom>
          <a:noFill/>
        </p:spPr>
      </p:pic>
      <p:pic>
        <p:nvPicPr>
          <p:cNvPr id="20" name="Picture 19" descr="Ping Ident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18" y="2347583"/>
            <a:ext cx="2190750" cy="952500"/>
          </a:xfrm>
          <a:prstGeom prst="rect">
            <a:avLst/>
          </a:prstGeom>
          <a:noFill/>
        </p:spPr>
      </p:pic>
      <p:pic>
        <p:nvPicPr>
          <p:cNvPr id="21" name="Picture 20" descr="Nomura Research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3522" y="4331274"/>
            <a:ext cx="1428750" cy="857251"/>
          </a:xfrm>
          <a:prstGeom prst="rect">
            <a:avLst/>
          </a:prstGeom>
          <a:noFill/>
        </p:spPr>
      </p:pic>
      <p:cxnSp>
        <p:nvCxnSpPr>
          <p:cNvPr id="23" name="直線矢印コネクタ 11"/>
          <p:cNvCxnSpPr/>
          <p:nvPr/>
        </p:nvCxnSpPr>
        <p:spPr>
          <a:xfrm>
            <a:off x="2771335" y="2391508"/>
            <a:ext cx="1143684" cy="8554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13"/>
          <p:cNvCxnSpPr/>
          <p:nvPr/>
        </p:nvCxnSpPr>
        <p:spPr>
          <a:xfrm>
            <a:off x="4572000" y="2110154"/>
            <a:ext cx="6569" cy="113683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15"/>
          <p:cNvCxnSpPr/>
          <p:nvPr/>
        </p:nvCxnSpPr>
        <p:spPr>
          <a:xfrm flipH="1">
            <a:off x="5232613" y="2391508"/>
            <a:ext cx="1080118" cy="8554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17"/>
          <p:cNvCxnSpPr/>
          <p:nvPr/>
        </p:nvCxnSpPr>
        <p:spPr>
          <a:xfrm>
            <a:off x="2112538" y="3022333"/>
            <a:ext cx="1161667" cy="3465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19"/>
          <p:cNvCxnSpPr/>
          <p:nvPr/>
        </p:nvCxnSpPr>
        <p:spPr>
          <a:xfrm flipV="1">
            <a:off x="4564986" y="3879230"/>
            <a:ext cx="7014" cy="6638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1"/>
          <p:cNvCxnSpPr/>
          <p:nvPr/>
        </p:nvCxnSpPr>
        <p:spPr>
          <a:xfrm flipH="1" flipV="1">
            <a:off x="5785904" y="3823046"/>
            <a:ext cx="1488351" cy="97210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2"/>
          <p:cNvSpPr txBox="1"/>
          <p:nvPr/>
        </p:nvSpPr>
        <p:spPr>
          <a:xfrm>
            <a:off x="3205232" y="3246982"/>
            <a:ext cx="2978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 smtClean="0">
                <a:latin typeface="Times New Roman" pitchFamily="18" charset="0"/>
                <a:cs typeface="Times New Roman" pitchFamily="18" charset="0"/>
              </a:rPr>
              <a:t>OpenID Connect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Yahoo!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74255" y="2628714"/>
            <a:ext cx="1739296" cy="756216"/>
          </a:xfrm>
          <a:prstGeom prst="rect">
            <a:avLst/>
          </a:prstGeom>
          <a:noFill/>
        </p:spPr>
      </p:pic>
      <p:cxnSp>
        <p:nvCxnSpPr>
          <p:cNvPr id="32" name="直線矢印コネクタ 18"/>
          <p:cNvCxnSpPr/>
          <p:nvPr/>
        </p:nvCxnSpPr>
        <p:spPr>
          <a:xfrm flipH="1">
            <a:off x="6174115" y="3076814"/>
            <a:ext cx="1100140" cy="2920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Yahoo! JAP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64026" y="5695254"/>
            <a:ext cx="1384945" cy="369737"/>
          </a:xfrm>
          <a:prstGeom prst="rect">
            <a:avLst/>
          </a:prstGeom>
          <a:noFill/>
        </p:spPr>
      </p:pic>
      <p:cxnSp>
        <p:nvCxnSpPr>
          <p:cNvPr id="34" name="直線矢印コネクタ 24"/>
          <p:cNvCxnSpPr/>
          <p:nvPr/>
        </p:nvCxnSpPr>
        <p:spPr>
          <a:xfrm flipH="1" flipV="1">
            <a:off x="5445606" y="3879231"/>
            <a:ext cx="1010892" cy="17207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0"/>
          <p:cNvCxnSpPr/>
          <p:nvPr/>
        </p:nvCxnSpPr>
        <p:spPr>
          <a:xfrm flipV="1">
            <a:off x="2926080" y="3859189"/>
            <a:ext cx="739260" cy="71136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48" y="5403052"/>
            <a:ext cx="1318137" cy="988603"/>
          </a:xfrm>
          <a:prstGeom prst="rect">
            <a:avLst/>
          </a:prstGeom>
        </p:spPr>
      </p:pic>
      <p:cxnSp>
        <p:nvCxnSpPr>
          <p:cNvPr id="35" name="直線矢印コネクタ 27"/>
          <p:cNvCxnSpPr/>
          <p:nvPr/>
        </p:nvCxnSpPr>
        <p:spPr>
          <a:xfrm flipV="1">
            <a:off x="3656144" y="3895056"/>
            <a:ext cx="430521" cy="165618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17"/>
          <p:cNvCxnSpPr/>
          <p:nvPr/>
        </p:nvCxnSpPr>
        <p:spPr>
          <a:xfrm flipV="1">
            <a:off x="2167382" y="3705280"/>
            <a:ext cx="1037850" cy="17395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081" y="3780957"/>
            <a:ext cx="2133908" cy="528142"/>
          </a:xfrm>
          <a:prstGeom prst="rect">
            <a:avLst/>
          </a:prstGeom>
        </p:spPr>
      </p:pic>
      <p:cxnSp>
        <p:nvCxnSpPr>
          <p:cNvPr id="42" name="直線矢印コネクタ 18"/>
          <p:cNvCxnSpPr/>
          <p:nvPr/>
        </p:nvCxnSpPr>
        <p:spPr>
          <a:xfrm flipH="1" flipV="1">
            <a:off x="6206857" y="3705277"/>
            <a:ext cx="1067398" cy="18977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10" y="4625634"/>
            <a:ext cx="767374" cy="7673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773" y="1835252"/>
            <a:ext cx="2199803" cy="470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82" y="5053411"/>
            <a:ext cx="1184586" cy="533064"/>
          </a:xfrm>
          <a:prstGeom prst="rect">
            <a:avLst/>
          </a:prstGeom>
        </p:spPr>
      </p:pic>
      <p:cxnSp>
        <p:nvCxnSpPr>
          <p:cNvPr id="36" name="直線矢印コネクタ 24"/>
          <p:cNvCxnSpPr>
            <a:stCxn id="7" idx="0"/>
          </p:cNvCxnSpPr>
          <p:nvPr/>
        </p:nvCxnSpPr>
        <p:spPr>
          <a:xfrm flipH="1" flipV="1">
            <a:off x="5012791" y="3882863"/>
            <a:ext cx="274084" cy="11705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71" y="4804904"/>
            <a:ext cx="1397318" cy="109244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" y="3705280"/>
            <a:ext cx="1530208" cy="62599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80" y="5391890"/>
            <a:ext cx="743733" cy="7437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10" y="470681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1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Authorization Response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6936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HTTP/1.1 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302 Found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Location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: https://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client.example.com/cb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#access_token=mF_9.B5f-4.1JqM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token_type=bearer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&amp;id_token=eyJhbGzI1NiJ9.eyJz9Glnw9J.F9-V4IvQ0Z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expires_in=3600</a:t>
            </a:r>
          </a:p>
          <a:p>
            <a:pPr marL="0" lvl="1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&amp;state=af0ifjsldkj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989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UserInfo Request Example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GET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/userinfo?schema=openid HTTP/1.1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Host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: server.example.com</a:t>
            </a:r>
          </a:p>
          <a:p>
            <a:pPr marL="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Authorization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: Bearer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mF_9.B5f-4.1JqM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63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 Specs Overview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720" y="1187522"/>
            <a:ext cx="5956606" cy="553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r>
              <a:rPr lang="en-US" baseline="0" dirty="0" smtClean="0"/>
              <a:t> Client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</a:t>
            </a:r>
            <a:r>
              <a:rPr lang="en-US" dirty="0"/>
              <a:t>, simple, self-contained </a:t>
            </a:r>
            <a:r>
              <a:rPr lang="en-US" dirty="0" smtClean="0"/>
              <a:t>Web client spec</a:t>
            </a:r>
          </a:p>
          <a:p>
            <a:pPr marL="742950" lvl="2" indent="-342900"/>
            <a:r>
              <a:rPr lang="en-US" dirty="0" smtClean="0"/>
              <a:t>For clients using OAuth </a:t>
            </a:r>
            <a:r>
              <a:rPr lang="en-US" dirty="0"/>
              <a:t>“code” flow</a:t>
            </a:r>
          </a:p>
          <a:p>
            <a:r>
              <a:rPr lang="en-US" dirty="0" smtClean="0"/>
              <a:t>All </a:t>
            </a:r>
            <a:r>
              <a:rPr lang="en-US" dirty="0"/>
              <a:t>you need for W</a:t>
            </a:r>
            <a:r>
              <a:rPr lang="en-US" dirty="0" smtClean="0"/>
              <a:t>eb server-based RP</a:t>
            </a:r>
          </a:p>
          <a:p>
            <a:pPr lvl="1"/>
            <a:r>
              <a:rPr lang="en-US" dirty="0" smtClean="0"/>
              <a:t>Using pre-configured </a:t>
            </a:r>
            <a:r>
              <a:rPr lang="en-US" dirty="0"/>
              <a:t>set of </a:t>
            </a:r>
            <a:r>
              <a:rPr lang="en-US" dirty="0" smtClean="0"/>
              <a:t>OPs</a:t>
            </a:r>
          </a:p>
          <a:p>
            <a:endParaRPr lang="en-US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openid.net/specs/openid-connect-basic-1_0.html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285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</a:t>
            </a:r>
            <a:r>
              <a:rPr lang="en-US" baseline="0" dirty="0" smtClean="0"/>
              <a:t>Client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</a:t>
            </a:r>
            <a:r>
              <a:rPr lang="en-US" dirty="0"/>
              <a:t>, simple, self-contained </a:t>
            </a:r>
            <a:r>
              <a:rPr lang="en-US" dirty="0" smtClean="0"/>
              <a:t>Web client spec</a:t>
            </a:r>
          </a:p>
          <a:p>
            <a:pPr marL="742950" lvl="2" indent="-342900"/>
            <a:r>
              <a:rPr lang="en-US" dirty="0" smtClean="0"/>
              <a:t>For clients using OAuth </a:t>
            </a:r>
            <a:r>
              <a:rPr lang="en-US" dirty="0"/>
              <a:t>“implicit” flow</a:t>
            </a:r>
          </a:p>
          <a:p>
            <a:r>
              <a:rPr lang="en-US" dirty="0" smtClean="0"/>
              <a:t>All </a:t>
            </a:r>
            <a:r>
              <a:rPr lang="en-US" dirty="0"/>
              <a:t>you need for </a:t>
            </a:r>
            <a:r>
              <a:rPr lang="en-US" dirty="0" smtClean="0"/>
              <a:t>user agent-based RPs</a:t>
            </a:r>
          </a:p>
          <a:p>
            <a:pPr lvl="1"/>
            <a:r>
              <a:rPr lang="en-US" dirty="0" smtClean="0"/>
              <a:t>Using pre-configured </a:t>
            </a:r>
            <a:r>
              <a:rPr lang="en-US" dirty="0"/>
              <a:t>set of </a:t>
            </a:r>
            <a:r>
              <a:rPr lang="en-US" dirty="0" smtClean="0"/>
              <a:t>OPs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openid.net/specs/openid-connect-implicit-1_0.html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681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&amp;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Enables dynamic configurations in which sets of OPs and RPs are not pre-configured</a:t>
            </a:r>
          </a:p>
          <a:p>
            <a:pPr lvl="1"/>
            <a:r>
              <a:rPr lang="en-US" dirty="0" smtClean="0"/>
              <a:t>Necessary for </a:t>
            </a:r>
            <a:r>
              <a:rPr lang="en-US" b="1" i="1" dirty="0" smtClean="0"/>
              <a:t>open</a:t>
            </a:r>
            <a:r>
              <a:rPr lang="en-US" dirty="0" smtClean="0"/>
              <a:t> deployments</a:t>
            </a:r>
          </a:p>
          <a:p>
            <a:r>
              <a:rPr lang="en-US" dirty="0" smtClean="0"/>
              <a:t>Discovery enables RPs to learn about OP endpoints</a:t>
            </a:r>
          </a:p>
          <a:p>
            <a:r>
              <a:rPr lang="en-US" dirty="0" smtClean="0"/>
              <a:t>Dynamic registration </a:t>
            </a:r>
            <a:r>
              <a:rPr lang="en-US" dirty="0"/>
              <a:t>enables RPs to use OPs they </a:t>
            </a:r>
            <a:r>
              <a:rPr lang="en-US" dirty="0" smtClean="0"/>
              <a:t>don’t have pre-existing relationships with</a:t>
            </a:r>
          </a:p>
          <a:p>
            <a:endParaRPr lang="en-US" sz="2200" dirty="0" smtClean="0">
              <a:hlinkClick r:id="rId2"/>
            </a:endParaRPr>
          </a:p>
          <a:p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openid.net/specs/openid-connect-discovery-1_0.html</a:t>
            </a:r>
            <a:endParaRPr lang="en-US" sz="2200" dirty="0" smtClean="0"/>
          </a:p>
          <a:p>
            <a:r>
              <a:rPr lang="en-US" sz="2200" dirty="0" smtClean="0">
                <a:hlinkClick r:id="rId3"/>
              </a:rPr>
              <a:t>http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openid.net/specs/openid-connect-registration-1_0.html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53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&amp;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Messages spec defines data formats exchanged in OpenID Connect messages</a:t>
            </a:r>
          </a:p>
          <a:p>
            <a:r>
              <a:rPr lang="en-US" dirty="0" smtClean="0"/>
              <a:t>Standard spec is HTTP binding for Messages</a:t>
            </a:r>
          </a:p>
          <a:p>
            <a:pPr lvl="1"/>
            <a:r>
              <a:rPr lang="en-US" dirty="0" smtClean="0"/>
              <a:t>(Basic and Implicit are profiles of Messages and Standard)</a:t>
            </a:r>
          </a:p>
          <a:p>
            <a:r>
              <a:rPr lang="en-US" dirty="0" smtClean="0"/>
              <a:t>Needed for OPs, </a:t>
            </a:r>
            <a:r>
              <a:rPr lang="en-US" dirty="0"/>
              <a:t>native client </a:t>
            </a:r>
            <a:r>
              <a:rPr lang="en-US" dirty="0" smtClean="0"/>
              <a:t>apps, </a:t>
            </a:r>
            <a:r>
              <a:rPr lang="en-US" dirty="0"/>
              <a:t>and </a:t>
            </a:r>
            <a:r>
              <a:rPr lang="en-US" dirty="0" smtClean="0"/>
              <a:t>RPs needing functionality not in Basic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r</a:t>
            </a:r>
            <a:r>
              <a:rPr lang="en-US" dirty="0" smtClean="0"/>
              <a:t>equesting claims</a:t>
            </a:r>
            <a:r>
              <a:rPr lang="en-US" baseline="0" dirty="0" smtClean="0"/>
              <a:t> not in default UserInfo set</a:t>
            </a:r>
          </a:p>
          <a:p>
            <a:endParaRPr lang="en-US" sz="2400" dirty="0" smtClean="0">
              <a:hlinkClick r:id="rId2"/>
            </a:endParaRP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openid.net/specs/openid-connect-messages-1_0.html</a:t>
            </a:r>
            <a:endParaRPr lang="en-US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openid.net/specs/openid-connect-standard-1_0.html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877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OPs and RPs needing session management capabilities</a:t>
            </a:r>
          </a:p>
          <a:p>
            <a:pPr lvl="1"/>
            <a:r>
              <a:rPr lang="en-US" dirty="0" smtClean="0"/>
              <a:t>Enables logout functionality</a:t>
            </a:r>
          </a:p>
          <a:p>
            <a:pPr lvl="1"/>
            <a:r>
              <a:rPr lang="en-US" dirty="0" smtClean="0"/>
              <a:t>Enables account switching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openid.net/specs/openid-connect-session-1_0.html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37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OAuth Response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and registers additional OAuth response types: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id_token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r>
              <a:rPr lang="en-US" dirty="0" smtClean="0"/>
              <a:t>And also defines and registers combinations of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/>
              <a:t>,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token</a:t>
            </a:r>
            <a:r>
              <a:rPr lang="en-US" dirty="0" smtClean="0"/>
              <a:t>, and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id_token</a:t>
            </a:r>
            <a:r>
              <a:rPr lang="en-US" dirty="0" smtClean="0"/>
              <a:t> response types</a:t>
            </a:r>
          </a:p>
          <a:p>
            <a:endParaRPr lang="en-US" sz="2400" dirty="0" smtClean="0"/>
          </a:p>
          <a:p>
            <a:r>
              <a:rPr lang="en-US" sz="2100" dirty="0">
                <a:hlinkClick r:id="rId2"/>
              </a:rPr>
              <a:t>http://</a:t>
            </a:r>
            <a:r>
              <a:rPr lang="en-US" sz="2100" dirty="0" smtClean="0">
                <a:hlinkClick r:id="rId2"/>
              </a:rPr>
              <a:t>openid.net/specs/oauth-v2-multiple-response-types-1_0.html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5485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Underpinnings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696"/>
            <a:ext cx="8229600" cy="51449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OAuth 2.0 family of specs</a:t>
            </a:r>
          </a:p>
          <a:p>
            <a:pPr lvl="1"/>
            <a:r>
              <a:rPr lang="en-US" dirty="0" smtClean="0"/>
              <a:t>OAuth 2.0 Core – RFC 6749</a:t>
            </a:r>
          </a:p>
          <a:p>
            <a:pPr lvl="1"/>
            <a:r>
              <a:rPr lang="en-US" dirty="0" smtClean="0"/>
              <a:t>OAuth 2.0 Bearer – RFC 6750</a:t>
            </a:r>
          </a:p>
          <a:p>
            <a:pPr lvl="1"/>
            <a:r>
              <a:rPr lang="en-US" dirty="0" smtClean="0"/>
              <a:t>OAuth 2.0 Assertions</a:t>
            </a:r>
          </a:p>
          <a:p>
            <a:pPr lvl="1"/>
            <a:r>
              <a:rPr lang="en-US" dirty="0" smtClean="0"/>
              <a:t>OAuth 2.0 JWT Assertions Profile</a:t>
            </a:r>
          </a:p>
          <a:p>
            <a:r>
              <a:rPr lang="en-US" dirty="0" smtClean="0"/>
              <a:t>JWT and JOSE family of specs</a:t>
            </a:r>
          </a:p>
          <a:p>
            <a:pPr lvl="1"/>
            <a:r>
              <a:rPr lang="en-US" dirty="0" smtClean="0"/>
              <a:t>JSON Web Token (JWT)</a:t>
            </a:r>
          </a:p>
          <a:p>
            <a:pPr lvl="1"/>
            <a:r>
              <a:rPr lang="en-US" dirty="0" smtClean="0"/>
              <a:t>JSON Web Signature (JWS)</a:t>
            </a:r>
          </a:p>
          <a:p>
            <a:pPr lvl="1"/>
            <a:r>
              <a:rPr lang="en-US" dirty="0" smtClean="0"/>
              <a:t>JSON Web Encryption (JWE)</a:t>
            </a:r>
          </a:p>
          <a:p>
            <a:pPr lvl="1"/>
            <a:r>
              <a:rPr lang="en-US" dirty="0" smtClean="0"/>
              <a:t>JSON Web Algorithms (JWA)</a:t>
            </a:r>
          </a:p>
          <a:p>
            <a:pPr lvl="1"/>
            <a:r>
              <a:rPr lang="en-US" dirty="0" smtClean="0"/>
              <a:t>JSON Web Key (JWK)</a:t>
            </a:r>
          </a:p>
          <a:p>
            <a:r>
              <a:rPr lang="en-US" dirty="0" smtClean="0"/>
              <a:t>WebFinger discovery spec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0" y="274638"/>
            <a:ext cx="590702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Group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320"/>
            <a:ext cx="8229600" cy="50566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Key working group participants:</a:t>
            </a:r>
          </a:p>
          <a:p>
            <a:pPr lvl="1"/>
            <a:r>
              <a:rPr lang="en-US" dirty="0"/>
              <a:t>Nat Sakimura – </a:t>
            </a:r>
            <a:r>
              <a:rPr lang="en-US" dirty="0" smtClean="0"/>
              <a:t>Nomura Research </a:t>
            </a:r>
            <a:r>
              <a:rPr lang="en-US" dirty="0"/>
              <a:t>Institute </a:t>
            </a:r>
            <a:r>
              <a:rPr lang="en-US" dirty="0" smtClean="0"/>
              <a:t>– Japan</a:t>
            </a:r>
            <a:endParaRPr lang="en-US" dirty="0"/>
          </a:p>
          <a:p>
            <a:pPr lvl="1"/>
            <a:r>
              <a:rPr lang="en-US" dirty="0"/>
              <a:t>John Bradley – </a:t>
            </a:r>
            <a:r>
              <a:rPr lang="en-US" dirty="0" smtClean="0"/>
              <a:t>Ping Identity – </a:t>
            </a:r>
            <a:r>
              <a:rPr lang="en-US" dirty="0"/>
              <a:t>Chile</a:t>
            </a:r>
          </a:p>
          <a:p>
            <a:pPr lvl="1"/>
            <a:r>
              <a:rPr lang="en-US" dirty="0" smtClean="0"/>
              <a:t>Breno </a:t>
            </a:r>
            <a:r>
              <a:rPr lang="en-US" dirty="0"/>
              <a:t>de Medeiros – </a:t>
            </a:r>
            <a:r>
              <a:rPr lang="en-US" dirty="0" smtClean="0"/>
              <a:t>Google – US</a:t>
            </a:r>
            <a:endParaRPr lang="en-US" dirty="0"/>
          </a:p>
          <a:p>
            <a:pPr lvl="1"/>
            <a:r>
              <a:rPr lang="en-US" dirty="0" smtClean="0"/>
              <a:t>Axel </a:t>
            </a:r>
            <a:r>
              <a:rPr lang="en-US" dirty="0"/>
              <a:t>Nennker – Deutsche Telekom – </a:t>
            </a:r>
            <a:r>
              <a:rPr lang="en-US" dirty="0" smtClean="0"/>
              <a:t>Germany</a:t>
            </a:r>
          </a:p>
          <a:p>
            <a:pPr lvl="1"/>
            <a:r>
              <a:rPr lang="en-US" dirty="0"/>
              <a:t>Torsten </a:t>
            </a:r>
            <a:r>
              <a:rPr lang="en-US" dirty="0" smtClean="0"/>
              <a:t>Lodderstedt </a:t>
            </a:r>
            <a:r>
              <a:rPr lang="en-US" dirty="0"/>
              <a:t>– Deutsche Telekom – Germany</a:t>
            </a:r>
          </a:p>
          <a:p>
            <a:pPr lvl="1"/>
            <a:r>
              <a:rPr lang="en-US" dirty="0"/>
              <a:t>Roland </a:t>
            </a:r>
            <a:r>
              <a:rPr lang="en-US" dirty="0" smtClean="0"/>
              <a:t>Hedberg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Umeå </a:t>
            </a:r>
            <a:r>
              <a:rPr lang="en-US" dirty="0" smtClean="0"/>
              <a:t>University – Sweden</a:t>
            </a:r>
          </a:p>
          <a:p>
            <a:pPr lvl="1"/>
            <a:r>
              <a:rPr lang="en-US" dirty="0"/>
              <a:t>Andreas Åkre </a:t>
            </a:r>
            <a:r>
              <a:rPr lang="en-US" dirty="0" smtClean="0"/>
              <a:t>Solberg – UNINETT – Norway</a:t>
            </a:r>
          </a:p>
          <a:p>
            <a:pPr lvl="1"/>
            <a:r>
              <a:rPr lang="en-US" dirty="0" smtClean="0"/>
              <a:t>Chuck Mortimore – Salesforce </a:t>
            </a:r>
            <a:r>
              <a:rPr lang="en-US" dirty="0"/>
              <a:t>– </a:t>
            </a:r>
            <a:r>
              <a:rPr lang="en-US" dirty="0" smtClean="0"/>
              <a:t>US</a:t>
            </a:r>
          </a:p>
          <a:p>
            <a:pPr lvl="1"/>
            <a:r>
              <a:rPr lang="en-US" dirty="0" smtClean="0"/>
              <a:t>George Fletcher </a:t>
            </a:r>
            <a:r>
              <a:rPr lang="en-US" dirty="0"/>
              <a:t>– </a:t>
            </a:r>
            <a:r>
              <a:rPr lang="en-US" dirty="0" smtClean="0"/>
              <a:t>AOL – US</a:t>
            </a:r>
          </a:p>
          <a:p>
            <a:pPr lvl="1"/>
            <a:r>
              <a:rPr lang="en-US" dirty="0" smtClean="0"/>
              <a:t>Justin Richer – Mitre – US</a:t>
            </a:r>
          </a:p>
          <a:p>
            <a:pPr lvl="1"/>
            <a:r>
              <a:rPr lang="en-US" dirty="0" smtClean="0"/>
              <a:t>Nov Matake – Independent – Japan</a:t>
            </a:r>
            <a:endParaRPr lang="en-US" dirty="0"/>
          </a:p>
          <a:p>
            <a:pPr lvl="1"/>
            <a:r>
              <a:rPr lang="en-US" dirty="0" smtClean="0"/>
              <a:t>Mike </a:t>
            </a:r>
            <a:r>
              <a:rPr lang="en-US" dirty="0"/>
              <a:t>Jones – Microsoft </a:t>
            </a:r>
            <a:r>
              <a:rPr lang="en-US" dirty="0" smtClean="0"/>
              <a:t>– US</a:t>
            </a:r>
            <a:endParaRPr lang="en-US" dirty="0"/>
          </a:p>
          <a:p>
            <a:r>
              <a:rPr lang="en-US" i="1" dirty="0" smtClean="0"/>
              <a:t>By no means an exhaustive list!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402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2280"/>
            <a:ext cx="8229600" cy="50566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Artifact Binding working group formed, Mar 2010</a:t>
            </a:r>
          </a:p>
          <a:p>
            <a:r>
              <a:rPr lang="en-US" dirty="0" smtClean="0"/>
              <a:t>Major design issues closed at IIW, May 2011</a:t>
            </a:r>
          </a:p>
          <a:p>
            <a:pPr lvl="1"/>
            <a:r>
              <a:rPr lang="en-US" dirty="0" smtClean="0"/>
              <a:t>Result branded “OpenID Connect”, May 2011</a:t>
            </a:r>
          </a:p>
          <a:p>
            <a:r>
              <a:rPr lang="en-US" dirty="0" smtClean="0"/>
              <a:t>Functionally complete specs, Jul 2011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interop testing round, Sep-Nov 2011</a:t>
            </a:r>
          </a:p>
          <a:p>
            <a:r>
              <a:rPr lang="en-US" dirty="0" smtClean="0"/>
              <a:t>Simpler specs incorporating dev feedback, Oct 2011</a:t>
            </a:r>
          </a:p>
          <a:p>
            <a:r>
              <a:rPr lang="en-US" dirty="0" smtClean="0"/>
              <a:t>Published First Implementer’s Drafts, Dec 2011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interop testing round, Feb 2012 to May 2012</a:t>
            </a:r>
          </a:p>
          <a:p>
            <a:r>
              <a:rPr lang="en-US" b="1" i="1" dirty="0" smtClean="0"/>
              <a:t>OpenID Connect won </a:t>
            </a:r>
            <a:r>
              <a:rPr lang="en-US" b="1" i="1" dirty="0"/>
              <a:t>Best Innovation/New </a:t>
            </a:r>
            <a:r>
              <a:rPr lang="en-US" b="1" i="1" dirty="0" smtClean="0"/>
              <a:t>Standard award at EIC, April 2012</a:t>
            </a:r>
          </a:p>
          <a:p>
            <a:r>
              <a:rPr lang="en-US" dirty="0" smtClean="0"/>
              <a:t>Revised specs incorporating more feedback, June 2012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interop testing round, June 2012 to May 2013</a:t>
            </a:r>
          </a:p>
          <a:p>
            <a:r>
              <a:rPr lang="en-US" dirty="0"/>
              <a:t>Second Implementers Drafts to be published, May 2013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interop testing round to begin, May 2013</a:t>
            </a:r>
          </a:p>
          <a:p>
            <a:r>
              <a:rPr lang="en-US" dirty="0" smtClean="0"/>
              <a:t>Working on stabilizing JOSE encryption spec (JWE), ongoing</a:t>
            </a:r>
          </a:p>
        </p:txBody>
      </p:sp>
    </p:spTree>
    <p:extLst>
      <p:ext uri="{BB962C8B-B14F-4D97-AF65-F5344CB8AC3E}">
        <p14:creationId xmlns:p14="http://schemas.microsoft.com/office/powerpoint/2010/main" val="33016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Risks to Timely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06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Dependencies on IETF specs/processes</a:t>
            </a:r>
          </a:p>
          <a:p>
            <a:pPr lvl="1"/>
            <a:r>
              <a:rPr lang="en-US" sz="3200" dirty="0" smtClean="0"/>
              <a:t>OAuth specifications:</a:t>
            </a:r>
          </a:p>
          <a:p>
            <a:pPr lvl="2"/>
            <a:r>
              <a:rPr lang="en-US" sz="2800" dirty="0"/>
              <a:t>JWT, OAuth Assertions, </a:t>
            </a:r>
            <a:r>
              <a:rPr lang="en-US" sz="2800" dirty="0" smtClean="0"/>
              <a:t>OAuth JWT Assertions, OAuth Dynamic Registration</a:t>
            </a:r>
          </a:p>
          <a:p>
            <a:pPr lvl="1"/>
            <a:r>
              <a:rPr lang="en-US" sz="3200" dirty="0" smtClean="0"/>
              <a:t>JOSE specifications:</a:t>
            </a:r>
          </a:p>
          <a:p>
            <a:pPr lvl="2"/>
            <a:r>
              <a:rPr lang="en-US" sz="2800" dirty="0" smtClean="0"/>
              <a:t>JWS, JWE, JWA, JWK</a:t>
            </a:r>
          </a:p>
          <a:p>
            <a:pPr lvl="1"/>
            <a:r>
              <a:rPr lang="en-US" sz="3200" dirty="0" smtClean="0"/>
              <a:t>Discovery-related specifications:</a:t>
            </a:r>
          </a:p>
          <a:p>
            <a:pPr lvl="2"/>
            <a:r>
              <a:rPr lang="en-US" sz="2800" dirty="0" smtClean="0"/>
              <a:t>WebFinger, acct URI</a:t>
            </a:r>
          </a:p>
          <a:p>
            <a:r>
              <a:rPr lang="en-US" sz="3600" dirty="0" smtClean="0"/>
              <a:t>IETF could change/delay any of these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12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IETF Open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7176"/>
          </a:xfrm>
        </p:spPr>
        <p:txBody>
          <a:bodyPr>
            <a:normAutofit/>
          </a:bodyPr>
          <a:lstStyle/>
          <a:p>
            <a:r>
              <a:rPr lang="en-US" dirty="0" smtClean="0"/>
              <a:t>draft-ietf-jose-json-web-encryption (JWE)</a:t>
            </a:r>
            <a:endParaRPr lang="en-US" dirty="0"/>
          </a:p>
          <a:p>
            <a:pPr lvl="1"/>
            <a:r>
              <a:rPr lang="en-US" dirty="0" smtClean="0"/>
              <a:t>Some WG members still trying to change things</a:t>
            </a:r>
          </a:p>
          <a:p>
            <a:pPr lvl="1"/>
            <a:r>
              <a:rPr lang="en-US" dirty="0" smtClean="0"/>
              <a:t>Stabilizing JWE the main dependency for finishing OpenID Connect</a:t>
            </a:r>
            <a:endParaRPr lang="en-US" dirty="0"/>
          </a:p>
          <a:p>
            <a:r>
              <a:rPr lang="en-US" dirty="0" smtClean="0"/>
              <a:t>Less risk of change for other dependencies</a:t>
            </a:r>
          </a:p>
        </p:txBody>
      </p:sp>
    </p:spTree>
    <p:extLst>
      <p:ext uri="{BB962C8B-B14F-4D97-AF65-F5344CB8AC3E}">
        <p14:creationId xmlns:p14="http://schemas.microsoft.com/office/powerpoint/2010/main" val="302412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320"/>
            <a:ext cx="8412480" cy="49469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Update specs for recent issue </a:t>
            </a:r>
            <a:r>
              <a:rPr lang="en-US" dirty="0" smtClean="0"/>
              <a:t>resolutions</a:t>
            </a:r>
          </a:p>
          <a:p>
            <a:pPr lvl="1"/>
            <a:r>
              <a:rPr lang="en-US" dirty="0" smtClean="0"/>
              <a:t>Minor updates to both JOSE and Connect specs</a:t>
            </a:r>
            <a:endParaRPr lang="en-US" dirty="0"/>
          </a:p>
          <a:p>
            <a:r>
              <a:rPr lang="en-US" dirty="0" smtClean="0"/>
              <a:t>Publish new proposed implementer’s drafts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yet final because </a:t>
            </a:r>
            <a:r>
              <a:rPr lang="en-US" dirty="0"/>
              <a:t>of IETF spec dependencies</a:t>
            </a:r>
          </a:p>
          <a:p>
            <a:pPr lvl="1"/>
            <a:r>
              <a:rPr lang="en-US" dirty="0" smtClean="0"/>
              <a:t>Membership vote to approve them</a:t>
            </a:r>
          </a:p>
          <a:p>
            <a:r>
              <a:rPr lang="en-US" dirty="0" smtClean="0"/>
              <a:t>Create 5</a:t>
            </a:r>
            <a:r>
              <a:rPr lang="en-US" baseline="30000" dirty="0" smtClean="0"/>
              <a:t>th</a:t>
            </a:r>
            <a:r>
              <a:rPr lang="en-US" dirty="0" smtClean="0"/>
              <a:t> OpenID Connect Interop (OC5)</a:t>
            </a:r>
          </a:p>
          <a:p>
            <a:r>
              <a:rPr lang="en-US" b="1" i="1" dirty="0" smtClean="0"/>
              <a:t>Continued deployment and feedback</a:t>
            </a:r>
          </a:p>
          <a:p>
            <a:r>
              <a:rPr lang="en-US" dirty="0" smtClean="0"/>
              <a:t>Make determination that IETF dependencies stable</a:t>
            </a:r>
          </a:p>
          <a:p>
            <a:r>
              <a:rPr lang="en-US" dirty="0" smtClean="0"/>
              <a:t>Publish final specification drafts</a:t>
            </a:r>
          </a:p>
          <a:p>
            <a:pPr lvl="1"/>
            <a:r>
              <a:rPr lang="en-US" dirty="0"/>
              <a:t>Once dependencies are resolved</a:t>
            </a:r>
          </a:p>
          <a:p>
            <a:pPr lvl="1"/>
            <a:r>
              <a:rPr lang="en-US" dirty="0" smtClean="0"/>
              <a:t>Membership vote to approve final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5525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236"/>
            <a:ext cx="8229600" cy="509970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OpenID Connect</a:t>
            </a:r>
          </a:p>
          <a:p>
            <a:pPr lvl="1"/>
            <a:r>
              <a:rPr lang="en-US" dirty="0">
                <a:hlinkClick r:id="rId2"/>
              </a:rPr>
              <a:t>http://openid.net/connect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dirty="0" smtClean="0"/>
              <a:t>OpenID Connect Working Group Mailing List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lists.openid.net/mailman/listinfo/openid-specs-ab</a:t>
            </a:r>
            <a:endParaRPr lang="en-US" dirty="0" smtClean="0"/>
          </a:p>
          <a:p>
            <a:r>
              <a:rPr lang="en-US" dirty="0" smtClean="0"/>
              <a:t>OpenID Connect Interop Wiki</a:t>
            </a:r>
          </a:p>
          <a:p>
            <a:pPr lvl="1"/>
            <a:r>
              <a:rPr lang="en-US" dirty="0">
                <a:hlinkClick r:id="rId4"/>
              </a:rPr>
              <a:t>http://osis.idcommons.net/</a:t>
            </a:r>
            <a:endParaRPr lang="en-US" dirty="0" smtClean="0"/>
          </a:p>
          <a:p>
            <a:r>
              <a:rPr lang="en-US" dirty="0" smtClean="0"/>
              <a:t>OpenID Connect Interop Mailing List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groups.google.com/group/openid-connect-interop</a:t>
            </a:r>
            <a:endParaRPr lang="en-US" dirty="0" smtClean="0"/>
          </a:p>
          <a:p>
            <a:r>
              <a:rPr lang="en-US" dirty="0"/>
              <a:t>Mike Jones’ Blog</a:t>
            </a:r>
          </a:p>
          <a:p>
            <a:pPr lvl="1"/>
            <a:r>
              <a:rPr lang="en-US" dirty="0">
                <a:hlinkClick r:id="rId6"/>
              </a:rPr>
              <a:t>http://self-issued.info/</a:t>
            </a:r>
            <a:endParaRPr lang="en-US" dirty="0"/>
          </a:p>
          <a:p>
            <a:r>
              <a:rPr lang="en-US" dirty="0" smtClean="0"/>
              <a:t>Nat Sakimura’s Blog</a:t>
            </a:r>
          </a:p>
          <a:p>
            <a:pPr lvl="1"/>
            <a:r>
              <a:rPr lang="en-US" dirty="0">
                <a:hlinkClick r:id="rId7"/>
              </a:rPr>
              <a:t>http://nat.sakimura.org</a:t>
            </a:r>
            <a:r>
              <a:rPr lang="en-US" dirty="0" smtClean="0">
                <a:hlinkClick r:id="rId7"/>
              </a:rPr>
              <a:t>/</a:t>
            </a:r>
            <a:endParaRPr lang="en-US" dirty="0"/>
          </a:p>
          <a:p>
            <a:r>
              <a:rPr lang="en-US" dirty="0" smtClean="0"/>
              <a:t>John Bradley’s Blog</a:t>
            </a:r>
          </a:p>
          <a:p>
            <a:pPr lvl="1"/>
            <a:r>
              <a:rPr lang="en-US" dirty="0">
                <a:hlinkClick r:id="rId8"/>
              </a:rPr>
              <a:t>http://www.thread-safe.com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9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1894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095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Aggregated Claims</a:t>
            </a:r>
            <a:endParaRPr lang="en-US" dirty="0"/>
          </a:p>
        </p:txBody>
      </p:sp>
      <p:sp>
        <p:nvSpPr>
          <p:cNvPr id="4" name="角丸四角形 2"/>
          <p:cNvSpPr/>
          <p:nvPr/>
        </p:nvSpPr>
        <p:spPr>
          <a:xfrm>
            <a:off x="2588940" y="1855556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Data Source</a:t>
            </a:r>
            <a:endParaRPr kumimoji="1" lang="ja-JP" altLang="en-US" sz="2800" dirty="0"/>
          </a:p>
        </p:txBody>
      </p:sp>
      <p:sp>
        <p:nvSpPr>
          <p:cNvPr id="5" name="角丸四角形 3"/>
          <p:cNvSpPr/>
          <p:nvPr/>
        </p:nvSpPr>
        <p:spPr>
          <a:xfrm>
            <a:off x="4795664" y="1855556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Data Source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1162100" y="464813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Identity Provider</a:t>
            </a:r>
            <a:endParaRPr kumimoji="1" lang="en-US" altLang="ja-JP" sz="32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5651748" y="464813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Relying</a:t>
            </a:r>
          </a:p>
          <a:p>
            <a:pPr algn="ctr"/>
            <a:r>
              <a:rPr lang="en-US" altLang="ja-JP" sz="2800" dirty="0" smtClean="0"/>
              <a:t>Party</a:t>
            </a:r>
            <a:endParaRPr kumimoji="1" lang="en-US" altLang="ja-JP" sz="3200" dirty="0" smtClean="0"/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2051720" y="3079692"/>
            <a:ext cx="1401316" cy="151216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>
            <a:off x="2552700" y="3079692"/>
            <a:ext cx="3107060" cy="151216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12"/>
          <p:cNvCxnSpPr/>
          <p:nvPr/>
        </p:nvCxnSpPr>
        <p:spPr>
          <a:xfrm>
            <a:off x="3403873" y="5217722"/>
            <a:ext cx="2177777" cy="1150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9"/>
          <p:cNvSpPr txBox="1"/>
          <p:nvPr/>
        </p:nvSpPr>
        <p:spPr>
          <a:xfrm>
            <a:off x="1619672" y="3431021"/>
            <a:ext cx="2486578" cy="58477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Signed Claims</a:t>
            </a:r>
            <a:endParaRPr kumimoji="1" lang="ja-JP" altLang="en-US" sz="3200" dirty="0"/>
          </a:p>
        </p:txBody>
      </p:sp>
      <p:sp>
        <p:nvSpPr>
          <p:cNvPr id="12" name="テキスト ボックス 22"/>
          <p:cNvSpPr txBox="1"/>
          <p:nvPr/>
        </p:nvSpPr>
        <p:spPr>
          <a:xfrm>
            <a:off x="3356248" y="4605193"/>
            <a:ext cx="2293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Claim Values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637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Claims</a:t>
            </a:r>
            <a:endParaRPr lang="en-US" dirty="0"/>
          </a:p>
        </p:txBody>
      </p:sp>
      <p:sp>
        <p:nvSpPr>
          <p:cNvPr id="7" name="角丸四角形 8"/>
          <p:cNvSpPr/>
          <p:nvPr/>
        </p:nvSpPr>
        <p:spPr>
          <a:xfrm>
            <a:off x="1162100" y="4652818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Identity Provider</a:t>
            </a:r>
            <a:endParaRPr kumimoji="1" lang="en-US" altLang="ja-JP" sz="3200" dirty="0" smtClean="0"/>
          </a:p>
        </p:txBody>
      </p:sp>
      <p:cxnSp>
        <p:nvCxnSpPr>
          <p:cNvPr id="9" name="直線矢印コネクタ 11"/>
          <p:cNvCxnSpPr/>
          <p:nvPr/>
        </p:nvCxnSpPr>
        <p:spPr>
          <a:xfrm>
            <a:off x="3519711" y="3077344"/>
            <a:ext cx="2775251" cy="151216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5"/>
          <p:cNvCxnSpPr/>
          <p:nvPr/>
        </p:nvCxnSpPr>
        <p:spPr>
          <a:xfrm>
            <a:off x="5737076" y="3077344"/>
            <a:ext cx="1311424" cy="152784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4"/>
          <p:cNvSpPr txBox="1"/>
          <p:nvPr/>
        </p:nvSpPr>
        <p:spPr>
          <a:xfrm>
            <a:off x="4366270" y="3509392"/>
            <a:ext cx="2486578" cy="58477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Signed Claims</a:t>
            </a:r>
            <a:endParaRPr kumimoji="1" lang="ja-JP" altLang="en-US" sz="3200" dirty="0"/>
          </a:p>
        </p:txBody>
      </p:sp>
      <p:sp>
        <p:nvSpPr>
          <p:cNvPr id="20" name="角丸四角形 6"/>
          <p:cNvSpPr/>
          <p:nvPr/>
        </p:nvSpPr>
        <p:spPr>
          <a:xfrm>
            <a:off x="5651748" y="4648132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Relying</a:t>
            </a:r>
          </a:p>
          <a:p>
            <a:pPr algn="ctr"/>
            <a:r>
              <a:rPr lang="en-US" altLang="ja-JP" sz="2800" dirty="0" smtClean="0"/>
              <a:t>Party</a:t>
            </a:r>
            <a:endParaRPr kumimoji="1" lang="en-US" altLang="ja-JP" sz="3200" dirty="0" smtClean="0"/>
          </a:p>
        </p:txBody>
      </p:sp>
      <p:cxnSp>
        <p:nvCxnSpPr>
          <p:cNvPr id="21" name="直線矢印コネクタ 12"/>
          <p:cNvCxnSpPr/>
          <p:nvPr/>
        </p:nvCxnSpPr>
        <p:spPr>
          <a:xfrm>
            <a:off x="3403873" y="5217722"/>
            <a:ext cx="2177777" cy="1150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2"/>
          <p:cNvSpPr txBox="1"/>
          <p:nvPr/>
        </p:nvSpPr>
        <p:spPr>
          <a:xfrm>
            <a:off x="3461023" y="4605193"/>
            <a:ext cx="1907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Claim Refs</a:t>
            </a:r>
            <a:endParaRPr kumimoji="1" lang="ja-JP" altLang="en-US" sz="3200" dirty="0"/>
          </a:p>
        </p:txBody>
      </p:sp>
      <p:sp>
        <p:nvSpPr>
          <p:cNvPr id="23" name="角丸四角形 2"/>
          <p:cNvSpPr/>
          <p:nvPr/>
        </p:nvSpPr>
        <p:spPr>
          <a:xfrm>
            <a:off x="2588940" y="1855556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Data Source</a:t>
            </a:r>
            <a:endParaRPr kumimoji="1" lang="ja-JP" altLang="en-US" sz="2800" dirty="0"/>
          </a:p>
        </p:txBody>
      </p:sp>
      <p:sp>
        <p:nvSpPr>
          <p:cNvPr id="24" name="角丸四角形 3"/>
          <p:cNvSpPr/>
          <p:nvPr/>
        </p:nvSpPr>
        <p:spPr>
          <a:xfrm>
            <a:off x="4795664" y="1855556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Data Source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811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OAuth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528"/>
            <a:ext cx="8229600" cy="51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draft-ietf-oauth-v2</a:t>
            </a:r>
          </a:p>
          <a:p>
            <a:pPr lvl="1"/>
            <a:r>
              <a:rPr lang="en-US" dirty="0" smtClean="0"/>
              <a:t>Now RFC 6749</a:t>
            </a:r>
          </a:p>
          <a:p>
            <a:r>
              <a:rPr lang="en-US" dirty="0" smtClean="0"/>
              <a:t>draft-ietf-oauth-v2-bearer</a:t>
            </a:r>
          </a:p>
          <a:p>
            <a:pPr lvl="1"/>
            <a:r>
              <a:rPr lang="en-US" dirty="0" smtClean="0"/>
              <a:t>Now RFC 6750</a:t>
            </a:r>
          </a:p>
          <a:p>
            <a:r>
              <a:rPr lang="en-US" dirty="0" smtClean="0"/>
              <a:t>draft-ietf-oauth-urn-sub-ns</a:t>
            </a:r>
          </a:p>
          <a:p>
            <a:pPr lvl="1"/>
            <a:r>
              <a:rPr lang="en-US" dirty="0" smtClean="0"/>
              <a:t>Now RFC 6755</a:t>
            </a:r>
          </a:p>
          <a:p>
            <a:r>
              <a:rPr lang="en-US" dirty="0"/>
              <a:t>draft-ietf-oauth-v2-threatmodel</a:t>
            </a:r>
          </a:p>
          <a:p>
            <a:pPr lvl="1"/>
            <a:r>
              <a:rPr lang="en-US" dirty="0" smtClean="0"/>
              <a:t>Now RFC 6819</a:t>
            </a:r>
            <a:endParaRPr lang="en-US" dirty="0"/>
          </a:p>
          <a:p>
            <a:r>
              <a:rPr lang="en-US" dirty="0" smtClean="0"/>
              <a:t>draft-ietf-oauth-assertions</a:t>
            </a:r>
          </a:p>
          <a:p>
            <a:pPr lvl="1"/>
            <a:r>
              <a:rPr lang="en-US" dirty="0" smtClean="0"/>
              <a:t>Ready for WGLC</a:t>
            </a:r>
          </a:p>
          <a:p>
            <a:r>
              <a:rPr lang="en-US" dirty="0" smtClean="0"/>
              <a:t>draft-ietf-oauth-json-web-token</a:t>
            </a:r>
          </a:p>
          <a:p>
            <a:pPr lvl="1"/>
            <a:r>
              <a:rPr lang="en-US" dirty="0" smtClean="0"/>
              <a:t>Ready for WGLC</a:t>
            </a:r>
            <a:endParaRPr lang="en-US" dirty="0"/>
          </a:p>
          <a:p>
            <a:r>
              <a:rPr lang="en-US" dirty="0" smtClean="0"/>
              <a:t>draft-ietf-oauth-oauth-jwt-bearer</a:t>
            </a:r>
          </a:p>
          <a:p>
            <a:pPr lvl="1"/>
            <a:r>
              <a:rPr lang="en-US" dirty="0" smtClean="0"/>
              <a:t>Ready for WGLC</a:t>
            </a:r>
          </a:p>
          <a:p>
            <a:r>
              <a:rPr lang="en-US" dirty="0" smtClean="0"/>
              <a:t>draft-ietf-oauth-dyn-reg</a:t>
            </a:r>
          </a:p>
          <a:p>
            <a:pPr lvl="1"/>
            <a:r>
              <a:rPr lang="en-US" dirty="0" smtClean="0"/>
              <a:t>In WGLC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JOSE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draft-ietf-jose-json-web-signature</a:t>
            </a:r>
          </a:p>
          <a:p>
            <a:pPr lvl="1"/>
            <a:r>
              <a:rPr lang="en-US" sz="2700" dirty="0" smtClean="0"/>
              <a:t>Ready for WGLC</a:t>
            </a:r>
          </a:p>
          <a:p>
            <a:r>
              <a:rPr lang="en-US" sz="3100" dirty="0" smtClean="0"/>
              <a:t>draft-ietf-jose-json-web-encryption</a:t>
            </a:r>
          </a:p>
          <a:p>
            <a:pPr lvl="1"/>
            <a:r>
              <a:rPr lang="en-US" sz="2700" dirty="0" smtClean="0"/>
              <a:t>Ready </a:t>
            </a:r>
            <a:r>
              <a:rPr lang="en-US" sz="2700" dirty="0"/>
              <a:t>for </a:t>
            </a:r>
            <a:r>
              <a:rPr lang="en-US" sz="2700" dirty="0" smtClean="0"/>
              <a:t>WGLC</a:t>
            </a:r>
          </a:p>
          <a:p>
            <a:r>
              <a:rPr lang="en-US" sz="3100" dirty="0" smtClean="0"/>
              <a:t>draft-ietf-jose-json-web-algorithms</a:t>
            </a:r>
          </a:p>
          <a:p>
            <a:pPr lvl="1"/>
            <a:r>
              <a:rPr lang="en-US" sz="2700" dirty="0" smtClean="0"/>
              <a:t>Ready </a:t>
            </a:r>
            <a:r>
              <a:rPr lang="en-US" sz="2700" dirty="0"/>
              <a:t>for </a:t>
            </a:r>
            <a:r>
              <a:rPr lang="en-US" sz="2700" dirty="0" smtClean="0"/>
              <a:t>WGLC</a:t>
            </a:r>
          </a:p>
          <a:p>
            <a:r>
              <a:rPr lang="en-US" sz="3100" dirty="0" smtClean="0"/>
              <a:t>draft-ietf-jose-json-web-key</a:t>
            </a:r>
          </a:p>
          <a:p>
            <a:pPr lvl="1"/>
            <a:r>
              <a:rPr lang="en-US" sz="2700" dirty="0" smtClean="0"/>
              <a:t>Ready </a:t>
            </a:r>
            <a:r>
              <a:rPr lang="en-US" sz="2700" dirty="0"/>
              <a:t>for WGLC</a:t>
            </a:r>
          </a:p>
        </p:txBody>
      </p:sp>
    </p:spTree>
    <p:extLst>
      <p:ext uri="{BB962C8B-B14F-4D97-AF65-F5344CB8AC3E}">
        <p14:creationId xmlns:p14="http://schemas.microsoft.com/office/powerpoint/2010/main" val="1066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OpenID Connect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identity layer on top of OAuth 2.0</a:t>
            </a:r>
          </a:p>
          <a:p>
            <a:r>
              <a:rPr lang="en-US" dirty="0" smtClean="0"/>
              <a:t>Enables clients to verify identity of end-user</a:t>
            </a:r>
          </a:p>
          <a:p>
            <a:r>
              <a:rPr lang="en-US" dirty="0" smtClean="0"/>
              <a:t>Enables clients to obtain basic profile info</a:t>
            </a:r>
          </a:p>
          <a:p>
            <a:r>
              <a:rPr lang="en-US" dirty="0" smtClean="0"/>
              <a:t>REST/JSON interfaces → low </a:t>
            </a:r>
            <a:r>
              <a:rPr lang="en-US" dirty="0"/>
              <a:t>barrier to </a:t>
            </a:r>
            <a:r>
              <a:rPr lang="en-US" dirty="0" smtClean="0"/>
              <a:t>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 Apps Area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draft-ietf-appsawg-webfinger</a:t>
            </a:r>
          </a:p>
          <a:p>
            <a:pPr lvl="1"/>
            <a:r>
              <a:rPr lang="en-US" sz="2700" dirty="0" smtClean="0"/>
              <a:t>In IESG review</a:t>
            </a:r>
          </a:p>
          <a:p>
            <a:r>
              <a:rPr lang="en-US" sz="3100" dirty="0" smtClean="0"/>
              <a:t>draft-ietf-appsawg-acct-uri</a:t>
            </a:r>
          </a:p>
          <a:p>
            <a:pPr lvl="1"/>
            <a:r>
              <a:rPr lang="en-US" sz="2700" dirty="0" smtClean="0"/>
              <a:t>In IESG review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2892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Developer Feedback Incorporated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248"/>
            <a:ext cx="8396654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Ask:  Simpler, more modular specs</a:t>
            </a:r>
          </a:p>
          <a:p>
            <a:pPr lvl="1"/>
            <a:r>
              <a:rPr lang="en-US" dirty="0" smtClean="0"/>
              <a:t>Created Basic Client Profile and Implicit Client Profile</a:t>
            </a:r>
          </a:p>
          <a:p>
            <a:pPr lvl="1"/>
            <a:r>
              <a:rPr lang="en-US" dirty="0" smtClean="0"/>
              <a:t>Messages and Standard also simplified</a:t>
            </a:r>
          </a:p>
          <a:p>
            <a:r>
              <a:rPr lang="en-US" dirty="0" smtClean="0"/>
              <a:t>Ask:  Enable single-sign-on without using UserInfo</a:t>
            </a:r>
          </a:p>
          <a:p>
            <a:pPr lvl="1"/>
            <a:r>
              <a:rPr lang="en-US" dirty="0" smtClean="0"/>
              <a:t>Can now receive just an ID Token, if desired</a:t>
            </a:r>
          </a:p>
          <a:p>
            <a:r>
              <a:rPr lang="en-US" dirty="0" smtClean="0"/>
              <a:t>Ask:  Remove Check ID endpoint</a:t>
            </a:r>
          </a:p>
          <a:p>
            <a:pPr lvl="1"/>
            <a:r>
              <a:rPr lang="en-US" dirty="0" smtClean="0"/>
              <a:t>ID Token validation now done directly by RP</a:t>
            </a:r>
          </a:p>
          <a:p>
            <a:r>
              <a:rPr lang="en-US" dirty="0" smtClean="0"/>
              <a:t>Ask:  Self-issued identity providers</a:t>
            </a:r>
          </a:p>
          <a:p>
            <a:pPr lvl="1"/>
            <a:r>
              <a:rPr lang="en-US" dirty="0" smtClean="0"/>
              <a:t>Self-issued OP mechanisms defined</a:t>
            </a:r>
          </a:p>
          <a:p>
            <a:r>
              <a:rPr lang="en-US" i="1" dirty="0" smtClean="0"/>
              <a:t>Not a comprehensive list of feedback incorporated</a:t>
            </a:r>
          </a:p>
        </p:txBody>
      </p:sp>
    </p:spTree>
    <p:extLst>
      <p:ext uri="{BB962C8B-B14F-4D97-AF65-F5344CB8AC3E}">
        <p14:creationId xmlns:p14="http://schemas.microsoft.com/office/powerpoint/2010/main" val="15369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OpenID Connect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Spans use cases, scenarios</a:t>
            </a:r>
          </a:p>
          <a:p>
            <a:pPr lvl="1"/>
            <a:r>
              <a:rPr lang="en-US" dirty="0" smtClean="0"/>
              <a:t>Internet, </a:t>
            </a:r>
            <a:r>
              <a:rPr lang="en-US" dirty="0"/>
              <a:t>Enterprise, </a:t>
            </a:r>
            <a:r>
              <a:rPr lang="en-US" dirty="0" smtClean="0"/>
              <a:t>Mobile, </a:t>
            </a:r>
            <a:r>
              <a:rPr lang="en-US" dirty="0"/>
              <a:t>Cloud</a:t>
            </a:r>
            <a:endParaRPr lang="en-US" dirty="0" smtClean="0"/>
          </a:p>
          <a:p>
            <a:r>
              <a:rPr lang="en-US" dirty="0" smtClean="0"/>
              <a:t>Spans security &amp; privacy requirements</a:t>
            </a:r>
          </a:p>
          <a:p>
            <a:pPr lvl="1"/>
            <a:r>
              <a:rPr lang="en-US" dirty="0" smtClean="0"/>
              <a:t>From non-sensitive information to highly secure</a:t>
            </a:r>
          </a:p>
          <a:p>
            <a:r>
              <a:rPr lang="en-US" dirty="0" smtClean="0"/>
              <a:t>Spans sophistication of claims usage</a:t>
            </a:r>
          </a:p>
          <a:p>
            <a:pPr lvl="1"/>
            <a:r>
              <a:rPr lang="en-US" dirty="0" smtClean="0"/>
              <a:t>From basic default claims to specific requested claims to aggregated and distributed claims</a:t>
            </a:r>
          </a:p>
          <a:p>
            <a:r>
              <a:rPr lang="en-US" dirty="0" smtClean="0"/>
              <a:t>Maximizes simplicity of implementations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ses existing IETF specs: OAuth 2.0, JWT, etc.</a:t>
            </a:r>
          </a:p>
          <a:p>
            <a:pPr lvl="1"/>
            <a:r>
              <a:rPr lang="en-US" dirty="0" smtClean="0"/>
              <a:t>Lets you build only the pieces you need</a:t>
            </a:r>
          </a:p>
        </p:txBody>
      </p:sp>
    </p:spTree>
    <p:extLst>
      <p:ext uri="{BB962C8B-B14F-4D97-AF65-F5344CB8AC3E}">
        <p14:creationId xmlns:p14="http://schemas.microsoft.com/office/powerpoint/2010/main" val="23209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Diffs from OpenID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48472" cy="47823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Support for native client applications</a:t>
            </a:r>
          </a:p>
          <a:p>
            <a:r>
              <a:rPr lang="en-US" dirty="0" smtClean="0"/>
              <a:t>Identifiers using e-mail address format</a:t>
            </a:r>
          </a:p>
          <a:p>
            <a:r>
              <a:rPr lang="en-US" dirty="0" smtClean="0"/>
              <a:t>UserInfo endpoint for simple claims about user</a:t>
            </a:r>
          </a:p>
          <a:p>
            <a:r>
              <a:rPr lang="en-US" dirty="0" smtClean="0"/>
              <a:t>Designed to work well on mobile phones</a:t>
            </a:r>
          </a:p>
          <a:p>
            <a:r>
              <a:rPr lang="en-US" dirty="0" smtClean="0"/>
              <a:t>Uses JSON/REST, rather than XML</a:t>
            </a:r>
          </a:p>
          <a:p>
            <a:r>
              <a:rPr lang="en-US" dirty="0" smtClean="0"/>
              <a:t>Support for encryption and higher LOAs</a:t>
            </a:r>
          </a:p>
          <a:p>
            <a:r>
              <a:rPr lang="en-US" dirty="0" smtClean="0"/>
              <a:t>Support for distributed and aggregated claims</a:t>
            </a:r>
          </a:p>
          <a:p>
            <a:r>
              <a:rPr lang="en-US" dirty="0" smtClean="0"/>
              <a:t>Support for session management, including logout</a:t>
            </a:r>
          </a:p>
          <a:p>
            <a:r>
              <a:rPr lang="en-US" dirty="0" smtClean="0"/>
              <a:t>Support for self-issued identity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7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Design Philosophy</a:t>
            </a:r>
          </a:p>
          <a:p>
            <a:r>
              <a:rPr lang="en-US" dirty="0" smtClean="0"/>
              <a:t>A Look Under the Covers</a:t>
            </a:r>
          </a:p>
          <a:p>
            <a:r>
              <a:rPr lang="en-US" dirty="0" smtClean="0"/>
              <a:t>Overview of Connect </a:t>
            </a:r>
            <a:r>
              <a:rPr lang="en-US" dirty="0" smtClean="0"/>
              <a:t>Specs</a:t>
            </a:r>
          </a:p>
          <a:p>
            <a:r>
              <a:rPr lang="en-US" dirty="0" smtClean="0"/>
              <a:t>Underpinnings</a:t>
            </a:r>
            <a:endParaRPr lang="en-US" dirty="0" smtClean="0"/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Open Issues</a:t>
            </a:r>
            <a:endParaRPr lang="en-US" dirty="0"/>
          </a:p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</a:p>
          <a:p>
            <a:r>
              <a:rPr lang="en-US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9403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Philosophy</a:t>
            </a:r>
            <a:endParaRPr lang="en-US" dirty="0"/>
          </a:p>
        </p:txBody>
      </p:sp>
      <p:graphicFrame>
        <p:nvGraphicFramePr>
          <p:cNvPr id="4" name="コンテンツ プレースホル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8671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Things Simple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643410"/>
            <a:ext cx="8229600" cy="2162160"/>
            <a:chOff x="0" y="20181"/>
            <a:chExt cx="8229600" cy="2162160"/>
          </a:xfrm>
        </p:grpSpPr>
        <p:sp>
          <p:nvSpPr>
            <p:cNvPr id="11" name="Rounded Rectangle 10"/>
            <p:cNvSpPr/>
            <p:nvPr/>
          </p:nvSpPr>
          <p:spPr>
            <a:xfrm>
              <a:off x="0" y="20181"/>
              <a:ext cx="8229600" cy="21621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05548" y="125729"/>
              <a:ext cx="8018504" cy="19510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60" tIns="213360" rIns="213360" bIns="213360" numCol="1" spcCol="1270" anchor="ctr" anchorCtr="0">
              <a:noAutofit/>
            </a:bodyPr>
            <a:lstStyle/>
            <a:p>
              <a:pPr lvl="0" algn="l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sz="5600" kern="1200" dirty="0" smtClean="0"/>
                <a:t>UserInfo endpoint for simple claims about user</a:t>
              </a:r>
              <a:endParaRPr lang="ja-JP" sz="56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7200" y="3966850"/>
            <a:ext cx="8229600" cy="2162160"/>
            <a:chOff x="0" y="2343621"/>
            <a:chExt cx="8229600" cy="2162160"/>
          </a:xfrm>
        </p:grpSpPr>
        <p:sp>
          <p:nvSpPr>
            <p:cNvPr id="9" name="Rounded Rectangle 8"/>
            <p:cNvSpPr/>
            <p:nvPr/>
          </p:nvSpPr>
          <p:spPr>
            <a:xfrm>
              <a:off x="0" y="2343621"/>
              <a:ext cx="8229600" cy="21621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105548" y="2449169"/>
              <a:ext cx="8018504" cy="19510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3360" tIns="213360" rIns="213360" bIns="213360" numCol="1" spcCol="1270" anchor="ctr" anchorCtr="0">
              <a:noAutofit/>
            </a:bodyPr>
            <a:lstStyle/>
            <a:p>
              <a:pPr lvl="0" algn="l" defTabSz="2489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en-US" altLang="ja-JP" sz="5600" dirty="0" smtClean="0"/>
                <a:t>Designed to work </a:t>
              </a:r>
              <a:r>
                <a:rPr kumimoji="1" lang="en-US" altLang="ja-JP" sz="5600" dirty="0"/>
                <a:t>w</a:t>
              </a:r>
              <a:r>
                <a:rPr kumimoji="1" lang="en-US" altLang="ja-JP" sz="5600" dirty="0" smtClean="0"/>
                <a:t>ell on </a:t>
              </a:r>
              <a:r>
                <a:rPr kumimoji="1" lang="en-US" altLang="ja-JP" sz="5600" dirty="0"/>
                <a:t>m</a:t>
              </a:r>
              <a:r>
                <a:rPr kumimoji="1" lang="en-US" altLang="ja-JP" sz="5600" dirty="0" smtClean="0"/>
                <a:t>obile </a:t>
              </a:r>
              <a:r>
                <a:rPr kumimoji="1" lang="en-US" altLang="ja-JP" sz="5600" dirty="0"/>
                <a:t>p</a:t>
              </a:r>
              <a:r>
                <a:rPr kumimoji="1" lang="en-US" altLang="ja-JP" sz="5600" dirty="0" smtClean="0"/>
                <a:t>hones</a:t>
              </a:r>
              <a:endParaRPr kumimoji="1" lang="ja-JP" sz="5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73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1501</Words>
  <Application>Microsoft Office PowerPoint</Application>
  <PresentationFormat>On-screen Show (4:3)</PresentationFormat>
  <Paragraphs>338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OpenID Connect Update</vt:lpstr>
      <vt:lpstr>Working Together</vt:lpstr>
      <vt:lpstr>Working Group Members</vt:lpstr>
      <vt:lpstr>OpenID Connect Intro</vt:lpstr>
      <vt:lpstr>OpenID Connect Range</vt:lpstr>
      <vt:lpstr>Key Diffs from OpenID 2.0</vt:lpstr>
      <vt:lpstr>Presentation Overview</vt:lpstr>
      <vt:lpstr>Design Philosophy</vt:lpstr>
      <vt:lpstr>Simple Things Simple</vt:lpstr>
      <vt:lpstr>How We Make It Simple</vt:lpstr>
      <vt:lpstr>Complex Things Possible</vt:lpstr>
      <vt:lpstr>Connect Interop Status</vt:lpstr>
      <vt:lpstr>A Look Under the Covers</vt:lpstr>
      <vt:lpstr>ID Token</vt:lpstr>
      <vt:lpstr>ID Token Claims Example</vt:lpstr>
      <vt:lpstr>Claims Requests</vt:lpstr>
      <vt:lpstr>UserInfo Claims</vt:lpstr>
      <vt:lpstr>UserInfo Claims Example</vt:lpstr>
      <vt:lpstr>Authorization Request Example</vt:lpstr>
      <vt:lpstr>Authorization Response Example</vt:lpstr>
      <vt:lpstr>UserInfo Request Example</vt:lpstr>
      <vt:lpstr>Connect Specs Overview</vt:lpstr>
      <vt:lpstr>Basic Client Profile</vt:lpstr>
      <vt:lpstr>Implicit Client Profile</vt:lpstr>
      <vt:lpstr>Discovery &amp; Registration</vt:lpstr>
      <vt:lpstr>Messages &amp; Standard</vt:lpstr>
      <vt:lpstr>Session Management</vt:lpstr>
      <vt:lpstr>OAuth Response Types</vt:lpstr>
      <vt:lpstr>Underpinnings</vt:lpstr>
      <vt:lpstr>Timeline</vt:lpstr>
      <vt:lpstr>Risks to Timely Completion</vt:lpstr>
      <vt:lpstr>Primary IETF Open Issue</vt:lpstr>
      <vt:lpstr>Next Steps</vt:lpstr>
      <vt:lpstr>Resources</vt:lpstr>
      <vt:lpstr>Backup Slides</vt:lpstr>
      <vt:lpstr>Aggregated Claims</vt:lpstr>
      <vt:lpstr>Distributed Claims</vt:lpstr>
      <vt:lpstr>Connect OAuth Specs</vt:lpstr>
      <vt:lpstr>Connect JOSE Specs</vt:lpstr>
      <vt:lpstr>Connect Apps Area Specs</vt:lpstr>
      <vt:lpstr>Developer Feedback Incorporated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AB/C</dc:title>
  <dc:creator>John Bradley</dc:creator>
  <cp:lastModifiedBy>Mike Jones</cp:lastModifiedBy>
  <cp:revision>251</cp:revision>
  <dcterms:created xsi:type="dcterms:W3CDTF">2011-02-10T22:14:46Z</dcterms:created>
  <dcterms:modified xsi:type="dcterms:W3CDTF">2013-05-14T08:52:22Z</dcterms:modified>
</cp:coreProperties>
</file>