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256" r:id="rId2"/>
    <p:sldId id="325" r:id="rId3"/>
    <p:sldId id="328" r:id="rId4"/>
    <p:sldId id="401" r:id="rId5"/>
    <p:sldId id="402" r:id="rId6"/>
    <p:sldId id="386" r:id="rId7"/>
    <p:sldId id="363" r:id="rId8"/>
    <p:sldId id="331" r:id="rId9"/>
    <p:sldId id="364" r:id="rId10"/>
    <p:sldId id="365" r:id="rId11"/>
    <p:sldId id="366" r:id="rId12"/>
    <p:sldId id="367" r:id="rId13"/>
    <p:sldId id="368" r:id="rId14"/>
    <p:sldId id="338" r:id="rId15"/>
    <p:sldId id="339" r:id="rId16"/>
    <p:sldId id="369" r:id="rId17"/>
    <p:sldId id="370" r:id="rId18"/>
    <p:sldId id="371" r:id="rId19"/>
    <p:sldId id="343" r:id="rId20"/>
    <p:sldId id="372" r:id="rId21"/>
    <p:sldId id="373" r:id="rId22"/>
    <p:sldId id="346" r:id="rId23"/>
    <p:sldId id="374" r:id="rId24"/>
    <p:sldId id="427" r:id="rId25"/>
    <p:sldId id="403" r:id="rId26"/>
    <p:sldId id="404" r:id="rId27"/>
    <p:sldId id="419" r:id="rId28"/>
    <p:sldId id="409" r:id="rId29"/>
    <p:sldId id="421" r:id="rId30"/>
    <p:sldId id="420" r:id="rId31"/>
    <p:sldId id="429" r:id="rId32"/>
    <p:sldId id="414" r:id="rId33"/>
    <p:sldId id="410" r:id="rId34"/>
    <p:sldId id="319" r:id="rId35"/>
    <p:sldId id="433" r:id="rId36"/>
    <p:sldId id="430" r:id="rId37"/>
    <p:sldId id="431" r:id="rId38"/>
    <p:sldId id="432" r:id="rId39"/>
    <p:sldId id="422" r:id="rId40"/>
    <p:sldId id="434" r:id="rId41"/>
    <p:sldId id="435" r:id="rId42"/>
    <p:sldId id="436" r:id="rId43"/>
    <p:sldId id="437" r:id="rId44"/>
    <p:sldId id="438" r:id="rId45"/>
    <p:sldId id="423" r:id="rId46"/>
    <p:sldId id="426" r:id="rId47"/>
    <p:sldId id="387" r:id="rId48"/>
    <p:sldId id="418" r:id="rId49"/>
    <p:sldId id="379" r:id="rId50"/>
    <p:sldId id="334" r:id="rId51"/>
    <p:sldId id="389" r:id="rId52"/>
    <p:sldId id="400" r:id="rId53"/>
    <p:sldId id="393" r:id="rId54"/>
    <p:sldId id="337" r:id="rId55"/>
    <p:sldId id="398" r:id="rId56"/>
    <p:sldId id="394" r:id="rId57"/>
    <p:sldId id="332" r:id="rId58"/>
    <p:sldId id="333" r:id="rId59"/>
    <p:sldId id="330" r:id="rId60"/>
    <p:sldId id="316" r:id="rId61"/>
    <p:sldId id="340" r:id="rId62"/>
    <p:sldId id="347" r:id="rId63"/>
    <p:sldId id="395" r:id="rId64"/>
    <p:sldId id="345" r:id="rId65"/>
    <p:sldId id="405" r:id="rId66"/>
    <p:sldId id="327" r:id="rId67"/>
    <p:sldId id="380" r:id="rId68"/>
    <p:sldId id="384" r:id="rId69"/>
    <p:sldId id="35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9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5" autoAdjust="0"/>
    <p:restoredTop sz="86436" autoAdjust="0"/>
  </p:normalViewPr>
  <p:slideViewPr>
    <p:cSldViewPr snapToGrid="0" snapToObjects="1">
      <p:cViewPr varScale="1">
        <p:scale>
          <a:sx n="68" d="100"/>
          <a:sy n="68" d="100"/>
        </p:scale>
        <p:origin x="72" y="378"/>
      </p:cViewPr>
      <p:guideLst>
        <p:guide pos="7296"/>
        <p:guide orient="horz" pos="2160"/>
      </p:guideLst>
    </p:cSldViewPr>
  </p:slideViewPr>
  <p:outlineViewPr>
    <p:cViewPr>
      <p:scale>
        <a:sx n="33" d="100"/>
        <a:sy n="33" d="100"/>
      </p:scale>
      <p:origin x="0" y="-34020"/>
    </p:cViewPr>
  </p:outlineViewPr>
  <p:notesTextViewPr>
    <p:cViewPr>
      <p:scale>
        <a:sx n="3" d="2"/>
        <a:sy n="3" d="2"/>
      </p:scale>
      <p:origin x="0" y="0"/>
    </p:cViewPr>
  </p:notesTextViewPr>
  <p:sorterViewPr>
    <p:cViewPr>
      <p:scale>
        <a:sx n="90" d="100"/>
        <a:sy n="90" d="100"/>
      </p:scale>
      <p:origin x="0" y="-100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9592-9F20-461A-A8E0-0A7153199C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44D8C06-3053-4E28-A2C7-0AFB79098DA1}">
      <dgm:prSet/>
      <dgm:spPr/>
      <dgm:t>
        <a:bodyPr/>
        <a:lstStyle/>
        <a:p>
          <a:pPr rtl="0"/>
          <a:r>
            <a:rPr lang="en-US" b="1" i="1" dirty="0"/>
            <a:t>Keep Simple Things Simple</a:t>
          </a:r>
          <a:endParaRPr lang="ja-JP" b="1" i="1" dirty="0"/>
        </a:p>
      </dgm:t>
    </dgm:pt>
    <dgm:pt modelId="{3DF5397C-3F54-43BF-8792-64C973F65A1D}" type="parTrans" cxnId="{B6E571B0-112B-4E50-A2B6-F912DD7A0396}">
      <dgm:prSet/>
      <dgm:spPr/>
      <dgm:t>
        <a:bodyPr/>
        <a:lstStyle/>
        <a:p>
          <a:endParaRPr lang="ja-JP" altLang="en-US"/>
        </a:p>
      </dgm:t>
    </dgm:pt>
    <dgm:pt modelId="{905CB16C-983B-46FC-B6B1-88B724EC1FA2}" type="sibTrans" cxnId="{B6E571B0-112B-4E50-A2B6-F912DD7A0396}">
      <dgm:prSet/>
      <dgm:spPr/>
      <dgm:t>
        <a:bodyPr/>
        <a:lstStyle/>
        <a:p>
          <a:endParaRPr lang="ja-JP" altLang="en-US"/>
        </a:p>
      </dgm:t>
    </dgm:pt>
    <dgm:pt modelId="{2D180465-85AB-452B-A55F-6BF142DBE1CA}">
      <dgm:prSet/>
      <dgm:spPr/>
      <dgm:t>
        <a:bodyPr/>
        <a:lstStyle/>
        <a:p>
          <a:pPr rtl="0"/>
          <a:r>
            <a:rPr lang="en-US" dirty="0"/>
            <a:t>Make Complex Things Possible</a:t>
          </a:r>
          <a:endParaRPr lang="ja-JP" dirty="0"/>
        </a:p>
      </dgm:t>
    </dgm:pt>
    <dgm:pt modelId="{CF45202E-B467-4274-9378-C7061BE7425C}" type="parTrans" cxnId="{EEF2AF65-9550-4A5A-A170-0BBF609C15C1}">
      <dgm:prSet/>
      <dgm:spPr/>
      <dgm:t>
        <a:bodyPr/>
        <a:lstStyle/>
        <a:p>
          <a:endParaRPr lang="en-US"/>
        </a:p>
      </dgm:t>
    </dgm:pt>
    <dgm:pt modelId="{7C227F43-67CB-4AFF-8FA2-0C646165B188}" type="sibTrans" cxnId="{EEF2AF65-9550-4A5A-A170-0BBF609C15C1}">
      <dgm:prSet/>
      <dgm:spPr/>
      <dgm:t>
        <a:bodyPr/>
        <a:lstStyle/>
        <a:p>
          <a:endParaRPr lang="en-US"/>
        </a:p>
      </dgm:t>
    </dgm:pt>
    <dgm:pt modelId="{0E884326-3953-42F3-B016-076BB6B7E8B8}" type="pres">
      <dgm:prSet presAssocID="{55F49592-9F20-461A-A8E0-0A7153199C4C}" presName="linear" presStyleCnt="0">
        <dgm:presLayoutVars>
          <dgm:animLvl val="lvl"/>
          <dgm:resizeHandles val="exact"/>
        </dgm:presLayoutVars>
      </dgm:prSet>
      <dgm:spPr/>
    </dgm:pt>
    <dgm:pt modelId="{2DC47E59-70C6-48D5-AEB7-90C0B76B1C81}" type="pres">
      <dgm:prSet presAssocID="{144D8C06-3053-4E28-A2C7-0AFB79098DA1}" presName="parentText" presStyleLbl="node1" presStyleIdx="0" presStyleCnt="2">
        <dgm:presLayoutVars>
          <dgm:chMax val="0"/>
          <dgm:bulletEnabled val="1"/>
        </dgm:presLayoutVars>
      </dgm:prSet>
      <dgm:spPr/>
    </dgm:pt>
    <dgm:pt modelId="{2171E306-6C90-4CC3-AF6C-B8231EB62FB5}" type="pres">
      <dgm:prSet presAssocID="{905CB16C-983B-46FC-B6B1-88B724EC1FA2}" presName="spacer" presStyleCnt="0"/>
      <dgm:spPr/>
    </dgm:pt>
    <dgm:pt modelId="{0C6C43FF-79FC-45E7-9D8D-607A6A08E906}" type="pres">
      <dgm:prSet presAssocID="{2D180465-85AB-452B-A55F-6BF142DBE1CA}" presName="parentText" presStyleLbl="node1" presStyleIdx="1" presStyleCnt="2">
        <dgm:presLayoutVars>
          <dgm:chMax val="0"/>
          <dgm:bulletEnabled val="1"/>
        </dgm:presLayoutVars>
      </dgm:prSet>
      <dgm:spPr/>
    </dgm:pt>
  </dgm:ptLst>
  <dgm:cxnLst>
    <dgm:cxn modelId="{EEF2AF65-9550-4A5A-A170-0BBF609C15C1}" srcId="{55F49592-9F20-461A-A8E0-0A7153199C4C}" destId="{2D180465-85AB-452B-A55F-6BF142DBE1CA}" srcOrd="1" destOrd="0" parTransId="{CF45202E-B467-4274-9378-C7061BE7425C}" sibTransId="{7C227F43-67CB-4AFF-8FA2-0C646165B188}"/>
    <dgm:cxn modelId="{B6E571B0-112B-4E50-A2B6-F912DD7A0396}" srcId="{55F49592-9F20-461A-A8E0-0A7153199C4C}" destId="{144D8C06-3053-4E28-A2C7-0AFB79098DA1}" srcOrd="0" destOrd="0" parTransId="{3DF5397C-3F54-43BF-8792-64C973F65A1D}" sibTransId="{905CB16C-983B-46FC-B6B1-88B724EC1FA2}"/>
    <dgm:cxn modelId="{00B3EFB5-A55C-4217-BE8B-D5031835A869}" type="presOf" srcId="{2D180465-85AB-452B-A55F-6BF142DBE1CA}" destId="{0C6C43FF-79FC-45E7-9D8D-607A6A08E906}" srcOrd="0" destOrd="0" presId="urn:microsoft.com/office/officeart/2005/8/layout/vList2"/>
    <dgm:cxn modelId="{EE2BD2CE-75D0-4297-B7A3-7B26BC8E4826}" type="presOf" srcId="{144D8C06-3053-4E28-A2C7-0AFB79098DA1}" destId="{2DC47E59-70C6-48D5-AEB7-90C0B76B1C81}" srcOrd="0" destOrd="0" presId="urn:microsoft.com/office/officeart/2005/8/layout/vList2"/>
    <dgm:cxn modelId="{D4452ED7-4893-4BEA-B3E6-64CE5E5396F2}" type="presOf" srcId="{55F49592-9F20-461A-A8E0-0A7153199C4C}" destId="{0E884326-3953-42F3-B016-076BB6B7E8B8}" srcOrd="0" destOrd="0" presId="urn:microsoft.com/office/officeart/2005/8/layout/vList2"/>
    <dgm:cxn modelId="{57D80F7D-0662-4E88-802F-EEBD94416798}" type="presParOf" srcId="{0E884326-3953-42F3-B016-076BB6B7E8B8}" destId="{2DC47E59-70C6-48D5-AEB7-90C0B76B1C81}" srcOrd="0" destOrd="0" presId="urn:microsoft.com/office/officeart/2005/8/layout/vList2"/>
    <dgm:cxn modelId="{E84C7F0D-6F99-478B-9681-4CCAA763E102}" type="presParOf" srcId="{0E884326-3953-42F3-B016-076BB6B7E8B8}" destId="{2171E306-6C90-4CC3-AF6C-B8231EB62FB5}" srcOrd="1" destOrd="0" presId="urn:microsoft.com/office/officeart/2005/8/layout/vList2"/>
    <dgm:cxn modelId="{C9D2297E-148F-4EED-94D7-DD30FF806E66}" type="presParOf" srcId="{0E884326-3953-42F3-B016-076BB6B7E8B8}" destId="{0C6C43FF-79FC-45E7-9D8D-607A6A08E9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7E59-70C6-48D5-AEB7-90C0B76B1C81}">
      <dsp:nvSpPr>
        <dsp:cNvPr id="0" name=""/>
        <dsp:cNvSpPr/>
      </dsp:nvSpPr>
      <dsp:spPr>
        <a:xfrm>
          <a:off x="0" y="3929"/>
          <a:ext cx="5486400"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rtl="0">
            <a:lnSpc>
              <a:spcPct val="90000"/>
            </a:lnSpc>
            <a:spcBef>
              <a:spcPct val="0"/>
            </a:spcBef>
            <a:spcAft>
              <a:spcPct val="35000"/>
            </a:spcAft>
            <a:buNone/>
          </a:pPr>
          <a:r>
            <a:rPr lang="en-US" sz="5700" b="1" i="1" kern="1200" dirty="0"/>
            <a:t>Keep Simple Things Simple</a:t>
          </a:r>
          <a:endParaRPr lang="ja-JP" sz="5700" b="1" i="1" kern="1200" dirty="0"/>
        </a:p>
      </dsp:txBody>
      <dsp:txXfrm>
        <a:off x="110688" y="114617"/>
        <a:ext cx="5265024" cy="2046084"/>
      </dsp:txXfrm>
    </dsp:sp>
    <dsp:sp modelId="{0C6C43FF-79FC-45E7-9D8D-607A6A08E906}">
      <dsp:nvSpPr>
        <dsp:cNvPr id="0" name=""/>
        <dsp:cNvSpPr/>
      </dsp:nvSpPr>
      <dsp:spPr>
        <a:xfrm>
          <a:off x="0" y="2435549"/>
          <a:ext cx="5486400" cy="2267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rtl="0">
            <a:lnSpc>
              <a:spcPct val="90000"/>
            </a:lnSpc>
            <a:spcBef>
              <a:spcPct val="0"/>
            </a:spcBef>
            <a:spcAft>
              <a:spcPct val="35000"/>
            </a:spcAft>
            <a:buNone/>
          </a:pPr>
          <a:r>
            <a:rPr lang="en-US" sz="5700" kern="1200" dirty="0"/>
            <a:t>Make Complex Things Possible</a:t>
          </a:r>
          <a:endParaRPr lang="ja-JP" sz="5700" kern="1200" dirty="0"/>
        </a:p>
      </dsp:txBody>
      <dsp:txXfrm>
        <a:off x="110688" y="2546237"/>
        <a:ext cx="5265024"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2A8F-DA74-4F28-9593-261C5C3BF011}" type="datetimeFigureOut">
              <a:rPr lang="en-US" smtClean="0"/>
              <a:t>10/21/2025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DB9AE-916C-4254-87BA-AD5226153B3A}" type="slidenum">
              <a:rPr lang="en-US" smtClean="0"/>
              <a:t>‹#›</a:t>
            </a:fld>
            <a:endParaRPr lang="en-US" dirty="0"/>
          </a:p>
        </p:txBody>
      </p:sp>
    </p:spTree>
    <p:extLst>
      <p:ext uri="{BB962C8B-B14F-4D97-AF65-F5344CB8AC3E}">
        <p14:creationId xmlns:p14="http://schemas.microsoft.com/office/powerpoint/2010/main" val="13312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a:t>
            </a:fld>
            <a:endParaRPr lang="en-US" dirty="0"/>
          </a:p>
        </p:txBody>
      </p:sp>
    </p:spTree>
    <p:extLst>
      <p:ext uri="{BB962C8B-B14F-4D97-AF65-F5344CB8AC3E}">
        <p14:creationId xmlns:p14="http://schemas.microsoft.com/office/powerpoint/2010/main" val="160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11</a:t>
            </a:fld>
            <a:endParaRPr lang="en-US" dirty="0"/>
          </a:p>
        </p:txBody>
      </p:sp>
    </p:spTree>
    <p:extLst>
      <p:ext uri="{BB962C8B-B14F-4D97-AF65-F5344CB8AC3E}">
        <p14:creationId xmlns:p14="http://schemas.microsoft.com/office/powerpoint/2010/main" val="73703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12</a:t>
            </a:fld>
            <a:endParaRPr lang="en-US" dirty="0"/>
          </a:p>
        </p:txBody>
      </p:sp>
    </p:spTree>
    <p:extLst>
      <p:ext uri="{BB962C8B-B14F-4D97-AF65-F5344CB8AC3E}">
        <p14:creationId xmlns:p14="http://schemas.microsoft.com/office/powerpoint/2010/main" val="287522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13</a:t>
            </a:fld>
            <a:endParaRPr lang="en-US" dirty="0"/>
          </a:p>
        </p:txBody>
      </p:sp>
    </p:spTree>
    <p:extLst>
      <p:ext uri="{BB962C8B-B14F-4D97-AF65-F5344CB8AC3E}">
        <p14:creationId xmlns:p14="http://schemas.microsoft.com/office/powerpoint/2010/main" val="279066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14</a:t>
            </a:fld>
            <a:endParaRPr lang="en-US" dirty="0"/>
          </a:p>
        </p:txBody>
      </p:sp>
    </p:spTree>
    <p:extLst>
      <p:ext uri="{BB962C8B-B14F-4D97-AF65-F5344CB8AC3E}">
        <p14:creationId xmlns:p14="http://schemas.microsoft.com/office/powerpoint/2010/main" val="116450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15</a:t>
            </a:fld>
            <a:endParaRPr lang="en-US" dirty="0"/>
          </a:p>
        </p:txBody>
      </p:sp>
    </p:spTree>
    <p:extLst>
      <p:ext uri="{BB962C8B-B14F-4D97-AF65-F5344CB8AC3E}">
        <p14:creationId xmlns:p14="http://schemas.microsoft.com/office/powerpoint/2010/main" val="5507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16</a:t>
            </a:fld>
            <a:endParaRPr lang="en-US" dirty="0"/>
          </a:p>
        </p:txBody>
      </p:sp>
    </p:spTree>
    <p:extLst>
      <p:ext uri="{BB962C8B-B14F-4D97-AF65-F5344CB8AC3E}">
        <p14:creationId xmlns:p14="http://schemas.microsoft.com/office/powerpoint/2010/main" val="247014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17</a:t>
            </a:fld>
            <a:endParaRPr lang="en-US" dirty="0"/>
          </a:p>
        </p:txBody>
      </p:sp>
    </p:spTree>
    <p:extLst>
      <p:ext uri="{BB962C8B-B14F-4D97-AF65-F5344CB8AC3E}">
        <p14:creationId xmlns:p14="http://schemas.microsoft.com/office/powerpoint/2010/main" val="21610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18</a:t>
            </a:fld>
            <a:endParaRPr lang="en-US" dirty="0"/>
          </a:p>
        </p:txBody>
      </p:sp>
    </p:spTree>
    <p:extLst>
      <p:ext uri="{BB962C8B-B14F-4D97-AF65-F5344CB8AC3E}">
        <p14:creationId xmlns:p14="http://schemas.microsoft.com/office/powerpoint/2010/main" val="9453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19</a:t>
            </a:fld>
            <a:endParaRPr lang="en-US" dirty="0"/>
          </a:p>
        </p:txBody>
      </p:sp>
    </p:spTree>
    <p:extLst>
      <p:ext uri="{BB962C8B-B14F-4D97-AF65-F5344CB8AC3E}">
        <p14:creationId xmlns:p14="http://schemas.microsoft.com/office/powerpoint/2010/main" val="385096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20</a:t>
            </a:fld>
            <a:endParaRPr lang="en-US" dirty="0"/>
          </a:p>
        </p:txBody>
      </p:sp>
    </p:spTree>
    <p:extLst>
      <p:ext uri="{BB962C8B-B14F-4D97-AF65-F5344CB8AC3E}">
        <p14:creationId xmlns:p14="http://schemas.microsoft.com/office/powerpoint/2010/main" val="192414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a:t>
            </a:fld>
            <a:endParaRPr lang="en-US" dirty="0"/>
          </a:p>
        </p:txBody>
      </p:sp>
    </p:spTree>
    <p:extLst>
      <p:ext uri="{BB962C8B-B14F-4D97-AF65-F5344CB8AC3E}">
        <p14:creationId xmlns:p14="http://schemas.microsoft.com/office/powerpoint/2010/main" val="311633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21</a:t>
            </a:fld>
            <a:endParaRPr lang="en-US" dirty="0"/>
          </a:p>
        </p:txBody>
      </p:sp>
    </p:spTree>
    <p:extLst>
      <p:ext uri="{BB962C8B-B14F-4D97-AF65-F5344CB8AC3E}">
        <p14:creationId xmlns:p14="http://schemas.microsoft.com/office/powerpoint/2010/main" val="27278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22</a:t>
            </a:fld>
            <a:endParaRPr lang="en-US" dirty="0"/>
          </a:p>
        </p:txBody>
      </p:sp>
    </p:spTree>
    <p:extLst>
      <p:ext uri="{BB962C8B-B14F-4D97-AF65-F5344CB8AC3E}">
        <p14:creationId xmlns:p14="http://schemas.microsoft.com/office/powerpoint/2010/main" val="56064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23</a:t>
            </a:fld>
            <a:endParaRPr lang="en-US" dirty="0"/>
          </a:p>
        </p:txBody>
      </p:sp>
    </p:spTree>
    <p:extLst>
      <p:ext uri="{BB962C8B-B14F-4D97-AF65-F5344CB8AC3E}">
        <p14:creationId xmlns:p14="http://schemas.microsoft.com/office/powerpoint/2010/main" val="469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24</a:t>
            </a:fld>
            <a:endParaRPr lang="en-US" dirty="0"/>
          </a:p>
        </p:txBody>
      </p:sp>
    </p:spTree>
    <p:extLst>
      <p:ext uri="{BB962C8B-B14F-4D97-AF65-F5344CB8AC3E}">
        <p14:creationId xmlns:p14="http://schemas.microsoft.com/office/powerpoint/2010/main" val="197866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27</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28</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29</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30</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32</a:t>
            </a:fld>
            <a:endParaRPr lang="en-US" dirty="0"/>
          </a:p>
        </p:txBody>
      </p:sp>
    </p:spTree>
    <p:extLst>
      <p:ext uri="{BB962C8B-B14F-4D97-AF65-F5344CB8AC3E}">
        <p14:creationId xmlns:p14="http://schemas.microsoft.com/office/powerpoint/2010/main" val="164268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33</a:t>
            </a:fld>
            <a:endParaRPr lang="en-US" dirty="0"/>
          </a:p>
        </p:txBody>
      </p:sp>
    </p:spTree>
    <p:extLst>
      <p:ext uri="{BB962C8B-B14F-4D97-AF65-F5344CB8AC3E}">
        <p14:creationId xmlns:p14="http://schemas.microsoft.com/office/powerpoint/2010/main" val="160778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a:t>
            </a:fld>
            <a:endParaRPr lang="en-US" dirty="0"/>
          </a:p>
        </p:txBody>
      </p:sp>
    </p:spTree>
    <p:extLst>
      <p:ext uri="{BB962C8B-B14F-4D97-AF65-F5344CB8AC3E}">
        <p14:creationId xmlns:p14="http://schemas.microsoft.com/office/powerpoint/2010/main" val="2595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a:extLst>
            <a:ext uri="{FF2B5EF4-FFF2-40B4-BE49-F238E27FC236}">
              <a16:creationId xmlns:a16="http://schemas.microsoft.com/office/drawing/2014/main" id="{E5425918-2244-4C68-BF61-8312EF185FAC}"/>
            </a:ext>
          </a:extLst>
        </p:cNvPr>
        <p:cNvGrpSpPr/>
        <p:nvPr/>
      </p:nvGrpSpPr>
      <p:grpSpPr>
        <a:xfrm>
          <a:off x="0" y="0"/>
          <a:ext cx="0" cy="0"/>
          <a:chOff x="0" y="0"/>
          <a:chExt cx="0" cy="0"/>
        </a:xfrm>
      </p:grpSpPr>
      <p:sp>
        <p:nvSpPr>
          <p:cNvPr id="1068" name="Google Shape;1068;g26e9cf85500_4_137:notes">
            <a:extLst>
              <a:ext uri="{FF2B5EF4-FFF2-40B4-BE49-F238E27FC236}">
                <a16:creationId xmlns:a16="http://schemas.microsoft.com/office/drawing/2014/main" id="{36BF805C-9054-C9D9-3780-5E4E5ABE51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069" name="Google Shape;1069;g26e9cf85500_4_137:notes">
            <a:extLst>
              <a:ext uri="{FF2B5EF4-FFF2-40B4-BE49-F238E27FC236}">
                <a16:creationId xmlns:a16="http://schemas.microsoft.com/office/drawing/2014/main" id="{FAF3B5AE-F01B-70FC-68C7-CCFEAEE55A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2421018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a:extLst>
            <a:ext uri="{FF2B5EF4-FFF2-40B4-BE49-F238E27FC236}">
              <a16:creationId xmlns:a16="http://schemas.microsoft.com/office/drawing/2014/main" id="{DA2979B5-17DE-700B-7F67-28A863DF3AA8}"/>
            </a:ext>
          </a:extLst>
        </p:cNvPr>
        <p:cNvGrpSpPr/>
        <p:nvPr/>
      </p:nvGrpSpPr>
      <p:grpSpPr>
        <a:xfrm>
          <a:off x="0" y="0"/>
          <a:ext cx="0" cy="0"/>
          <a:chOff x="0" y="0"/>
          <a:chExt cx="0" cy="0"/>
        </a:xfrm>
      </p:grpSpPr>
      <p:sp>
        <p:nvSpPr>
          <p:cNvPr id="1068" name="Google Shape;1068;g26e9cf85500_4_137:notes">
            <a:extLst>
              <a:ext uri="{FF2B5EF4-FFF2-40B4-BE49-F238E27FC236}">
                <a16:creationId xmlns:a16="http://schemas.microsoft.com/office/drawing/2014/main" id="{7C7FD0AF-72AB-1398-5C83-0DFC5ADCF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1069" name="Google Shape;1069;g26e9cf85500_4_137:notes">
            <a:extLst>
              <a:ext uri="{FF2B5EF4-FFF2-40B4-BE49-F238E27FC236}">
                <a16:creationId xmlns:a16="http://schemas.microsoft.com/office/drawing/2014/main" id="{238A2976-2637-9287-B35F-8FE63CAD195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4275619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39</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BA1A-D9A2-4A28-55E1-A246EC1ED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73972-DC70-7E9B-85D9-F9065FD1716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C8AAE1A-5F72-EADC-7EA9-5B712AE3D7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67BC38-3939-B477-1EE8-8A0DE4F51E8A}"/>
              </a:ext>
            </a:extLst>
          </p:cNvPr>
          <p:cNvSpPr>
            <a:spLocks noGrp="1"/>
          </p:cNvSpPr>
          <p:nvPr>
            <p:ph type="sldNum" sz="quarter" idx="10"/>
          </p:nvPr>
        </p:nvSpPr>
        <p:spPr/>
        <p:txBody>
          <a:bodyPr/>
          <a:lstStyle/>
          <a:p>
            <a:fld id="{3ADDB9AE-916C-4254-87BA-AD5226153B3A}" type="slidenum">
              <a:rPr lang="en-US" smtClean="0"/>
              <a:t>40</a:t>
            </a:fld>
            <a:endParaRPr lang="en-US" dirty="0"/>
          </a:p>
        </p:txBody>
      </p:sp>
    </p:spTree>
    <p:extLst>
      <p:ext uri="{BB962C8B-B14F-4D97-AF65-F5344CB8AC3E}">
        <p14:creationId xmlns:p14="http://schemas.microsoft.com/office/powerpoint/2010/main" val="170133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B0A46-C522-A2EE-5503-422E9BF7E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7031C-45DE-CF00-E136-FE426D93F33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B897627-9A84-38B0-9CE9-B2BF31D85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A1BF0-9D36-CE4C-303E-EA7498C96285}"/>
              </a:ext>
            </a:extLst>
          </p:cNvPr>
          <p:cNvSpPr>
            <a:spLocks noGrp="1"/>
          </p:cNvSpPr>
          <p:nvPr>
            <p:ph type="sldNum" sz="quarter" idx="10"/>
          </p:nvPr>
        </p:nvSpPr>
        <p:spPr/>
        <p:txBody>
          <a:bodyPr/>
          <a:lstStyle/>
          <a:p>
            <a:fld id="{3ADDB9AE-916C-4254-87BA-AD5226153B3A}" type="slidenum">
              <a:rPr lang="en-US" smtClean="0"/>
              <a:t>41</a:t>
            </a:fld>
            <a:endParaRPr lang="en-US" dirty="0"/>
          </a:p>
        </p:txBody>
      </p:sp>
    </p:spTree>
    <p:extLst>
      <p:ext uri="{BB962C8B-B14F-4D97-AF65-F5344CB8AC3E}">
        <p14:creationId xmlns:p14="http://schemas.microsoft.com/office/powerpoint/2010/main" val="1024244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0155-F1B6-121C-047B-57EB2C39A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FE7B3-6C3E-A4B9-942C-4514D17910F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AAEFEC0-AFFB-1597-217C-5732E7FC49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0C658-823A-DE77-AC45-9CC50C8AB683}"/>
              </a:ext>
            </a:extLst>
          </p:cNvPr>
          <p:cNvSpPr>
            <a:spLocks noGrp="1"/>
          </p:cNvSpPr>
          <p:nvPr>
            <p:ph type="sldNum" sz="quarter" idx="10"/>
          </p:nvPr>
        </p:nvSpPr>
        <p:spPr/>
        <p:txBody>
          <a:bodyPr/>
          <a:lstStyle/>
          <a:p>
            <a:fld id="{3ADDB9AE-916C-4254-87BA-AD5226153B3A}" type="slidenum">
              <a:rPr lang="en-US" smtClean="0"/>
              <a:t>42</a:t>
            </a:fld>
            <a:endParaRPr lang="en-US" dirty="0"/>
          </a:p>
        </p:txBody>
      </p:sp>
    </p:spTree>
    <p:extLst>
      <p:ext uri="{BB962C8B-B14F-4D97-AF65-F5344CB8AC3E}">
        <p14:creationId xmlns:p14="http://schemas.microsoft.com/office/powerpoint/2010/main" val="3500999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91-8522-973E-30C1-5B5C3644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79525-ABCF-D873-3EFF-7A935F0DA41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E5D9C9E-CB0E-38CC-2E06-6C102809F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C0F356-BC48-D9CA-0951-C8FEE6576938}"/>
              </a:ext>
            </a:extLst>
          </p:cNvPr>
          <p:cNvSpPr>
            <a:spLocks noGrp="1"/>
          </p:cNvSpPr>
          <p:nvPr>
            <p:ph type="sldNum" sz="quarter" idx="10"/>
          </p:nvPr>
        </p:nvSpPr>
        <p:spPr/>
        <p:txBody>
          <a:bodyPr/>
          <a:lstStyle/>
          <a:p>
            <a:fld id="{3ADDB9AE-916C-4254-87BA-AD5226153B3A}" type="slidenum">
              <a:rPr lang="en-US" smtClean="0"/>
              <a:t>43</a:t>
            </a:fld>
            <a:endParaRPr lang="en-US" dirty="0"/>
          </a:p>
        </p:txBody>
      </p:sp>
    </p:spTree>
    <p:extLst>
      <p:ext uri="{BB962C8B-B14F-4D97-AF65-F5344CB8AC3E}">
        <p14:creationId xmlns:p14="http://schemas.microsoft.com/office/powerpoint/2010/main" val="3111806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CEB05-A29A-457C-22A1-689354A40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AD911-E73F-984C-8561-C0398280AAA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4FDFCF3-93E1-38F5-624F-AD74B7C6EB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74B3C-DC41-DC08-234C-752A8D52DC31}"/>
              </a:ext>
            </a:extLst>
          </p:cNvPr>
          <p:cNvSpPr>
            <a:spLocks noGrp="1"/>
          </p:cNvSpPr>
          <p:nvPr>
            <p:ph type="sldNum" sz="quarter" idx="10"/>
          </p:nvPr>
        </p:nvSpPr>
        <p:spPr/>
        <p:txBody>
          <a:bodyPr/>
          <a:lstStyle/>
          <a:p>
            <a:fld id="{3ADDB9AE-916C-4254-87BA-AD5226153B3A}" type="slidenum">
              <a:rPr lang="en-US" smtClean="0"/>
              <a:t>44</a:t>
            </a:fld>
            <a:endParaRPr lang="en-US" dirty="0"/>
          </a:p>
        </p:txBody>
      </p:sp>
    </p:spTree>
    <p:extLst>
      <p:ext uri="{BB962C8B-B14F-4D97-AF65-F5344CB8AC3E}">
        <p14:creationId xmlns:p14="http://schemas.microsoft.com/office/powerpoint/2010/main" val="130161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45</a:t>
            </a:fld>
            <a:endParaRPr lang="en-US" dirty="0"/>
          </a:p>
        </p:txBody>
      </p:sp>
    </p:spTree>
    <p:extLst>
      <p:ext uri="{BB962C8B-B14F-4D97-AF65-F5344CB8AC3E}">
        <p14:creationId xmlns:p14="http://schemas.microsoft.com/office/powerpoint/2010/main" val="3126994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46</a:t>
            </a:fld>
            <a:endParaRPr lang="en-US" dirty="0"/>
          </a:p>
        </p:txBody>
      </p:sp>
    </p:spTree>
    <p:extLst>
      <p:ext uri="{BB962C8B-B14F-4D97-AF65-F5344CB8AC3E}">
        <p14:creationId xmlns:p14="http://schemas.microsoft.com/office/powerpoint/2010/main" val="222941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a:t>
            </a:fld>
            <a:endParaRPr lang="en-US" dirty="0"/>
          </a:p>
        </p:txBody>
      </p:sp>
    </p:spTree>
    <p:extLst>
      <p:ext uri="{BB962C8B-B14F-4D97-AF65-F5344CB8AC3E}">
        <p14:creationId xmlns:p14="http://schemas.microsoft.com/office/powerpoint/2010/main" val="3880174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47</a:t>
            </a:fld>
            <a:endParaRPr lang="en-US" dirty="0"/>
          </a:p>
        </p:txBody>
      </p:sp>
    </p:spTree>
    <p:extLst>
      <p:ext uri="{BB962C8B-B14F-4D97-AF65-F5344CB8AC3E}">
        <p14:creationId xmlns:p14="http://schemas.microsoft.com/office/powerpoint/2010/main" val="576673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48</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49</a:t>
            </a:fld>
            <a:endParaRPr lang="en-US" dirty="0"/>
          </a:p>
        </p:txBody>
      </p:sp>
    </p:spTree>
    <p:extLst>
      <p:ext uri="{BB962C8B-B14F-4D97-AF65-F5344CB8AC3E}">
        <p14:creationId xmlns:p14="http://schemas.microsoft.com/office/powerpoint/2010/main" val="2631466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50</a:t>
            </a:fld>
            <a:endParaRPr lang="en-US" dirty="0"/>
          </a:p>
        </p:txBody>
      </p:sp>
    </p:spTree>
    <p:extLst>
      <p:ext uri="{BB962C8B-B14F-4D97-AF65-F5344CB8AC3E}">
        <p14:creationId xmlns:p14="http://schemas.microsoft.com/office/powerpoint/2010/main" val="2763087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51</a:t>
            </a:fld>
            <a:endParaRPr lang="en-US" dirty="0"/>
          </a:p>
        </p:txBody>
      </p:sp>
    </p:spTree>
    <p:extLst>
      <p:ext uri="{BB962C8B-B14F-4D97-AF65-F5344CB8AC3E}">
        <p14:creationId xmlns:p14="http://schemas.microsoft.com/office/powerpoint/2010/main" val="1508939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52</a:t>
            </a:fld>
            <a:endParaRPr lang="en-US" dirty="0"/>
          </a:p>
        </p:txBody>
      </p:sp>
    </p:spTree>
    <p:extLst>
      <p:ext uri="{BB962C8B-B14F-4D97-AF65-F5344CB8AC3E}">
        <p14:creationId xmlns:p14="http://schemas.microsoft.com/office/powerpoint/2010/main" val="271200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53</a:t>
            </a:fld>
            <a:endParaRPr lang="en-US" dirty="0"/>
          </a:p>
        </p:txBody>
      </p:sp>
    </p:spTree>
    <p:extLst>
      <p:ext uri="{BB962C8B-B14F-4D97-AF65-F5344CB8AC3E}">
        <p14:creationId xmlns:p14="http://schemas.microsoft.com/office/powerpoint/2010/main" val="62517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54</a:t>
            </a:fld>
            <a:endParaRPr lang="en-US" dirty="0"/>
          </a:p>
        </p:txBody>
      </p:sp>
    </p:spTree>
    <p:extLst>
      <p:ext uri="{BB962C8B-B14F-4D97-AF65-F5344CB8AC3E}">
        <p14:creationId xmlns:p14="http://schemas.microsoft.com/office/powerpoint/2010/main" val="1851333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55</a:t>
            </a:fld>
            <a:endParaRPr lang="en-US" dirty="0"/>
          </a:p>
        </p:txBody>
      </p:sp>
    </p:spTree>
    <p:extLst>
      <p:ext uri="{BB962C8B-B14F-4D97-AF65-F5344CB8AC3E}">
        <p14:creationId xmlns:p14="http://schemas.microsoft.com/office/powerpoint/2010/main" val="534114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56</a:t>
            </a:fld>
            <a:endParaRPr lang="en-US" dirty="0"/>
          </a:p>
        </p:txBody>
      </p:sp>
    </p:spTree>
    <p:extLst>
      <p:ext uri="{BB962C8B-B14F-4D97-AF65-F5344CB8AC3E}">
        <p14:creationId xmlns:p14="http://schemas.microsoft.com/office/powerpoint/2010/main" val="50383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a:t>
            </a:fld>
            <a:endParaRPr lang="en-US" dirty="0"/>
          </a:p>
        </p:txBody>
      </p:sp>
    </p:spTree>
    <p:extLst>
      <p:ext uri="{BB962C8B-B14F-4D97-AF65-F5344CB8AC3E}">
        <p14:creationId xmlns:p14="http://schemas.microsoft.com/office/powerpoint/2010/main" val="130134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57</a:t>
            </a:fld>
            <a:endParaRPr lang="en-US" dirty="0"/>
          </a:p>
        </p:txBody>
      </p:sp>
    </p:spTree>
    <p:extLst>
      <p:ext uri="{BB962C8B-B14F-4D97-AF65-F5344CB8AC3E}">
        <p14:creationId xmlns:p14="http://schemas.microsoft.com/office/powerpoint/2010/main" val="3238013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58</a:t>
            </a:fld>
            <a:endParaRPr lang="en-US" dirty="0"/>
          </a:p>
        </p:txBody>
      </p:sp>
    </p:spTree>
    <p:extLst>
      <p:ext uri="{BB962C8B-B14F-4D97-AF65-F5344CB8AC3E}">
        <p14:creationId xmlns:p14="http://schemas.microsoft.com/office/powerpoint/2010/main" val="858561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59</a:t>
            </a:fld>
            <a:endParaRPr lang="en-US" dirty="0"/>
          </a:p>
        </p:txBody>
      </p:sp>
    </p:spTree>
    <p:extLst>
      <p:ext uri="{BB962C8B-B14F-4D97-AF65-F5344CB8AC3E}">
        <p14:creationId xmlns:p14="http://schemas.microsoft.com/office/powerpoint/2010/main" val="3965854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60</a:t>
            </a:fld>
            <a:endParaRPr lang="en-US" dirty="0"/>
          </a:p>
        </p:txBody>
      </p:sp>
    </p:spTree>
    <p:extLst>
      <p:ext uri="{BB962C8B-B14F-4D97-AF65-F5344CB8AC3E}">
        <p14:creationId xmlns:p14="http://schemas.microsoft.com/office/powerpoint/2010/main" val="1801088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61</a:t>
            </a:fld>
            <a:endParaRPr lang="en-US" dirty="0"/>
          </a:p>
        </p:txBody>
      </p:sp>
    </p:spTree>
    <p:extLst>
      <p:ext uri="{BB962C8B-B14F-4D97-AF65-F5344CB8AC3E}">
        <p14:creationId xmlns:p14="http://schemas.microsoft.com/office/powerpoint/2010/main" val="3218410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62</a:t>
            </a:fld>
            <a:endParaRPr lang="en-US" dirty="0"/>
          </a:p>
        </p:txBody>
      </p:sp>
    </p:spTree>
    <p:extLst>
      <p:ext uri="{BB962C8B-B14F-4D97-AF65-F5344CB8AC3E}">
        <p14:creationId xmlns:p14="http://schemas.microsoft.com/office/powerpoint/2010/main" val="2925333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63</a:t>
            </a:fld>
            <a:endParaRPr lang="en-US" dirty="0"/>
          </a:p>
        </p:txBody>
      </p:sp>
    </p:spTree>
    <p:extLst>
      <p:ext uri="{BB962C8B-B14F-4D97-AF65-F5344CB8AC3E}">
        <p14:creationId xmlns:p14="http://schemas.microsoft.com/office/powerpoint/2010/main" val="40030538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64</a:t>
            </a:fld>
            <a:endParaRPr lang="en-US" dirty="0"/>
          </a:p>
        </p:txBody>
      </p:sp>
    </p:spTree>
    <p:extLst>
      <p:ext uri="{BB962C8B-B14F-4D97-AF65-F5344CB8AC3E}">
        <p14:creationId xmlns:p14="http://schemas.microsoft.com/office/powerpoint/2010/main" val="2671022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65</a:t>
            </a:fld>
            <a:endParaRPr lang="en-US" dirty="0"/>
          </a:p>
        </p:txBody>
      </p:sp>
    </p:spTree>
    <p:extLst>
      <p:ext uri="{BB962C8B-B14F-4D97-AF65-F5344CB8AC3E}">
        <p14:creationId xmlns:p14="http://schemas.microsoft.com/office/powerpoint/2010/main" val="1390102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66</a:t>
            </a:fld>
            <a:endParaRPr lang="en-US" dirty="0"/>
          </a:p>
        </p:txBody>
      </p:sp>
    </p:spTree>
    <p:extLst>
      <p:ext uri="{BB962C8B-B14F-4D97-AF65-F5344CB8AC3E}">
        <p14:creationId xmlns:p14="http://schemas.microsoft.com/office/powerpoint/2010/main" val="255078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7</a:t>
            </a:fld>
            <a:endParaRPr lang="en-US" dirty="0"/>
          </a:p>
        </p:txBody>
      </p:sp>
    </p:spTree>
    <p:extLst>
      <p:ext uri="{BB962C8B-B14F-4D97-AF65-F5344CB8AC3E}">
        <p14:creationId xmlns:p14="http://schemas.microsoft.com/office/powerpoint/2010/main" val="1563563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67</a:t>
            </a:fld>
            <a:endParaRPr lang="en-US" dirty="0"/>
          </a:p>
        </p:txBody>
      </p:sp>
    </p:spTree>
    <p:extLst>
      <p:ext uri="{BB962C8B-B14F-4D97-AF65-F5344CB8AC3E}">
        <p14:creationId xmlns:p14="http://schemas.microsoft.com/office/powerpoint/2010/main" val="1490402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68</a:t>
            </a:fld>
            <a:endParaRPr lang="en-US" dirty="0"/>
          </a:p>
        </p:txBody>
      </p:sp>
    </p:spTree>
    <p:extLst>
      <p:ext uri="{BB962C8B-B14F-4D97-AF65-F5344CB8AC3E}">
        <p14:creationId xmlns:p14="http://schemas.microsoft.com/office/powerpoint/2010/main" val="2351037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69</a:t>
            </a:fld>
            <a:endParaRPr lang="en-US" dirty="0"/>
          </a:p>
        </p:txBody>
      </p:sp>
    </p:spTree>
    <p:extLst>
      <p:ext uri="{BB962C8B-B14F-4D97-AF65-F5344CB8AC3E}">
        <p14:creationId xmlns:p14="http://schemas.microsoft.com/office/powerpoint/2010/main" val="146927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8</a:t>
            </a:fld>
            <a:endParaRPr lang="en-US" dirty="0"/>
          </a:p>
        </p:txBody>
      </p:sp>
    </p:spTree>
    <p:extLst>
      <p:ext uri="{BB962C8B-B14F-4D97-AF65-F5344CB8AC3E}">
        <p14:creationId xmlns:p14="http://schemas.microsoft.com/office/powerpoint/2010/main" val="133017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9</a:t>
            </a:fld>
            <a:endParaRPr lang="en-US" dirty="0"/>
          </a:p>
        </p:txBody>
      </p:sp>
    </p:spTree>
    <p:extLst>
      <p:ext uri="{BB962C8B-B14F-4D97-AF65-F5344CB8AC3E}">
        <p14:creationId xmlns:p14="http://schemas.microsoft.com/office/powerpoint/2010/main" val="22636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10</a:t>
            </a:fld>
            <a:endParaRPr lang="en-US" dirty="0"/>
          </a:p>
        </p:txBody>
      </p:sp>
    </p:spTree>
    <p:extLst>
      <p:ext uri="{BB962C8B-B14F-4D97-AF65-F5344CB8AC3E}">
        <p14:creationId xmlns:p14="http://schemas.microsoft.com/office/powerpoint/2010/main" val="352797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97" descr="openid-logo-wordmark">
            <a:extLst>
              <a:ext uri="{FF2B5EF4-FFF2-40B4-BE49-F238E27FC236}">
                <a16:creationId xmlns:a16="http://schemas.microsoft.com/office/drawing/2014/main" id="{A023504D-3772-4BC7-BFDC-18BBCC2A6E8E}"/>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09600" y="274638"/>
            <a:ext cx="87376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7" descr="openid-logo-wordmark">
            <a:extLst>
              <a:ext uri="{FF2B5EF4-FFF2-40B4-BE49-F238E27FC236}">
                <a16:creationId xmlns:a16="http://schemas.microsoft.com/office/drawing/2014/main" id="{95FF5707-D037-4B0E-9AAE-9D934E1028D5}"/>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15950" y="274638"/>
            <a:ext cx="87249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537C-38F1-8E47-A1B0-6BA84A028946}" type="datetimeFigureOut">
              <a:rPr lang="en-US" smtClean="0"/>
              <a:t>10/21/2025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5C50-40EB-E745-A461-82FCCB77B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gif"/><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elf-issued.info/?p=248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penid.net/specs/openid-connect-migration-1_0.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penid.net/specs/oauth-v2-form-post-response-mode-1_0.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penid.net/specs/openid-connect-rpinitiated-1_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nid.net/specs/openid-connect-session-1_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openid.net/specs/openid-connect-backchannel-1_0.html" TargetMode="External"/><Relationship Id="rId4" Type="http://schemas.openxmlformats.org/officeDocument/2006/relationships/hyperlink" Target="https://openid.net/specs/openid-connect-frontchannel-1_0.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penid.net/specs/openid-connect-unmet-authentication-requirements-1_0.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id.net/conn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id.net/specs/openid-connect-prompt-create-1_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iso.org/standard/89063.html" TargetMode="External"/><Relationship Id="rId3" Type="http://schemas.openxmlformats.org/officeDocument/2006/relationships/hyperlink" Target="https://www.iso.org/standard/89057.html" TargetMode="External"/><Relationship Id="rId7" Type="http://schemas.openxmlformats.org/officeDocument/2006/relationships/hyperlink" Target="https://www.iso.org/standard/89062.html" TargetMode="External"/><Relationship Id="rId2" Type="http://schemas.openxmlformats.org/officeDocument/2006/relationships/hyperlink" Target="https://www.iso.org/standard/89056.html" TargetMode="External"/><Relationship Id="rId1" Type="http://schemas.openxmlformats.org/officeDocument/2006/relationships/slideLayout" Target="../slideLayouts/slideLayout2.xml"/><Relationship Id="rId6" Type="http://schemas.openxmlformats.org/officeDocument/2006/relationships/hyperlink" Target="https://www.iso.org/standard/89061.html" TargetMode="External"/><Relationship Id="rId5" Type="http://schemas.openxmlformats.org/officeDocument/2006/relationships/hyperlink" Target="https://www.iso.org/standard/89060.html" TargetMode="External"/><Relationship Id="rId10" Type="http://schemas.openxmlformats.org/officeDocument/2006/relationships/hyperlink" Target="https://www.iso.org/standard/89065.html" TargetMode="External"/><Relationship Id="rId4" Type="http://schemas.openxmlformats.org/officeDocument/2006/relationships/hyperlink" Target="https://www.iso.org/standard/89059.html" TargetMode="External"/><Relationship Id="rId9" Type="http://schemas.openxmlformats.org/officeDocument/2006/relationships/hyperlink" Target="https://www.iso.org/standard/89064.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penid.net/specs/openid-federation-1_0.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openid.net/certification/federation_testi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id.net/notice-of-a-security-vulnerabilit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fc-editor.org/rfc/rfc9126.html" TargetMode="External"/><Relationship Id="rId7" Type="http://schemas.openxmlformats.org/officeDocument/2006/relationships/hyperlink" Target="https://www.rfc-editor.org/rfc/rfc9126.html#RFC841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rfc-editor.org/rfc/rfc9126.html#OIDC" TargetMode="External"/><Relationship Id="rId5" Type="http://schemas.openxmlformats.org/officeDocument/2006/relationships/hyperlink" Target="https://www.rfc-editor.org/rfc/rfc9126.html#RFC7523" TargetMode="External"/><Relationship Id="rId4" Type="http://schemas.openxmlformats.org/officeDocument/2006/relationships/hyperlink" Target="https://www.rfc-editor.org/rfc/rfc7523#section-2.2"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openid.net/specs/openid-federation-extended-listing-1_0.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openid.net/specs/openid-federation-wallet-1_0.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openid.net/specs/openid-connect-rp-metadata-choices-1_0.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penid.net/specs/openid-connect-native-sso-1_0.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id.net/specs/openid-connect-claims-aggregation-1_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penid.net/specs/openid-provider-commands-1_0.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penid.net/specs/openid-connect-enterprise-extensions-1_0.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openid.net/specs/openid-connect-ephemeral-subject-identifier-1_0.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openid/connect-key-bind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openid.net/openid4v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penid.net/specs/openid-connect-4-identity-assurance-1_0.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openid.net/specs/openid-client-initiated-backchannel-authentication-core-1_0.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openid.net/certification/#OPs"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hyperlink" Target="https://openid.net/certification/#RPs"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ertification.openid.ne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openid.net/certificatio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openid.net/certification/fe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openid.net/2012/04/18/openid-connect-wins-2012-european-identity-and-cloud-award/"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osis.idcommons.ne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openid.net/developers/certified/" TargetMode="External"/><Relationship Id="rId3" Type="http://schemas.openxmlformats.org/officeDocument/2006/relationships/hyperlink" Target="https://openid.net/connect/" TargetMode="External"/><Relationship Id="rId7" Type="http://schemas.openxmlformats.org/officeDocument/2006/relationships/hyperlink" Target="https://openid.net/certification/"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openid.net/wg/connect/specifications/" TargetMode="External"/><Relationship Id="rId5" Type="http://schemas.openxmlformats.org/officeDocument/2006/relationships/hyperlink" Target="https://openid.net/wg/connect/" TargetMode="External"/><Relationship Id="rId4" Type="http://schemas.openxmlformats.org/officeDocument/2006/relationships/hyperlink" Target="https://openid.net/connect/faq/" TargetMode="External"/><Relationship Id="rId9" Type="http://schemas.openxmlformats.org/officeDocument/2006/relationships/hyperlink" Target="https://self-issued.info/"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elf-issued.inf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2390193"/>
            <a:ext cx="7115175" cy="1182952"/>
          </a:xfrm>
        </p:spPr>
        <p:txBody>
          <a:bodyPr>
            <a:normAutofit fontScale="90000"/>
          </a:bodyPr>
          <a:lstStyle/>
          <a:p>
            <a:r>
              <a:rPr lang="en-US" b="1" dirty="0"/>
              <a:t>Introduction to OpenID Connect</a:t>
            </a:r>
          </a:p>
        </p:txBody>
      </p:sp>
      <p:sp>
        <p:nvSpPr>
          <p:cNvPr id="3" name="Subtitle 2"/>
          <p:cNvSpPr>
            <a:spLocks noGrp="1"/>
          </p:cNvSpPr>
          <p:nvPr>
            <p:ph type="subTitle" idx="1"/>
          </p:nvPr>
        </p:nvSpPr>
        <p:spPr>
          <a:xfrm>
            <a:off x="1964642" y="3895725"/>
            <a:ext cx="8257735" cy="2650882"/>
          </a:xfrm>
        </p:spPr>
        <p:txBody>
          <a:bodyPr>
            <a:normAutofit/>
          </a:bodyPr>
          <a:lstStyle/>
          <a:p>
            <a:pPr>
              <a:spcBef>
                <a:spcPts val="1200"/>
              </a:spcBef>
            </a:pPr>
            <a:r>
              <a:rPr lang="en-US" dirty="0">
                <a:solidFill>
                  <a:schemeClr val="tx1"/>
                </a:solidFill>
              </a:rPr>
              <a:t>October 21, 2025</a:t>
            </a:r>
          </a:p>
          <a:p>
            <a:pPr>
              <a:spcBef>
                <a:spcPts val="1200"/>
              </a:spcBef>
            </a:pPr>
            <a:r>
              <a:rPr lang="en-US" b="1" dirty="0">
                <a:solidFill>
                  <a:schemeClr val="tx1"/>
                </a:solidFill>
              </a:rPr>
              <a:t>Michael B. Jones</a:t>
            </a:r>
          </a:p>
          <a:p>
            <a:pPr>
              <a:spcBef>
                <a:spcPts val="1200"/>
              </a:spcBef>
            </a:pPr>
            <a:r>
              <a:rPr lang="en-US" dirty="0">
                <a:solidFill>
                  <a:schemeClr val="tx1"/>
                </a:solidFill>
              </a:rPr>
              <a:t>Self-Issued Consulting</a:t>
            </a:r>
            <a:endParaRPr lang="en-US" dirty="0"/>
          </a:p>
        </p:txBody>
      </p:sp>
      <p:pic>
        <p:nvPicPr>
          <p:cNvPr id="5" name="Picture 97" descr="openid-logo-wordmark">
            <a:extLst>
              <a:ext uri="{FF2B5EF4-FFF2-40B4-BE49-F238E27FC236}">
                <a16:creationId xmlns:a16="http://schemas.microsoft.com/office/drawing/2014/main" id="{8A851B1F-5123-4689-A772-04322A90959A}"/>
              </a:ext>
            </a:extLst>
          </p:cNvPr>
          <p:cNvPicPr>
            <a:picLocks noChangeAspect="1" noChangeArrowheads="1"/>
          </p:cNvPicPr>
          <p:nvPr/>
        </p:nvPicPr>
        <p:blipFill>
          <a:blip r:embed="rId3">
            <a:alphaModFix/>
          </a:blip>
          <a:srcRect/>
          <a:stretch>
            <a:fillRect/>
          </a:stretch>
        </p:blipFill>
        <p:spPr bwMode="auto">
          <a:xfrm>
            <a:off x="4323658" y="744594"/>
            <a:ext cx="3535157" cy="1508761"/>
          </a:xfrm>
          <a:prstGeom prst="rect">
            <a:avLst/>
          </a:prstGeom>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Made It Simple</a:t>
            </a:r>
          </a:p>
        </p:txBody>
      </p:sp>
      <p:sp>
        <p:nvSpPr>
          <p:cNvPr id="3" name="Content Placeholder 2"/>
          <p:cNvSpPr>
            <a:spLocks noGrp="1"/>
          </p:cNvSpPr>
          <p:nvPr>
            <p:ph idx="1"/>
          </p:nvPr>
        </p:nvSpPr>
        <p:spPr/>
        <p:txBody>
          <a:bodyPr/>
          <a:lstStyle/>
          <a:p>
            <a:r>
              <a:rPr lang="en-US" dirty="0"/>
              <a:t>Built on OAuth 2.0</a:t>
            </a:r>
          </a:p>
          <a:p>
            <a:r>
              <a:rPr lang="en-US" dirty="0"/>
              <a:t>Uses JavaScript Object Notation (JSON)</a:t>
            </a:r>
          </a:p>
          <a:p>
            <a:r>
              <a:rPr lang="en-US" dirty="0"/>
              <a:t>Lets you build only the pieces that you need</a:t>
            </a:r>
          </a:p>
          <a:p>
            <a:endParaRPr lang="en-US" dirty="0"/>
          </a:p>
          <a:p>
            <a:r>
              <a:rPr lang="en-US" i="1" dirty="0"/>
              <a:t>Goal:  Easy implementation on all modern development platforms</a:t>
            </a:r>
          </a:p>
        </p:txBody>
      </p:sp>
    </p:spTree>
    <p:extLst>
      <p:ext uri="{BB962C8B-B14F-4D97-AF65-F5344CB8AC3E}">
        <p14:creationId xmlns:p14="http://schemas.microsoft.com/office/powerpoint/2010/main" val="91079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Complex Things Possible</a:t>
            </a:r>
          </a:p>
        </p:txBody>
      </p:sp>
      <p:grpSp>
        <p:nvGrpSpPr>
          <p:cNvPr id="4" name="Group 3">
            <a:extLst>
              <a:ext uri="{C183D7F6-B498-43B3-948B-1728B52AA6E4}">
                <adec:decorative xmlns:adec="http://schemas.microsoft.com/office/drawing/2017/decorative" val="1"/>
              </a:ext>
            </a:extLst>
          </p:cNvPr>
          <p:cNvGrpSpPr/>
          <p:nvPr/>
        </p:nvGrpSpPr>
        <p:grpSpPr>
          <a:xfrm>
            <a:off x="1889758" y="1652425"/>
            <a:ext cx="8433582" cy="1380599"/>
            <a:chOff x="0" y="22161"/>
            <a:chExt cx="8229600" cy="1380599"/>
          </a:xfrm>
        </p:grpSpPr>
        <p:sp>
          <p:nvSpPr>
            <p:cNvPr id="11" name="Rounded Rectangle 10"/>
            <p:cNvSpPr/>
            <p:nvPr/>
          </p:nvSpPr>
          <p:spPr>
            <a:xfrm>
              <a:off x="0" y="2216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Rounded Rectangle 4"/>
            <p:cNvSpPr/>
            <p:nvPr/>
          </p:nvSpPr>
          <p:spPr>
            <a:xfrm>
              <a:off x="67395" y="8955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Encrypted Claims</a:t>
              </a:r>
              <a:endParaRPr lang="ja-JP" altLang="en-US" sz="5900" dirty="0"/>
            </a:p>
          </p:txBody>
        </p:sp>
      </p:grpSp>
      <p:grpSp>
        <p:nvGrpSpPr>
          <p:cNvPr id="5" name="Group 4">
            <a:extLst>
              <a:ext uri="{C183D7F6-B498-43B3-948B-1728B52AA6E4}">
                <adec:decorative xmlns:adec="http://schemas.microsoft.com/office/drawing/2017/decorative" val="1"/>
              </a:ext>
            </a:extLst>
          </p:cNvPr>
          <p:cNvGrpSpPr/>
          <p:nvPr/>
        </p:nvGrpSpPr>
        <p:grpSpPr>
          <a:xfrm>
            <a:off x="1889758" y="3202945"/>
            <a:ext cx="8433582" cy="1380599"/>
            <a:chOff x="0" y="1572681"/>
            <a:chExt cx="8229600" cy="1380599"/>
          </a:xfrm>
        </p:grpSpPr>
        <p:sp>
          <p:nvSpPr>
            <p:cNvPr id="9" name="Rounded Rectangle 8"/>
            <p:cNvSpPr/>
            <p:nvPr/>
          </p:nvSpPr>
          <p:spPr>
            <a:xfrm>
              <a:off x="0" y="157268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6"/>
            <p:cNvSpPr/>
            <p:nvPr/>
          </p:nvSpPr>
          <p:spPr>
            <a:xfrm>
              <a:off x="67395" y="164007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Aggregated Claims</a:t>
              </a:r>
              <a:endParaRPr lang="ja-JP" altLang="en-US" sz="5900" dirty="0"/>
            </a:p>
          </p:txBody>
        </p:sp>
      </p:grpSp>
      <p:grpSp>
        <p:nvGrpSpPr>
          <p:cNvPr id="6" name="Group 5">
            <a:extLst>
              <a:ext uri="{C183D7F6-B498-43B3-948B-1728B52AA6E4}">
                <adec:decorative xmlns:adec="http://schemas.microsoft.com/office/drawing/2017/decorative" val="1"/>
              </a:ext>
            </a:extLst>
          </p:cNvPr>
          <p:cNvGrpSpPr/>
          <p:nvPr/>
        </p:nvGrpSpPr>
        <p:grpSpPr>
          <a:xfrm>
            <a:off x="1889758" y="4753465"/>
            <a:ext cx="8433582" cy="1380599"/>
            <a:chOff x="0" y="3123201"/>
            <a:chExt cx="8229600" cy="1380599"/>
          </a:xfrm>
        </p:grpSpPr>
        <p:sp>
          <p:nvSpPr>
            <p:cNvPr id="7" name="Rounded Rectangle 6"/>
            <p:cNvSpPr/>
            <p:nvPr/>
          </p:nvSpPr>
          <p:spPr>
            <a:xfrm>
              <a:off x="0" y="312320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Rounded Rectangle 8"/>
            <p:cNvSpPr/>
            <p:nvPr/>
          </p:nvSpPr>
          <p:spPr>
            <a:xfrm>
              <a:off x="67395" y="319059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Distributed Claims</a:t>
              </a:r>
              <a:endParaRPr lang="ja-JP" altLang="en-US" sz="5900" dirty="0"/>
            </a:p>
          </p:txBody>
        </p:sp>
      </p:grpSp>
    </p:spTree>
    <p:extLst>
      <p:ext uri="{BB962C8B-B14F-4D97-AF65-F5344CB8AC3E}">
        <p14:creationId xmlns:p14="http://schemas.microsoft.com/office/powerpoint/2010/main" val="14381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OpenID 2.0</a:t>
            </a:r>
          </a:p>
        </p:txBody>
      </p:sp>
      <p:sp>
        <p:nvSpPr>
          <p:cNvPr id="3" name="Content Placeholder 2"/>
          <p:cNvSpPr>
            <a:spLocks noGrp="1"/>
          </p:cNvSpPr>
          <p:nvPr>
            <p:ph idx="1"/>
          </p:nvPr>
        </p:nvSpPr>
        <p:spPr/>
        <p:txBody>
          <a:bodyPr>
            <a:normAutofit fontScale="92500" lnSpcReduction="10000"/>
          </a:bodyPr>
          <a:lstStyle/>
          <a:p>
            <a:r>
              <a:rPr lang="en-US" dirty="0"/>
              <a:t>Support for native client applications</a:t>
            </a:r>
          </a:p>
          <a:p>
            <a:r>
              <a:rPr lang="en-US" dirty="0"/>
              <a:t>Identifiers using e-mail address format</a:t>
            </a:r>
          </a:p>
          <a:p>
            <a:r>
              <a:rPr lang="en-US" dirty="0"/>
              <a:t>UserInfo Endpoint for simple claims about user</a:t>
            </a:r>
          </a:p>
          <a:p>
            <a:r>
              <a:rPr lang="en-US" dirty="0"/>
              <a:t>Designed to work well on mobile phones</a:t>
            </a:r>
          </a:p>
          <a:p>
            <a:r>
              <a:rPr lang="en-US" dirty="0"/>
              <a:t>Uses JSON/REST, rather than XML</a:t>
            </a:r>
          </a:p>
          <a:p>
            <a:r>
              <a:rPr lang="en-US" dirty="0"/>
              <a:t>Support for encryption and higher LOAs</a:t>
            </a:r>
          </a:p>
          <a:p>
            <a:r>
              <a:rPr lang="en-US" dirty="0"/>
              <a:t>Support for distributed and aggregated claims</a:t>
            </a:r>
          </a:p>
          <a:p>
            <a:r>
              <a:rPr lang="en-US" dirty="0"/>
              <a:t>Support for session management, including logout</a:t>
            </a:r>
          </a:p>
          <a:p>
            <a:r>
              <a:rPr lang="en-US" dirty="0"/>
              <a:t>Support for self-issued identity providers</a:t>
            </a:r>
          </a:p>
        </p:txBody>
      </p:sp>
    </p:spTree>
    <p:extLst>
      <p:ext uri="{BB962C8B-B14F-4D97-AF65-F5344CB8AC3E}">
        <p14:creationId xmlns:p14="http://schemas.microsoft.com/office/powerpoint/2010/main" val="139528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123"/>
            <a:ext cx="8737600" cy="1143000"/>
          </a:xfrm>
        </p:spPr>
        <p:txBody>
          <a:bodyPr/>
          <a:lstStyle/>
          <a:p>
            <a:r>
              <a:rPr lang="en-US" dirty="0"/>
              <a:t>OpenID Connect Timeline</a:t>
            </a:r>
          </a:p>
        </p:txBody>
      </p:sp>
      <p:sp>
        <p:nvSpPr>
          <p:cNvPr id="3" name="Content Placeholder 2"/>
          <p:cNvSpPr>
            <a:spLocks noGrp="1"/>
          </p:cNvSpPr>
          <p:nvPr>
            <p:ph idx="1"/>
          </p:nvPr>
        </p:nvSpPr>
        <p:spPr>
          <a:xfrm>
            <a:off x="609600" y="844841"/>
            <a:ext cx="10972800" cy="5440362"/>
          </a:xfrm>
        </p:spPr>
        <p:txBody>
          <a:bodyPr>
            <a:noAutofit/>
          </a:bodyPr>
          <a:lstStyle/>
          <a:p>
            <a:pPr>
              <a:spcBef>
                <a:spcPts val="100"/>
              </a:spcBef>
            </a:pPr>
            <a:r>
              <a:rPr lang="en-US" sz="2300" dirty="0"/>
              <a:t>Artifact Binding working group formed, March 2010</a:t>
            </a:r>
          </a:p>
          <a:p>
            <a:pPr>
              <a:spcBef>
                <a:spcPts val="100"/>
              </a:spcBef>
            </a:pPr>
            <a:r>
              <a:rPr lang="en-US" sz="2300" dirty="0"/>
              <a:t>Major design issues closed at IIW, May 2011</a:t>
            </a:r>
          </a:p>
          <a:p>
            <a:pPr lvl="1">
              <a:spcBef>
                <a:spcPts val="100"/>
              </a:spcBef>
            </a:pPr>
            <a:r>
              <a:rPr lang="en-US" sz="2300" dirty="0"/>
              <a:t>Result branded “OpenID Connect”</a:t>
            </a:r>
          </a:p>
          <a:p>
            <a:pPr>
              <a:spcBef>
                <a:spcPts val="100"/>
              </a:spcBef>
            </a:pPr>
            <a:r>
              <a:rPr lang="en-US" sz="2300" dirty="0"/>
              <a:t>5 rounds of interop testing between 2011 and 2013</a:t>
            </a:r>
          </a:p>
          <a:p>
            <a:pPr lvl="1">
              <a:spcBef>
                <a:spcPts val="100"/>
              </a:spcBef>
            </a:pPr>
            <a:r>
              <a:rPr lang="en-US" sz="2300" dirty="0"/>
              <a:t>Specifications refined after each round of interop testing </a:t>
            </a:r>
          </a:p>
          <a:p>
            <a:pPr>
              <a:spcBef>
                <a:spcPts val="100"/>
              </a:spcBef>
            </a:pPr>
            <a:r>
              <a:rPr lang="en-US" sz="2300" dirty="0"/>
              <a:t>Won Best New Standard award at EIC, April 2012</a:t>
            </a:r>
          </a:p>
          <a:p>
            <a:pPr>
              <a:spcBef>
                <a:spcPts val="100"/>
              </a:spcBef>
            </a:pPr>
            <a:r>
              <a:rPr lang="en-US" sz="2300" b="1" dirty="0"/>
              <a:t>Final specifications approved, February 2014</a:t>
            </a:r>
          </a:p>
          <a:p>
            <a:pPr>
              <a:spcBef>
                <a:spcPts val="100"/>
              </a:spcBef>
            </a:pPr>
            <a:r>
              <a:rPr lang="en-US" sz="2300" dirty="0"/>
              <a:t>Errata Set 1 approved, November 2014</a:t>
            </a:r>
          </a:p>
          <a:p>
            <a:pPr>
              <a:spcBef>
                <a:spcPts val="100"/>
              </a:spcBef>
            </a:pPr>
            <a:r>
              <a:rPr lang="en-US" sz="2300" dirty="0"/>
              <a:t>OpenID Connect Certification launched, April 2015</a:t>
            </a:r>
          </a:p>
          <a:p>
            <a:pPr>
              <a:spcBef>
                <a:spcPts val="100"/>
              </a:spcBef>
            </a:pPr>
            <a:r>
              <a:rPr lang="en-US" sz="2300" dirty="0"/>
              <a:t>OpenID Federation work begun, July 2016</a:t>
            </a:r>
          </a:p>
          <a:p>
            <a:pPr>
              <a:spcBef>
                <a:spcPts val="100"/>
              </a:spcBef>
            </a:pPr>
            <a:r>
              <a:rPr lang="en-US" sz="2300" dirty="0"/>
              <a:t>OpenID Certification program won awards in March 2018 and April 2018</a:t>
            </a:r>
          </a:p>
          <a:p>
            <a:pPr>
              <a:spcBef>
                <a:spcPts val="100"/>
              </a:spcBef>
            </a:pPr>
            <a:r>
              <a:rPr lang="en-US" sz="2300" dirty="0"/>
              <a:t>Logout specifications became Final, September 2022</a:t>
            </a:r>
          </a:p>
          <a:p>
            <a:pPr>
              <a:spcBef>
                <a:spcPts val="100"/>
              </a:spcBef>
            </a:pPr>
            <a:r>
              <a:rPr lang="en-US" sz="2300" dirty="0"/>
              <a:t>Numerous extension specs under way, including for Verifiable Credentials, 2019-present</a:t>
            </a:r>
          </a:p>
          <a:p>
            <a:pPr>
              <a:spcBef>
                <a:spcPts val="100"/>
              </a:spcBef>
            </a:pPr>
            <a:r>
              <a:rPr lang="en-US" sz="2300" dirty="0"/>
              <a:t>Errata Set 2 approved, December 2023</a:t>
            </a:r>
          </a:p>
          <a:p>
            <a:pPr>
              <a:spcBef>
                <a:spcPts val="100"/>
              </a:spcBef>
            </a:pPr>
            <a:r>
              <a:rPr lang="en-US" sz="2300" b="1" dirty="0"/>
              <a:t>OpenID Connect specs published as ISO PAS specifications, October 2024</a:t>
            </a:r>
          </a:p>
          <a:p>
            <a:pPr>
              <a:spcBef>
                <a:spcPts val="100"/>
              </a:spcBef>
            </a:pPr>
            <a:r>
              <a:rPr lang="en-US" sz="2300" dirty="0"/>
              <a:t>Errata Set 3 draft published in January 2025 with audience value security fix</a:t>
            </a:r>
          </a:p>
        </p:txBody>
      </p:sp>
    </p:spTree>
    <p:extLst>
      <p:ext uri="{BB962C8B-B14F-4D97-AF65-F5344CB8AC3E}">
        <p14:creationId xmlns:p14="http://schemas.microsoft.com/office/powerpoint/2010/main" val="330160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Look Under the Covers</a:t>
            </a:r>
          </a:p>
        </p:txBody>
      </p:sp>
      <p:sp>
        <p:nvSpPr>
          <p:cNvPr id="3" name="Content Placeholder 2"/>
          <p:cNvSpPr>
            <a:spLocks noGrp="1"/>
          </p:cNvSpPr>
          <p:nvPr>
            <p:ph idx="1"/>
          </p:nvPr>
        </p:nvSpPr>
        <p:spPr/>
        <p:txBody>
          <a:bodyPr/>
          <a:lstStyle/>
          <a:p>
            <a:r>
              <a:rPr lang="en-US" dirty="0"/>
              <a:t>ID Token</a:t>
            </a:r>
          </a:p>
          <a:p>
            <a:r>
              <a:rPr lang="en-US" dirty="0"/>
              <a:t>Claims Requests</a:t>
            </a:r>
          </a:p>
          <a:p>
            <a:r>
              <a:rPr lang="en-US" dirty="0"/>
              <a:t>UserInfo Claims</a:t>
            </a:r>
          </a:p>
          <a:p>
            <a:r>
              <a:rPr lang="en-US" dirty="0"/>
              <a:t>Example Protocol Messages</a:t>
            </a:r>
          </a:p>
        </p:txBody>
      </p:sp>
    </p:spTree>
    <p:extLst>
      <p:ext uri="{BB962C8B-B14F-4D97-AF65-F5344CB8AC3E}">
        <p14:creationId xmlns:p14="http://schemas.microsoft.com/office/powerpoint/2010/main" val="227699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Token</a:t>
            </a:r>
          </a:p>
        </p:txBody>
      </p:sp>
      <p:sp>
        <p:nvSpPr>
          <p:cNvPr id="3" name="Content Placeholder 2"/>
          <p:cNvSpPr>
            <a:spLocks noGrp="1"/>
          </p:cNvSpPr>
          <p:nvPr>
            <p:ph idx="1"/>
          </p:nvPr>
        </p:nvSpPr>
        <p:spPr/>
        <p:txBody>
          <a:bodyPr/>
          <a:lstStyle/>
          <a:p>
            <a:r>
              <a:rPr lang="en-US" dirty="0"/>
              <a:t>JSON Web Token (JWT) representing logged-in session</a:t>
            </a:r>
          </a:p>
          <a:p>
            <a:r>
              <a:rPr lang="en-US" dirty="0"/>
              <a:t>Claims:</a:t>
            </a:r>
          </a:p>
          <a:p>
            <a:pPr lvl="1"/>
            <a:r>
              <a:rPr lang="en-US" sz="2400" dirty="0">
                <a:latin typeface="Courier New" pitchFamily="49" charset="0"/>
                <a:cs typeface="Courier New" pitchFamily="49" charset="0"/>
              </a:rPr>
              <a:t>iss</a:t>
            </a:r>
            <a:r>
              <a:rPr lang="en-US" dirty="0"/>
              <a:t> – Issuer</a:t>
            </a:r>
          </a:p>
          <a:p>
            <a:pPr lvl="1"/>
            <a:r>
              <a:rPr lang="en-US" sz="2400" dirty="0">
                <a:latin typeface="Courier New" pitchFamily="49" charset="0"/>
                <a:cs typeface="Courier New" pitchFamily="49" charset="0"/>
              </a:rPr>
              <a:t>sub</a:t>
            </a:r>
            <a:r>
              <a:rPr lang="en-US" dirty="0"/>
              <a:t> – Identifier for subject (user)</a:t>
            </a:r>
          </a:p>
          <a:p>
            <a:pPr lvl="1"/>
            <a:r>
              <a:rPr lang="en-US" sz="2400" dirty="0">
                <a:latin typeface="Courier New" pitchFamily="49" charset="0"/>
                <a:cs typeface="Courier New" pitchFamily="49" charset="0"/>
              </a:rPr>
              <a:t>aud</a:t>
            </a:r>
            <a:r>
              <a:rPr lang="en-US" dirty="0"/>
              <a:t> – Audience for ID Token</a:t>
            </a:r>
          </a:p>
          <a:p>
            <a:pPr lvl="1"/>
            <a:r>
              <a:rPr lang="en-US" sz="2400" dirty="0">
                <a:latin typeface="Courier New" pitchFamily="49" charset="0"/>
                <a:cs typeface="Courier New" pitchFamily="49" charset="0"/>
              </a:rPr>
              <a:t>iat</a:t>
            </a:r>
            <a:r>
              <a:rPr lang="en-US" dirty="0"/>
              <a:t> – Time token was issued</a:t>
            </a:r>
          </a:p>
          <a:p>
            <a:pPr lvl="1"/>
            <a:r>
              <a:rPr lang="en-US" sz="2400" dirty="0">
                <a:latin typeface="Courier New" pitchFamily="49" charset="0"/>
                <a:cs typeface="Courier New" pitchFamily="49" charset="0"/>
              </a:rPr>
              <a:t>exp</a:t>
            </a:r>
            <a:r>
              <a:rPr lang="en-US" dirty="0"/>
              <a:t> – Expiration time</a:t>
            </a:r>
          </a:p>
          <a:p>
            <a:pPr lvl="1"/>
            <a:r>
              <a:rPr lang="en-US" sz="2400" dirty="0">
                <a:latin typeface="Courier New" pitchFamily="49" charset="0"/>
                <a:cs typeface="Courier New" pitchFamily="49" charset="0"/>
              </a:rPr>
              <a:t>nonce</a:t>
            </a:r>
            <a:r>
              <a:rPr lang="en-US" dirty="0"/>
              <a:t> – Mitigates replay attacks</a:t>
            </a:r>
          </a:p>
        </p:txBody>
      </p:sp>
    </p:spTree>
    <p:extLst>
      <p:ext uri="{BB962C8B-B14F-4D97-AF65-F5344CB8AC3E}">
        <p14:creationId xmlns:p14="http://schemas.microsoft.com/office/powerpoint/2010/main" val="24545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 Token Claims Example</a:t>
            </a:r>
          </a:p>
        </p:txBody>
      </p:sp>
      <p:sp>
        <p:nvSpPr>
          <p:cNvPr id="3" name="Content Placeholder 2"/>
          <p:cNvSpPr>
            <a:spLocks noGrp="1"/>
          </p:cNvSpPr>
          <p:nvPr>
            <p:ph idx="1"/>
          </p:nvPr>
        </p:nvSpPr>
        <p:spPr/>
        <p:txBody>
          <a:bodyPr>
            <a:normAutofit/>
          </a:bodyPr>
          <a:lstStyle/>
          <a:p>
            <a:pPr marL="0" lvl="1" indent="0">
              <a:buNone/>
            </a:pPr>
            <a:r>
              <a:rPr lang="en-US" sz="2200" dirty="0">
                <a:latin typeface="Courier New" pitchFamily="49" charset="0"/>
                <a:cs typeface="Courier New" pitchFamily="49" charset="0"/>
              </a:rPr>
              <a:t>{</a:t>
            </a:r>
          </a:p>
          <a:p>
            <a:pPr marL="0" lvl="1" indent="0">
              <a:buNone/>
            </a:pPr>
            <a:r>
              <a:rPr lang="en-US" sz="2200" dirty="0">
                <a:latin typeface="Courier New" pitchFamily="49" charset="0"/>
                <a:cs typeface="Courier New" pitchFamily="49" charset="0"/>
              </a:rPr>
              <a:t> "iss": "https://server.example.com",</a:t>
            </a:r>
          </a:p>
          <a:p>
            <a:pPr marL="0" lvl="1" indent="0">
              <a:buNone/>
            </a:pPr>
            <a:r>
              <a:rPr lang="en-US" sz="2200" dirty="0">
                <a:latin typeface="Courier New" pitchFamily="49" charset="0"/>
                <a:cs typeface="Courier New" pitchFamily="49" charset="0"/>
              </a:rPr>
              <a:t> "sub": "248289761001",</a:t>
            </a:r>
          </a:p>
          <a:p>
            <a:pPr marL="0" lvl="1" indent="0">
              <a:buNone/>
            </a:pPr>
            <a:r>
              <a:rPr lang="en-US" sz="2200" dirty="0">
                <a:latin typeface="Courier New" pitchFamily="49" charset="0"/>
                <a:cs typeface="Courier New" pitchFamily="49" charset="0"/>
              </a:rPr>
              <a:t> "aud": "0acf77d4-b486-4c99-bd76-074ed6a64ddf",</a:t>
            </a:r>
          </a:p>
          <a:p>
            <a:pPr marL="0" lvl="1" indent="0">
              <a:buNone/>
            </a:pPr>
            <a:r>
              <a:rPr lang="en-US" sz="2200" dirty="0">
                <a:latin typeface="Courier New" pitchFamily="49" charset="0"/>
                <a:cs typeface="Courier New" pitchFamily="49" charset="0"/>
              </a:rPr>
              <a:t> "iat": 1311280970,</a:t>
            </a:r>
          </a:p>
          <a:p>
            <a:pPr marL="0" lvl="1" indent="0">
              <a:buNone/>
            </a:pPr>
            <a:r>
              <a:rPr lang="en-US" sz="2200" dirty="0">
                <a:latin typeface="Courier New" pitchFamily="49" charset="0"/>
                <a:cs typeface="Courier New" pitchFamily="49" charset="0"/>
              </a:rPr>
              <a:t> "exp": 1311281970,</a:t>
            </a:r>
          </a:p>
          <a:p>
            <a:pPr marL="0" lvl="1" indent="0">
              <a:buNone/>
            </a:pPr>
            <a:r>
              <a:rPr lang="en-US" sz="2200" dirty="0">
                <a:latin typeface="Courier New" pitchFamily="49" charset="0"/>
                <a:cs typeface="Courier New" pitchFamily="49" charset="0"/>
              </a:rPr>
              <a:t> "nonce": "n-0S6_WzA2Mj"</a:t>
            </a:r>
          </a:p>
          <a:p>
            <a:pPr marL="0" lvl="1" indent="0">
              <a:buNone/>
            </a:pPr>
            <a:r>
              <a:rPr lang="en-US" sz="2200" dirty="0">
                <a:latin typeface="Courier New" pitchFamily="49" charset="0"/>
                <a:cs typeface="Courier New" pitchFamily="49" charset="0"/>
              </a:rPr>
              <a:t>}</a:t>
            </a:r>
            <a:endParaRPr lang="en-US" sz="2200" dirty="0"/>
          </a:p>
        </p:txBody>
      </p:sp>
    </p:spTree>
    <p:extLst>
      <p:ext uri="{BB962C8B-B14F-4D97-AF65-F5344CB8AC3E}">
        <p14:creationId xmlns:p14="http://schemas.microsoft.com/office/powerpoint/2010/main" val="361805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Requests</a:t>
            </a:r>
          </a:p>
        </p:txBody>
      </p:sp>
      <p:sp>
        <p:nvSpPr>
          <p:cNvPr id="3" name="Content Placeholder 2"/>
          <p:cNvSpPr>
            <a:spLocks noGrp="1"/>
          </p:cNvSpPr>
          <p:nvPr>
            <p:ph idx="1"/>
          </p:nvPr>
        </p:nvSpPr>
        <p:spPr/>
        <p:txBody>
          <a:bodyPr>
            <a:normAutofit lnSpcReduction="10000"/>
          </a:bodyPr>
          <a:lstStyle/>
          <a:p>
            <a:r>
              <a:rPr lang="en-US" dirty="0"/>
              <a:t>Basic requests made using OAuth scopes:</a:t>
            </a:r>
          </a:p>
          <a:p>
            <a:pPr lvl="1"/>
            <a:r>
              <a:rPr lang="en-US" sz="2400" dirty="0">
                <a:latin typeface="Courier New" pitchFamily="49" charset="0"/>
                <a:cs typeface="Courier New" pitchFamily="49" charset="0"/>
              </a:rPr>
              <a:t>openid</a:t>
            </a:r>
            <a:r>
              <a:rPr lang="en-US" dirty="0"/>
              <a:t> – Declares request is for OpenID Connect</a:t>
            </a:r>
          </a:p>
          <a:p>
            <a:pPr lvl="1"/>
            <a:r>
              <a:rPr lang="en-US" sz="2400" dirty="0">
                <a:latin typeface="Courier New" pitchFamily="49" charset="0"/>
                <a:cs typeface="Courier New" pitchFamily="49" charset="0"/>
              </a:rPr>
              <a:t>profile</a:t>
            </a:r>
            <a:r>
              <a:rPr lang="en-US" dirty="0"/>
              <a:t> – Requests default profile info</a:t>
            </a:r>
          </a:p>
          <a:p>
            <a:pPr lvl="1"/>
            <a:r>
              <a:rPr lang="en-US" sz="2400" dirty="0">
                <a:latin typeface="Courier New" pitchFamily="49" charset="0"/>
                <a:cs typeface="Courier New" pitchFamily="49" charset="0"/>
              </a:rPr>
              <a:t>email</a:t>
            </a:r>
            <a:r>
              <a:rPr lang="en-US" dirty="0"/>
              <a:t> – Requests email address &amp; verification status</a:t>
            </a:r>
          </a:p>
          <a:p>
            <a:pPr lvl="1"/>
            <a:r>
              <a:rPr lang="en-US" sz="2400" dirty="0">
                <a:latin typeface="Courier New" pitchFamily="49" charset="0"/>
                <a:cs typeface="Courier New" pitchFamily="49" charset="0"/>
              </a:rPr>
              <a:t>address</a:t>
            </a:r>
            <a:r>
              <a:rPr lang="en-US" dirty="0"/>
              <a:t> – Requests postal address</a:t>
            </a:r>
          </a:p>
          <a:p>
            <a:pPr lvl="1"/>
            <a:r>
              <a:rPr lang="en-US" sz="2400" dirty="0">
                <a:latin typeface="Courier New" pitchFamily="49" charset="0"/>
                <a:cs typeface="Courier New" pitchFamily="49" charset="0"/>
              </a:rPr>
              <a:t>phone</a:t>
            </a:r>
            <a:r>
              <a:rPr lang="en-US" dirty="0"/>
              <a:t> – Requests phone number &amp; verification status</a:t>
            </a:r>
          </a:p>
          <a:p>
            <a:pPr lvl="1"/>
            <a:r>
              <a:rPr lang="en-US" sz="2400" dirty="0">
                <a:latin typeface="Courier New" pitchFamily="49" charset="0"/>
                <a:cs typeface="Courier New" pitchFamily="49" charset="0"/>
              </a:rPr>
              <a:t>offline_access</a:t>
            </a:r>
            <a:r>
              <a:rPr lang="en-US" dirty="0"/>
              <a:t> – Requests Refresh Token issuance</a:t>
            </a:r>
          </a:p>
          <a:p>
            <a:r>
              <a:rPr lang="en-US" dirty="0"/>
              <a:t>Requests for individual claims can be made using JSON “</a:t>
            </a:r>
            <a:r>
              <a:rPr lang="en-US" sz="2400" dirty="0">
                <a:latin typeface="Courier New" pitchFamily="49" charset="0"/>
                <a:cs typeface="Courier New" pitchFamily="49" charset="0"/>
              </a:rPr>
              <a:t>claims</a:t>
            </a:r>
            <a:r>
              <a:rPr lang="en-US" dirty="0"/>
              <a:t>” request parameter</a:t>
            </a:r>
          </a:p>
        </p:txBody>
      </p:sp>
    </p:spTree>
    <p:extLst>
      <p:ext uri="{BB962C8B-B14F-4D97-AF65-F5344CB8AC3E}">
        <p14:creationId xmlns:p14="http://schemas.microsoft.com/office/powerpoint/2010/main" val="50502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UserInfo Claims</a:t>
            </a:r>
          </a:p>
        </p:txBody>
      </p:sp>
      <p:sp>
        <p:nvSpPr>
          <p:cNvPr id="4" name="Content Placeholder 3"/>
          <p:cNvSpPr>
            <a:spLocks noGrp="1"/>
          </p:cNvSpPr>
          <p:nvPr>
            <p:ph sz="half" idx="1"/>
          </p:nvPr>
        </p:nvSpPr>
        <p:spPr/>
        <p:txBody>
          <a:bodyPr>
            <a:normAutofit fontScale="92500" lnSpcReduction="10000"/>
          </a:bodyPr>
          <a:lstStyle/>
          <a:p>
            <a:r>
              <a:rPr lang="en-US" dirty="0">
                <a:latin typeface="Courier New" panose="02070309020205020404" pitchFamily="49" charset="0"/>
                <a:cs typeface="Courier New" panose="02070309020205020404" pitchFamily="49" charset="0"/>
              </a:rPr>
              <a:t>sub</a:t>
            </a:r>
          </a:p>
          <a:p>
            <a:r>
              <a:rPr lang="en-US" dirty="0">
                <a:latin typeface="Courier New" panose="02070309020205020404" pitchFamily="49" charset="0"/>
                <a:cs typeface="Courier New" panose="02070309020205020404" pitchFamily="49" charset="0"/>
              </a:rPr>
              <a:t>name</a:t>
            </a:r>
          </a:p>
          <a:p>
            <a:r>
              <a:rPr lang="en-US" dirty="0">
                <a:latin typeface="Courier New" panose="02070309020205020404" pitchFamily="49" charset="0"/>
                <a:cs typeface="Courier New" panose="02070309020205020404" pitchFamily="49" charset="0"/>
              </a:rPr>
              <a:t>given_name</a:t>
            </a:r>
          </a:p>
          <a:p>
            <a:r>
              <a:rPr lang="en-US" dirty="0">
                <a:latin typeface="Courier New" panose="02070309020205020404" pitchFamily="49" charset="0"/>
                <a:cs typeface="Courier New" panose="02070309020205020404" pitchFamily="49" charset="0"/>
              </a:rPr>
              <a:t>family_name</a:t>
            </a:r>
          </a:p>
          <a:p>
            <a:r>
              <a:rPr lang="en-US" dirty="0">
                <a:latin typeface="Courier New" panose="02070309020205020404" pitchFamily="49" charset="0"/>
                <a:cs typeface="Courier New" panose="02070309020205020404" pitchFamily="49" charset="0"/>
              </a:rPr>
              <a:t>middle_name</a:t>
            </a:r>
          </a:p>
          <a:p>
            <a:r>
              <a:rPr lang="en-US" dirty="0">
                <a:latin typeface="Courier New" panose="02070309020205020404" pitchFamily="49" charset="0"/>
                <a:cs typeface="Courier New" panose="02070309020205020404" pitchFamily="49" charset="0"/>
              </a:rPr>
              <a:t>nickname</a:t>
            </a:r>
          </a:p>
          <a:p>
            <a:r>
              <a:rPr lang="en-US" dirty="0">
                <a:latin typeface="Courier New" panose="02070309020205020404" pitchFamily="49" charset="0"/>
                <a:cs typeface="Courier New" panose="02070309020205020404" pitchFamily="49" charset="0"/>
              </a:rPr>
              <a:t>preferred_username</a:t>
            </a:r>
          </a:p>
          <a:p>
            <a:r>
              <a:rPr lang="en-US" dirty="0">
                <a:latin typeface="Courier New" panose="02070309020205020404" pitchFamily="49" charset="0"/>
                <a:cs typeface="Courier New" panose="02070309020205020404" pitchFamily="49" charset="0"/>
              </a:rPr>
              <a:t>profile</a:t>
            </a:r>
          </a:p>
          <a:p>
            <a:r>
              <a:rPr lang="en-US" dirty="0">
                <a:latin typeface="Courier New" panose="02070309020205020404" pitchFamily="49" charset="0"/>
                <a:cs typeface="Courier New" panose="02070309020205020404" pitchFamily="49" charset="0"/>
              </a:rPr>
              <a:t>picture</a:t>
            </a:r>
          </a:p>
          <a:p>
            <a:r>
              <a:rPr lang="en-US" dirty="0">
                <a:latin typeface="Courier New" panose="02070309020205020404" pitchFamily="49" charset="0"/>
                <a:cs typeface="Courier New" panose="02070309020205020404" pitchFamily="49" charset="0"/>
              </a:rPr>
              <a:t>website</a:t>
            </a:r>
          </a:p>
        </p:txBody>
      </p:sp>
      <p:sp>
        <p:nvSpPr>
          <p:cNvPr id="5" name="Content Placeholder 4"/>
          <p:cNvSpPr>
            <a:spLocks noGrp="1"/>
          </p:cNvSpPr>
          <p:nvPr>
            <p:ph sz="half" idx="2"/>
          </p:nvPr>
        </p:nvSpPr>
        <p:spPr/>
        <p:txBody>
          <a:bodyPr>
            <a:normAutofit fontScale="92500" lnSpcReduction="10000"/>
          </a:bodyPr>
          <a:lstStyle/>
          <a:p>
            <a:r>
              <a:rPr lang="en-US" sz="2600" dirty="0">
                <a:latin typeface="Courier New" panose="02070309020205020404" pitchFamily="49" charset="0"/>
                <a:cs typeface="Courier New" panose="02070309020205020404" pitchFamily="49" charset="0"/>
              </a:rPr>
              <a:t>gender</a:t>
            </a:r>
          </a:p>
          <a:p>
            <a:r>
              <a:rPr lang="en-US" sz="2600" dirty="0">
                <a:latin typeface="Courier New" panose="02070309020205020404" pitchFamily="49" charset="0"/>
                <a:cs typeface="Courier New" panose="02070309020205020404" pitchFamily="49" charset="0"/>
              </a:rPr>
              <a:t>birthdate</a:t>
            </a:r>
          </a:p>
          <a:p>
            <a:r>
              <a:rPr lang="en-US" sz="2600" dirty="0">
                <a:latin typeface="Courier New" panose="02070309020205020404" pitchFamily="49" charset="0"/>
                <a:cs typeface="Courier New" panose="02070309020205020404" pitchFamily="49" charset="0"/>
              </a:rPr>
              <a:t>locale</a:t>
            </a:r>
          </a:p>
          <a:p>
            <a:r>
              <a:rPr lang="en-US" sz="2600" dirty="0">
                <a:latin typeface="Courier New" panose="02070309020205020404" pitchFamily="49" charset="0"/>
                <a:cs typeface="Courier New" panose="02070309020205020404" pitchFamily="49" charset="0"/>
              </a:rPr>
              <a:t>zoneinfo</a:t>
            </a:r>
          </a:p>
          <a:p>
            <a:r>
              <a:rPr lang="en-US" sz="2600" dirty="0">
                <a:latin typeface="Courier New" panose="02070309020205020404" pitchFamily="49" charset="0"/>
                <a:cs typeface="Courier New" panose="02070309020205020404" pitchFamily="49" charset="0"/>
              </a:rPr>
              <a:t>updated_at</a:t>
            </a:r>
          </a:p>
          <a:p>
            <a:r>
              <a:rPr lang="en-US" sz="2600" dirty="0">
                <a:latin typeface="Courier New" panose="02070309020205020404" pitchFamily="49" charset="0"/>
                <a:cs typeface="Courier New" panose="02070309020205020404" pitchFamily="49" charset="0"/>
              </a:rPr>
              <a:t>email</a:t>
            </a:r>
          </a:p>
          <a:p>
            <a:r>
              <a:rPr lang="en-US" sz="2600" dirty="0">
                <a:latin typeface="Courier New" panose="02070309020205020404" pitchFamily="49" charset="0"/>
                <a:cs typeface="Courier New" panose="02070309020205020404" pitchFamily="49" charset="0"/>
              </a:rPr>
              <a:t>email_verified</a:t>
            </a:r>
          </a:p>
          <a:p>
            <a:r>
              <a:rPr lang="en-US" sz="2600" dirty="0">
                <a:latin typeface="Courier New" panose="02070309020205020404" pitchFamily="49" charset="0"/>
                <a:cs typeface="Courier New" panose="02070309020205020404" pitchFamily="49" charset="0"/>
              </a:rPr>
              <a:t>phone_number</a:t>
            </a:r>
          </a:p>
          <a:p>
            <a:r>
              <a:rPr lang="en-US" sz="2600" dirty="0">
                <a:latin typeface="Courier New" panose="02070309020205020404" pitchFamily="49" charset="0"/>
                <a:cs typeface="Courier New" panose="02070309020205020404" pitchFamily="49" charset="0"/>
              </a:rPr>
              <a:t>phone_number_verified</a:t>
            </a:r>
          </a:p>
          <a:p>
            <a:r>
              <a:rPr lang="en-US" sz="2600" dirty="0">
                <a:latin typeface="Courier New" panose="02070309020205020404" pitchFamily="49" charset="0"/>
                <a:cs typeface="Courier New" panose="02070309020205020404" pitchFamily="49" charset="0"/>
              </a:rPr>
              <a:t>address</a:t>
            </a:r>
          </a:p>
        </p:txBody>
      </p:sp>
    </p:spTree>
    <p:extLst>
      <p:ext uri="{BB962C8B-B14F-4D97-AF65-F5344CB8AC3E}">
        <p14:creationId xmlns:p14="http://schemas.microsoft.com/office/powerpoint/2010/main" val="181743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UserInfo Response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a:t>
            </a:r>
          </a:p>
          <a:p>
            <a:pPr marL="0" lvl="1" indent="0">
              <a:buNone/>
            </a:pPr>
            <a:r>
              <a:rPr lang="en-US" sz="2400" dirty="0">
                <a:latin typeface="Courier New" pitchFamily="49" charset="0"/>
                <a:cs typeface="Courier New" pitchFamily="49" charset="0"/>
              </a:rPr>
              <a:t> "sub": "248289761001",</a:t>
            </a:r>
          </a:p>
          <a:p>
            <a:pPr marL="0" lvl="1" indent="0">
              <a:buNone/>
            </a:pPr>
            <a:r>
              <a:rPr lang="en-US" sz="2400" dirty="0">
                <a:latin typeface="Courier New" pitchFamily="49" charset="0"/>
                <a:cs typeface="Courier New" pitchFamily="49" charset="0"/>
              </a:rPr>
              <a:t> "name": "Jane Doe",</a:t>
            </a:r>
          </a:p>
          <a:p>
            <a:pPr marL="0" lvl="1" indent="0">
              <a:buNone/>
            </a:pPr>
            <a:r>
              <a:rPr lang="en-US" sz="2400" dirty="0">
                <a:latin typeface="Courier New" pitchFamily="49" charset="0"/>
                <a:cs typeface="Courier New" pitchFamily="49" charset="0"/>
              </a:rPr>
              <a:t> "given_name": "Jane",</a:t>
            </a:r>
          </a:p>
          <a:p>
            <a:pPr marL="0" lvl="1" indent="0">
              <a:buNone/>
            </a:pPr>
            <a:r>
              <a:rPr lang="en-US" sz="2400" dirty="0">
                <a:latin typeface="Courier New" pitchFamily="49" charset="0"/>
                <a:cs typeface="Courier New" pitchFamily="49" charset="0"/>
              </a:rPr>
              <a:t> "family_name": "Doe",</a:t>
            </a:r>
          </a:p>
          <a:p>
            <a:pPr marL="0" lvl="1" indent="0">
              <a:buNone/>
            </a:pPr>
            <a:r>
              <a:rPr lang="en-US" sz="2400" dirty="0">
                <a:latin typeface="Courier New" pitchFamily="49" charset="0"/>
                <a:cs typeface="Courier New" pitchFamily="49" charset="0"/>
              </a:rPr>
              <a:t> "email": "janedoe@example.com",</a:t>
            </a:r>
          </a:p>
          <a:p>
            <a:pPr marL="0" lvl="1" indent="0">
              <a:buNone/>
            </a:pPr>
            <a:r>
              <a:rPr lang="en-US" sz="2400" dirty="0">
                <a:latin typeface="Courier New" pitchFamily="49" charset="0"/>
                <a:cs typeface="Courier New" pitchFamily="49" charset="0"/>
              </a:rPr>
              <a:t> "email_verified": true,</a:t>
            </a:r>
          </a:p>
          <a:p>
            <a:pPr marL="0" lvl="1" indent="0">
              <a:buNone/>
            </a:pPr>
            <a:r>
              <a:rPr lang="en-US" sz="2400" dirty="0">
                <a:latin typeface="Courier New" pitchFamily="49" charset="0"/>
                <a:cs typeface="Courier New" pitchFamily="49" charset="0"/>
              </a:rPr>
              <a:t> "picture": "https://example.com/janedoe/me.jpg"</a:t>
            </a:r>
          </a:p>
          <a:p>
            <a:pPr marL="0" lvl="1" indent="0">
              <a:buNone/>
            </a:pPr>
            <a:r>
              <a:rPr lang="en-US" sz="2400" dirty="0">
                <a:latin typeface="Courier New" pitchFamily="49" charset="0"/>
                <a:cs typeface="Courier New" pitchFamily="49" charset="0"/>
              </a:rPr>
              <a:t>}</a:t>
            </a:r>
            <a:endParaRPr lang="en-US" sz="2400" dirty="0"/>
          </a:p>
        </p:txBody>
      </p:sp>
    </p:spTree>
    <p:extLst>
      <p:ext uri="{BB962C8B-B14F-4D97-AF65-F5344CB8AC3E}">
        <p14:creationId xmlns:p14="http://schemas.microsoft.com/office/powerpoint/2010/main" val="311210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29" name="テキスト ボックス 22"/>
          <p:cNvSpPr txBox="1"/>
          <p:nvPr/>
        </p:nvSpPr>
        <p:spPr>
          <a:xfrm>
            <a:off x="4729233" y="3246983"/>
            <a:ext cx="2978701"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3200" dirty="0">
                <a:cs typeface="Times New Roman" pitchFamily="18" charset="0"/>
              </a:rPr>
              <a:t>OpenID Connect</a:t>
            </a:r>
            <a:endParaRPr lang="ja-JP" altLang="en-US" sz="3200" dirty="0">
              <a:cs typeface="Times New Roman" pitchFamily="18" charset="0"/>
            </a:endParaRPr>
          </a:p>
        </p:txBody>
      </p:sp>
      <p:pic>
        <p:nvPicPr>
          <p:cNvPr id="17" name="Picture 16" descr="Facebook"/>
          <p:cNvPicPr>
            <a:picLocks noChangeAspect="1" noChangeArrowheads="1"/>
          </p:cNvPicPr>
          <p:nvPr/>
        </p:nvPicPr>
        <p:blipFill>
          <a:blip r:embed="rId3" cstate="print"/>
          <a:srcRect/>
          <a:stretch>
            <a:fillRect/>
          </a:stretch>
        </p:blipFill>
        <p:spPr bwMode="auto">
          <a:xfrm>
            <a:off x="2209461" y="1700180"/>
            <a:ext cx="2190750" cy="952500"/>
          </a:xfrm>
          <a:prstGeom prst="rect">
            <a:avLst/>
          </a:prstGeom>
          <a:noFill/>
        </p:spPr>
      </p:pic>
      <p:pic>
        <p:nvPicPr>
          <p:cNvPr id="6" name="Picture 5" descr="Goog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366" y="1443029"/>
            <a:ext cx="1401061" cy="471691"/>
          </a:xfrm>
          <a:prstGeom prst="rect">
            <a:avLst/>
          </a:prstGeom>
        </p:spPr>
      </p:pic>
      <p:pic>
        <p:nvPicPr>
          <p:cNvPr id="11" name="Picture 10" descr="Microsof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517" y="1425598"/>
            <a:ext cx="2199803" cy="470758"/>
          </a:xfrm>
          <a:prstGeom prst="rect">
            <a:avLst/>
          </a:prstGeom>
        </p:spPr>
      </p:pic>
      <p:pic>
        <p:nvPicPr>
          <p:cNvPr id="21" name="Picture 20" descr="Nomura Research Institute"/>
          <p:cNvPicPr>
            <a:picLocks noChangeAspect="1" noChangeArrowheads="1"/>
          </p:cNvPicPr>
          <p:nvPr/>
        </p:nvPicPr>
        <p:blipFill>
          <a:blip r:embed="rId6" cstate="print"/>
          <a:srcRect/>
          <a:stretch>
            <a:fillRect/>
          </a:stretch>
        </p:blipFill>
        <p:spPr bwMode="auto">
          <a:xfrm>
            <a:off x="5397522" y="4331275"/>
            <a:ext cx="1428750" cy="857251"/>
          </a:xfrm>
          <a:prstGeom prst="rect">
            <a:avLst/>
          </a:prstGeom>
          <a:noFill/>
        </p:spPr>
      </p:pic>
      <p:pic>
        <p:nvPicPr>
          <p:cNvPr id="20" name="Picture 19" descr="Ping Identity"/>
          <p:cNvPicPr>
            <a:picLocks noChangeAspect="1" noChangeArrowheads="1"/>
          </p:cNvPicPr>
          <p:nvPr/>
        </p:nvPicPr>
        <p:blipFill>
          <a:blip r:embed="rId7" cstate="print"/>
          <a:srcRect/>
          <a:stretch>
            <a:fillRect/>
          </a:stretch>
        </p:blipFill>
        <p:spPr bwMode="auto">
          <a:xfrm>
            <a:off x="1689618" y="2441375"/>
            <a:ext cx="2190750" cy="952500"/>
          </a:xfrm>
          <a:prstGeom prst="rect">
            <a:avLst/>
          </a:prstGeom>
          <a:noFill/>
        </p:spPr>
      </p:pic>
      <p:cxnSp>
        <p:nvCxnSpPr>
          <p:cNvPr id="23" name="直線矢印コネクタ 11">
            <a:extLst>
              <a:ext uri="{C183D7F6-B498-43B3-948B-1728B52AA6E4}">
                <adec:decorative xmlns:adec="http://schemas.microsoft.com/office/drawing/2017/decorative" val="1"/>
              </a:ext>
            </a:extLst>
          </p:cNvPr>
          <p:cNvCxnSpPr/>
          <p:nvPr/>
        </p:nvCxnSpPr>
        <p:spPr>
          <a:xfrm>
            <a:off x="4295335" y="2391508"/>
            <a:ext cx="1143684" cy="8554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13">
            <a:extLst>
              <a:ext uri="{C183D7F6-B498-43B3-948B-1728B52AA6E4}">
                <adec:decorative xmlns:adec="http://schemas.microsoft.com/office/drawing/2017/decorative" val="1"/>
              </a:ext>
            </a:extLst>
          </p:cNvPr>
          <p:cNvCxnSpPr/>
          <p:nvPr/>
        </p:nvCxnSpPr>
        <p:spPr>
          <a:xfrm>
            <a:off x="5404139" y="2025329"/>
            <a:ext cx="563659" cy="12069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15">
            <a:extLst>
              <a:ext uri="{C183D7F6-B498-43B3-948B-1728B52AA6E4}">
                <adec:decorative xmlns:adec="http://schemas.microsoft.com/office/drawing/2017/decorative" val="1"/>
              </a:ext>
            </a:extLst>
          </p:cNvPr>
          <p:cNvCxnSpPr/>
          <p:nvPr/>
        </p:nvCxnSpPr>
        <p:spPr>
          <a:xfrm flipH="1">
            <a:off x="6459628" y="2047227"/>
            <a:ext cx="509978" cy="119438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17">
            <a:extLst>
              <a:ext uri="{C183D7F6-B498-43B3-948B-1728B52AA6E4}">
                <adec:decorative xmlns:adec="http://schemas.microsoft.com/office/drawing/2017/decorative" val="1"/>
              </a:ext>
            </a:extLst>
          </p:cNvPr>
          <p:cNvCxnSpPr>
            <a:cxnSpLocks/>
          </p:cNvCxnSpPr>
          <p:nvPr/>
        </p:nvCxnSpPr>
        <p:spPr>
          <a:xfrm>
            <a:off x="3691382" y="3076814"/>
            <a:ext cx="1106824" cy="2920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19">
            <a:extLst>
              <a:ext uri="{C183D7F6-B498-43B3-948B-1728B52AA6E4}">
                <adec:decorative xmlns:adec="http://schemas.microsoft.com/office/drawing/2017/decorative" val="1"/>
              </a:ext>
            </a:extLst>
          </p:cNvPr>
          <p:cNvCxnSpPr/>
          <p:nvPr/>
        </p:nvCxnSpPr>
        <p:spPr>
          <a:xfrm flipV="1">
            <a:off x="6088986" y="3879230"/>
            <a:ext cx="7014" cy="6638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1">
            <a:extLst>
              <a:ext uri="{C183D7F6-B498-43B3-948B-1728B52AA6E4}">
                <adec:decorative xmlns:adec="http://schemas.microsoft.com/office/drawing/2017/decorative" val="1"/>
              </a:ext>
            </a:extLst>
          </p:cNvPr>
          <p:cNvCxnSpPr/>
          <p:nvPr/>
        </p:nvCxnSpPr>
        <p:spPr>
          <a:xfrm flipH="1" flipV="1">
            <a:off x="7309905" y="3823047"/>
            <a:ext cx="1488351" cy="972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1" name="Picture 30" descr="Yahoo!"/>
          <p:cNvPicPr>
            <a:picLocks noChangeAspect="1" noChangeArrowheads="1"/>
          </p:cNvPicPr>
          <p:nvPr/>
        </p:nvPicPr>
        <p:blipFill>
          <a:blip r:embed="rId8" cstate="print"/>
          <a:srcRect/>
          <a:stretch>
            <a:fillRect/>
          </a:stretch>
        </p:blipFill>
        <p:spPr bwMode="auto">
          <a:xfrm>
            <a:off x="8268329" y="1798322"/>
            <a:ext cx="1739296" cy="756216"/>
          </a:xfrm>
          <a:prstGeom prst="rect">
            <a:avLst/>
          </a:prstGeom>
          <a:noFill/>
        </p:spPr>
      </p:pic>
      <p:cxnSp>
        <p:nvCxnSpPr>
          <p:cNvPr id="32" name="直線矢印コネクタ 18">
            <a:extLst>
              <a:ext uri="{C183D7F6-B498-43B3-948B-1728B52AA6E4}">
                <adec:decorative xmlns:adec="http://schemas.microsoft.com/office/drawing/2017/decorative" val="1"/>
              </a:ext>
            </a:extLst>
          </p:cNvPr>
          <p:cNvCxnSpPr>
            <a:cxnSpLocks/>
          </p:cNvCxnSpPr>
          <p:nvPr/>
        </p:nvCxnSpPr>
        <p:spPr>
          <a:xfrm flipH="1">
            <a:off x="7698115" y="3076814"/>
            <a:ext cx="902677" cy="2920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3" name="Picture 32" descr="Yahoo! JAPAN"/>
          <p:cNvPicPr>
            <a:picLocks noChangeAspect="1" noChangeArrowheads="1"/>
          </p:cNvPicPr>
          <p:nvPr/>
        </p:nvPicPr>
        <p:blipFill>
          <a:blip r:embed="rId9" cstate="print"/>
          <a:srcRect/>
          <a:stretch>
            <a:fillRect/>
          </a:stretch>
        </p:blipFill>
        <p:spPr bwMode="auto">
          <a:xfrm>
            <a:off x="7288027" y="5695255"/>
            <a:ext cx="1384945" cy="369737"/>
          </a:xfrm>
          <a:prstGeom prst="rect">
            <a:avLst/>
          </a:prstGeom>
          <a:noFill/>
        </p:spPr>
      </p:pic>
      <p:cxnSp>
        <p:nvCxnSpPr>
          <p:cNvPr id="34" name="直線矢印コネクタ 24">
            <a:extLst>
              <a:ext uri="{C183D7F6-B498-43B3-948B-1728B52AA6E4}">
                <adec:decorative xmlns:adec="http://schemas.microsoft.com/office/drawing/2017/decorative" val="1"/>
              </a:ext>
            </a:extLst>
          </p:cNvPr>
          <p:cNvCxnSpPr/>
          <p:nvPr/>
        </p:nvCxnSpPr>
        <p:spPr>
          <a:xfrm flipH="1" flipV="1">
            <a:off x="6969606" y="3879231"/>
            <a:ext cx="1010892" cy="17207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0">
            <a:extLst>
              <a:ext uri="{C183D7F6-B498-43B3-948B-1728B52AA6E4}">
                <adec:decorative xmlns:adec="http://schemas.microsoft.com/office/drawing/2017/decorative" val="1"/>
              </a:ext>
            </a:extLst>
          </p:cNvPr>
          <p:cNvCxnSpPr/>
          <p:nvPr/>
        </p:nvCxnSpPr>
        <p:spPr>
          <a:xfrm flipV="1">
            <a:off x="4450080" y="3859190"/>
            <a:ext cx="739260" cy="7113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0" name="Picture 39" descr="AO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6849" y="5403053"/>
            <a:ext cx="1318137" cy="988603"/>
          </a:xfrm>
          <a:prstGeom prst="rect">
            <a:avLst/>
          </a:prstGeom>
        </p:spPr>
      </p:pic>
      <p:cxnSp>
        <p:nvCxnSpPr>
          <p:cNvPr id="35" name="直線矢印コネクタ 27">
            <a:extLst>
              <a:ext uri="{C183D7F6-B498-43B3-948B-1728B52AA6E4}">
                <adec:decorative xmlns:adec="http://schemas.microsoft.com/office/drawing/2017/decorative" val="1"/>
              </a:ext>
            </a:extLst>
          </p:cNvPr>
          <p:cNvCxnSpPr/>
          <p:nvPr/>
        </p:nvCxnSpPr>
        <p:spPr>
          <a:xfrm flipV="1">
            <a:off x="5180145" y="3895056"/>
            <a:ext cx="430521" cy="16561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17">
            <a:extLst>
              <a:ext uri="{C183D7F6-B498-43B3-948B-1728B52AA6E4}">
                <adec:decorative xmlns:adec="http://schemas.microsoft.com/office/drawing/2017/decorative" val="1"/>
              </a:ext>
            </a:extLst>
          </p:cNvPr>
          <p:cNvCxnSpPr/>
          <p:nvPr/>
        </p:nvCxnSpPr>
        <p:spPr>
          <a:xfrm flipV="1">
            <a:off x="3691382" y="3705280"/>
            <a:ext cx="1037850" cy="1739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6" name="Picture 15" descr="Deutsche Telekom"/>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3081" y="3780957"/>
            <a:ext cx="2133908" cy="528142"/>
          </a:xfrm>
          <a:prstGeom prst="rect">
            <a:avLst/>
          </a:prstGeom>
        </p:spPr>
      </p:pic>
      <p:cxnSp>
        <p:nvCxnSpPr>
          <p:cNvPr id="42" name="直線矢印コネクタ 18">
            <a:extLst>
              <a:ext uri="{C183D7F6-B498-43B3-948B-1728B52AA6E4}">
                <adec:decorative xmlns:adec="http://schemas.microsoft.com/office/drawing/2017/decorative" val="1"/>
              </a:ext>
            </a:extLst>
          </p:cNvPr>
          <p:cNvCxnSpPr/>
          <p:nvPr/>
        </p:nvCxnSpPr>
        <p:spPr>
          <a:xfrm flipH="1" flipV="1">
            <a:off x="7730857" y="3705278"/>
            <a:ext cx="1067398" cy="18977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 name="Picture 6" descr="Mit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8582" y="5053411"/>
            <a:ext cx="1184586" cy="533064"/>
          </a:xfrm>
          <a:prstGeom prst="rect">
            <a:avLst/>
          </a:prstGeom>
        </p:spPr>
      </p:pic>
      <p:cxnSp>
        <p:nvCxnSpPr>
          <p:cNvPr id="36" name="直線矢印コネクタ 24">
            <a:extLst>
              <a:ext uri="{C183D7F6-B498-43B3-948B-1728B52AA6E4}">
                <adec:decorative xmlns:adec="http://schemas.microsoft.com/office/drawing/2017/decorative" val="1"/>
              </a:ext>
            </a:extLst>
          </p:cNvPr>
          <p:cNvCxnSpPr>
            <a:stCxn id="7" idx="0"/>
          </p:cNvCxnSpPr>
          <p:nvPr/>
        </p:nvCxnSpPr>
        <p:spPr>
          <a:xfrm flipH="1" flipV="1">
            <a:off x="6536791" y="3882863"/>
            <a:ext cx="274084" cy="11705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0" name="Picture 29" descr="Salesforc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2972" y="4804905"/>
            <a:ext cx="1280465" cy="1001091"/>
          </a:xfrm>
          <a:prstGeom prst="rect">
            <a:avLst/>
          </a:prstGeom>
        </p:spPr>
      </p:pic>
      <p:pic>
        <p:nvPicPr>
          <p:cNvPr id="44" name="Picture 43" descr="eBa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797" y="3705280"/>
            <a:ext cx="1530208" cy="625994"/>
          </a:xfrm>
          <a:prstGeom prst="rect">
            <a:avLst/>
          </a:prstGeom>
        </p:spPr>
      </p:pic>
      <p:pic>
        <p:nvPicPr>
          <p:cNvPr id="3" name="Picture 2" descr="Pamela Dingl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475" y="5393388"/>
            <a:ext cx="684048" cy="684048"/>
          </a:xfrm>
          <a:prstGeom prst="rect">
            <a:avLst/>
          </a:prstGeom>
        </p:spPr>
      </p:pic>
      <p:pic>
        <p:nvPicPr>
          <p:cNvPr id="4" name="Picture 3" descr="Roland Hedber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410" y="4625634"/>
            <a:ext cx="767374" cy="767374"/>
          </a:xfrm>
          <a:prstGeom prst="rect">
            <a:avLst/>
          </a:prstGeom>
        </p:spPr>
      </p:pic>
      <p:pic>
        <p:nvPicPr>
          <p:cNvPr id="39" name="Picture 38" descr="Nov Matak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8410" y="4706815"/>
            <a:ext cx="762000" cy="762000"/>
          </a:xfrm>
          <a:prstGeom prst="rect">
            <a:avLst/>
          </a:prstGeom>
        </p:spPr>
      </p:pic>
      <p:cxnSp>
        <p:nvCxnSpPr>
          <p:cNvPr id="38" name="直線矢印コネクタ 11">
            <a:extLst>
              <a:ext uri="{C183D7F6-B498-43B3-948B-1728B52AA6E4}">
                <adec:decorative xmlns:adec="http://schemas.microsoft.com/office/drawing/2017/decorative" val="1"/>
              </a:ext>
            </a:extLst>
          </p:cNvPr>
          <p:cNvCxnSpPr/>
          <p:nvPr/>
        </p:nvCxnSpPr>
        <p:spPr>
          <a:xfrm flipH="1">
            <a:off x="7057303" y="2391509"/>
            <a:ext cx="1190883" cy="8622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3" name="Picture 42" descr="Symantec"/>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72972" y="2701550"/>
            <a:ext cx="1879919" cy="493479"/>
          </a:xfrm>
          <a:prstGeom prst="rect">
            <a:avLst/>
          </a:prstGeom>
        </p:spPr>
      </p:pic>
    </p:spTree>
    <p:extLst>
      <p:ext uri="{BB962C8B-B14F-4D97-AF65-F5344CB8AC3E}">
        <p14:creationId xmlns:p14="http://schemas.microsoft.com/office/powerpoint/2010/main" val="247151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Request Example</a:t>
            </a:r>
          </a:p>
        </p:txBody>
      </p:sp>
      <p:sp>
        <p:nvSpPr>
          <p:cNvPr id="3" name="Content Placeholder 2"/>
          <p:cNvSpPr>
            <a:spLocks noGrp="1"/>
          </p:cNvSpPr>
          <p:nvPr>
            <p:ph idx="1"/>
          </p:nvPr>
        </p:nvSpPr>
        <p:spPr>
          <a:xfrm>
            <a:off x="609600" y="1608350"/>
            <a:ext cx="10777538" cy="4975012"/>
          </a:xfrm>
        </p:spPr>
        <p:txBody>
          <a:bodyPr>
            <a:normAutofit/>
          </a:bodyPr>
          <a:lstStyle/>
          <a:p>
            <a:pPr marL="0" lvl="1" indent="0">
              <a:buNone/>
            </a:pPr>
            <a:r>
              <a:rPr lang="en-US" sz="2400" dirty="0">
                <a:latin typeface="Courier New" pitchFamily="49" charset="0"/>
                <a:cs typeface="Courier New" pitchFamily="49" charset="0"/>
              </a:rPr>
              <a:t>https://server.example.com/authorize</a:t>
            </a:r>
          </a:p>
          <a:p>
            <a:pPr marL="0" lvl="1" indent="0">
              <a:buNone/>
            </a:pPr>
            <a:r>
              <a:rPr lang="en-US" sz="2400" dirty="0">
                <a:latin typeface="Courier New" pitchFamily="49" charset="0"/>
                <a:cs typeface="Courier New" pitchFamily="49" charset="0"/>
              </a:rPr>
              <a:t> ?response_type=id_token%20token</a:t>
            </a:r>
          </a:p>
          <a:p>
            <a:pPr marL="0" lvl="1" indent="0">
              <a:buNone/>
            </a:pPr>
            <a:r>
              <a:rPr lang="en-US" sz="2400" dirty="0">
                <a:latin typeface="Courier New" pitchFamily="49" charset="0"/>
                <a:cs typeface="Courier New" pitchFamily="49" charset="0"/>
              </a:rPr>
              <a:t> &amp;client_id=0acf77d4-b486-4c99-bd76-074ed6a64ddf</a:t>
            </a:r>
          </a:p>
          <a:p>
            <a:pPr marL="0" lvl="1" indent="0">
              <a:buNone/>
            </a:pPr>
            <a:r>
              <a:rPr lang="en-US" sz="2400" dirty="0">
                <a:latin typeface="Courier New" pitchFamily="49" charset="0"/>
                <a:cs typeface="Courier New" pitchFamily="49" charset="0"/>
              </a:rPr>
              <a:t> &amp;redirect_uri=https%3A%2F%2Fclient.example.com%2Fcb</a:t>
            </a:r>
          </a:p>
          <a:p>
            <a:pPr marL="0" lvl="1" indent="0">
              <a:buNone/>
            </a:pPr>
            <a:r>
              <a:rPr lang="en-US" sz="2400" dirty="0">
                <a:latin typeface="Courier New" pitchFamily="49" charset="0"/>
                <a:cs typeface="Courier New" pitchFamily="49" charset="0"/>
              </a:rPr>
              <a:t> &amp;scope=openid%20profile</a:t>
            </a:r>
          </a:p>
          <a:p>
            <a:pPr marL="0" lvl="1" indent="0">
              <a:buNone/>
            </a:pPr>
            <a:r>
              <a:rPr lang="en-US" sz="2400" dirty="0">
                <a:latin typeface="Courier New" pitchFamily="49" charset="0"/>
                <a:cs typeface="Courier New" pitchFamily="49" charset="0"/>
              </a:rPr>
              <a:t> &amp;state=af0ifjsldkj</a:t>
            </a:r>
          </a:p>
          <a:p>
            <a:pPr marL="0" lvl="1" indent="0">
              <a:buNone/>
            </a:pPr>
            <a:r>
              <a:rPr lang="en-US" sz="2400" dirty="0">
                <a:latin typeface="Courier New" pitchFamily="49" charset="0"/>
                <a:cs typeface="Courier New" pitchFamily="49" charset="0"/>
              </a:rPr>
              <a:t> &amp;nonce=n-0S6_WzA2Mj</a:t>
            </a:r>
            <a:endParaRPr lang="en-US" sz="2100" dirty="0"/>
          </a:p>
        </p:txBody>
      </p:sp>
    </p:spTree>
    <p:extLst>
      <p:ext uri="{BB962C8B-B14F-4D97-AF65-F5344CB8AC3E}">
        <p14:creationId xmlns:p14="http://schemas.microsoft.com/office/powerpoint/2010/main" val="159899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Response Example</a:t>
            </a:r>
          </a:p>
        </p:txBody>
      </p:sp>
      <p:sp>
        <p:nvSpPr>
          <p:cNvPr id="3" name="Content Placeholder 2"/>
          <p:cNvSpPr>
            <a:spLocks noGrp="1"/>
          </p:cNvSpPr>
          <p:nvPr>
            <p:ph idx="1"/>
          </p:nvPr>
        </p:nvSpPr>
        <p:spPr>
          <a:xfrm>
            <a:off x="609600" y="1643063"/>
            <a:ext cx="10972800" cy="4736306"/>
          </a:xfrm>
        </p:spPr>
        <p:txBody>
          <a:bodyPr>
            <a:normAutofit/>
          </a:bodyPr>
          <a:lstStyle/>
          <a:p>
            <a:pPr marL="0" lvl="1" indent="0">
              <a:buNone/>
            </a:pPr>
            <a:r>
              <a:rPr lang="en-US" sz="2400" dirty="0">
                <a:latin typeface="Courier New" pitchFamily="49" charset="0"/>
                <a:cs typeface="Courier New" pitchFamily="49" charset="0"/>
              </a:rPr>
              <a:t>HTTP/1.1 302 Found</a:t>
            </a:r>
          </a:p>
          <a:p>
            <a:pPr marL="0" lvl="1" indent="0">
              <a:buNone/>
            </a:pPr>
            <a:r>
              <a:rPr lang="en-US" sz="2400" dirty="0">
                <a:latin typeface="Courier New" pitchFamily="49" charset="0"/>
                <a:cs typeface="Courier New" pitchFamily="49" charset="0"/>
              </a:rPr>
              <a:t>Location: https://client.example.com/cb</a:t>
            </a:r>
          </a:p>
          <a:p>
            <a:pPr marL="0" lvl="1" indent="0">
              <a:buNone/>
            </a:pPr>
            <a:r>
              <a:rPr lang="en-US" sz="2400" dirty="0">
                <a:latin typeface="Courier New" pitchFamily="49" charset="0"/>
                <a:cs typeface="Courier New" pitchFamily="49" charset="0"/>
              </a:rPr>
              <a:t> #access_token=mF_9.B5f-4.1JqM</a:t>
            </a:r>
          </a:p>
          <a:p>
            <a:pPr marL="0" lvl="1" indent="0">
              <a:buNone/>
            </a:pPr>
            <a:r>
              <a:rPr lang="en-US" sz="2400" dirty="0">
                <a:latin typeface="Courier New" pitchFamily="49" charset="0"/>
                <a:cs typeface="Courier New" pitchFamily="49" charset="0"/>
              </a:rPr>
              <a:t> &amp;token_type=bearer</a:t>
            </a:r>
          </a:p>
          <a:p>
            <a:pPr marL="0" lvl="1" indent="0">
              <a:buNone/>
            </a:pPr>
            <a:r>
              <a:rPr lang="en-US" sz="2400" dirty="0">
                <a:latin typeface="Courier New" pitchFamily="49" charset="0"/>
                <a:cs typeface="Courier New" pitchFamily="49" charset="0"/>
              </a:rPr>
              <a:t> &amp;id_token=eyJhbGzI1NiJ9.eyJz9Glnw9J.F9-V4IvQ0Z</a:t>
            </a:r>
          </a:p>
          <a:p>
            <a:pPr marL="0" lvl="1" indent="0">
              <a:buNone/>
            </a:pPr>
            <a:r>
              <a:rPr lang="en-US" sz="2400" dirty="0">
                <a:latin typeface="Courier New" pitchFamily="49" charset="0"/>
                <a:cs typeface="Courier New" pitchFamily="49" charset="0"/>
              </a:rPr>
              <a:t> &amp;expires_in=3600</a:t>
            </a:r>
          </a:p>
          <a:p>
            <a:pPr marL="0" lvl="1" indent="0">
              <a:buNone/>
            </a:pPr>
            <a:r>
              <a:rPr lang="en-US" sz="2400" dirty="0">
                <a:latin typeface="Courier New" pitchFamily="49" charset="0"/>
                <a:cs typeface="Courier New" pitchFamily="49" charset="0"/>
              </a:rPr>
              <a:t> &amp;state=af0ifjsldkj</a:t>
            </a:r>
            <a:endParaRPr lang="en-US" sz="2100" dirty="0"/>
          </a:p>
        </p:txBody>
      </p:sp>
    </p:spTree>
    <p:extLst>
      <p:ext uri="{BB962C8B-B14F-4D97-AF65-F5344CB8AC3E}">
        <p14:creationId xmlns:p14="http://schemas.microsoft.com/office/powerpoint/2010/main" val="6691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UserInfo Request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GET /userinfo HTTP/1.1</a:t>
            </a:r>
          </a:p>
          <a:p>
            <a:pPr marL="0" lvl="1" indent="0">
              <a:buNone/>
            </a:pPr>
            <a:r>
              <a:rPr lang="en-US" sz="2400" dirty="0">
                <a:latin typeface="Courier New" pitchFamily="49" charset="0"/>
                <a:cs typeface="Courier New" pitchFamily="49" charset="0"/>
              </a:rPr>
              <a:t>Host: server.example.com</a:t>
            </a:r>
          </a:p>
          <a:p>
            <a:pPr marL="0" lvl="1" indent="0">
              <a:buNone/>
            </a:pPr>
            <a:r>
              <a:rPr lang="en-US" sz="2400" dirty="0">
                <a:latin typeface="Courier New" pitchFamily="49" charset="0"/>
                <a:cs typeface="Courier New" pitchFamily="49" charset="0"/>
              </a:rPr>
              <a:t>Authorization: Bearer mF_9.B5f-4.1JqM</a:t>
            </a:r>
            <a:endParaRPr lang="en-US" sz="2400" dirty="0"/>
          </a:p>
        </p:txBody>
      </p:sp>
    </p:spTree>
    <p:extLst>
      <p:ext uri="{BB962C8B-B14F-4D97-AF65-F5344CB8AC3E}">
        <p14:creationId xmlns:p14="http://schemas.microsoft.com/office/powerpoint/2010/main" val="14639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Original Overview of Specifications</a:t>
            </a:r>
          </a:p>
        </p:txBody>
      </p:sp>
      <p:pic>
        <p:nvPicPr>
          <p:cNvPr id="1026" name="Picture 2" descr="Diagram of relationships between original OpenID Connect specifications and IETF spec underpinn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33" y="1227664"/>
            <a:ext cx="634880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Celebrating Ten Years of OpenID Connect</a:t>
            </a:r>
          </a:p>
        </p:txBody>
      </p:sp>
      <p:sp>
        <p:nvSpPr>
          <p:cNvPr id="3" name="Content Placeholder 2"/>
          <p:cNvSpPr>
            <a:spLocks noGrp="1"/>
          </p:cNvSpPr>
          <p:nvPr>
            <p:ph idx="1"/>
          </p:nvPr>
        </p:nvSpPr>
        <p:spPr>
          <a:xfrm>
            <a:off x="609600" y="1417638"/>
            <a:ext cx="10972800" cy="5305215"/>
          </a:xfrm>
        </p:spPr>
        <p:txBody>
          <a:bodyPr>
            <a:normAutofit fontScale="85000" lnSpcReduction="10000"/>
          </a:bodyPr>
          <a:lstStyle/>
          <a:p>
            <a:pPr marL="444476" indent="-342900">
              <a:lnSpc>
                <a:spcPct val="115000"/>
              </a:lnSpc>
              <a:spcBef>
                <a:spcPts val="0"/>
              </a:spcBef>
              <a:buClr>
                <a:schemeClr val="accent1"/>
              </a:buClr>
              <a:buSzPct val="100000"/>
              <a:buFont typeface="Wingdings" pitchFamily="2" charset="2"/>
              <a:buChar char="§"/>
            </a:pPr>
            <a:r>
              <a:rPr lang="en-US" sz="2800" dirty="0">
                <a:solidFill>
                  <a:schemeClr val="tx1"/>
                </a:solidFill>
                <a:latin typeface="+mn-lt"/>
              </a:rPr>
              <a:t>OpenID Connect specifications were approved in February 2014</a:t>
            </a:r>
          </a:p>
          <a:p>
            <a:pPr marL="444476" indent="-342900">
              <a:lnSpc>
                <a:spcPct val="115000"/>
              </a:lnSpc>
              <a:spcBef>
                <a:spcPts val="0"/>
              </a:spcBef>
              <a:buClr>
                <a:schemeClr val="accent1"/>
              </a:buClr>
              <a:buSzPct val="100000"/>
              <a:buFont typeface="Wingdings" pitchFamily="2" charset="2"/>
              <a:buChar char="§"/>
            </a:pPr>
            <a:r>
              <a:rPr lang="en-US" sz="2800" dirty="0">
                <a:solidFill>
                  <a:schemeClr val="tx1"/>
                </a:solidFill>
                <a:latin typeface="+mn-lt"/>
              </a:rPr>
              <a:t>Three celebrations were held</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January 2024 at Japan OpenID Summit in Tokyo</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May 2024 at Identiverse in Las Vegas</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June 2024 at EIC in Berlin</a:t>
            </a:r>
          </a:p>
          <a:p>
            <a:pPr marL="444476" indent="-342900">
              <a:lnSpc>
                <a:spcPct val="115000"/>
              </a:lnSpc>
              <a:spcBef>
                <a:spcPts val="0"/>
              </a:spcBef>
              <a:buClr>
                <a:schemeClr val="accent1"/>
              </a:buClr>
              <a:buSzPct val="100000"/>
              <a:buFont typeface="Wingdings" pitchFamily="2" charset="2"/>
              <a:buChar char="§"/>
            </a:pPr>
            <a:r>
              <a:rPr lang="en-US" sz="2800" dirty="0">
                <a:solidFill>
                  <a:schemeClr val="tx1"/>
                </a:solidFill>
                <a:latin typeface="+mn-lt"/>
              </a:rPr>
              <a:t>Presentations from first celebration published at </a:t>
            </a:r>
            <a:r>
              <a:rPr lang="en-US" sz="2800" dirty="0">
                <a:solidFill>
                  <a:schemeClr val="tx1"/>
                </a:solidFill>
                <a:latin typeface="+mn-lt"/>
                <a:hlinkClick r:id="rId3"/>
              </a:rPr>
              <a:t>https://self-issued.info/?p=2481</a:t>
            </a:r>
            <a:endParaRPr lang="en-US" sz="2800" dirty="0">
              <a:solidFill>
                <a:schemeClr val="tx1"/>
              </a:solidFill>
              <a:latin typeface="+mn-lt"/>
            </a:endParaRPr>
          </a:p>
          <a:p>
            <a:pPr marL="444476" indent="-342900">
              <a:lnSpc>
                <a:spcPct val="115000"/>
              </a:lnSpc>
              <a:spcBef>
                <a:spcPts val="0"/>
              </a:spcBef>
              <a:buClr>
                <a:schemeClr val="accent1"/>
              </a:buClr>
              <a:buSzPct val="100000"/>
              <a:buFont typeface="Wingdings" pitchFamily="2" charset="2"/>
              <a:buChar char="§"/>
            </a:pPr>
            <a:r>
              <a:rPr lang="en-US" sz="2800" dirty="0">
                <a:solidFill>
                  <a:schemeClr val="tx1"/>
                </a:solidFill>
                <a:latin typeface="+mn-lt"/>
              </a:rPr>
              <a:t>During the celebrations, we are shared our perspectives on</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How we developed OpenID Connect</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Why it succeeded</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Lessons we learned along the way</a:t>
            </a:r>
            <a:endParaRPr lang="en-US" dirty="0">
              <a:solidFill>
                <a:schemeClr val="tx1"/>
              </a:solidFill>
              <a:latin typeface="+mn-lt"/>
            </a:endParaRPr>
          </a:p>
          <a:p>
            <a:pPr marL="444476" indent="-342900">
              <a:lnSpc>
                <a:spcPct val="115000"/>
              </a:lnSpc>
              <a:spcBef>
                <a:spcPts val="0"/>
              </a:spcBef>
              <a:buClr>
                <a:schemeClr val="accent1"/>
              </a:buClr>
              <a:buSzPct val="100000"/>
              <a:buFont typeface="Wingdings" pitchFamily="2" charset="2"/>
              <a:buChar char="§"/>
            </a:pPr>
            <a:r>
              <a:rPr lang="en-US" sz="2800" dirty="0">
                <a:solidFill>
                  <a:schemeClr val="tx1"/>
                </a:solidFill>
                <a:latin typeface="+mn-lt"/>
              </a:rPr>
              <a:t>Lessons learned</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“Keep simple things simple”</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Repeated interop testing and incorporating resulting feedback from developers was critical</a:t>
            </a:r>
          </a:p>
          <a:p>
            <a:pPr marL="1053939" lvl="1" indent="-342900">
              <a:lnSpc>
                <a:spcPct val="115000"/>
              </a:lnSpc>
              <a:spcBef>
                <a:spcPts val="0"/>
              </a:spcBef>
              <a:buClr>
                <a:schemeClr val="accent1"/>
              </a:buClr>
              <a:buSzPct val="100000"/>
              <a:buFont typeface="Wingdings" pitchFamily="2" charset="2"/>
              <a:buChar char="§"/>
            </a:pPr>
            <a:r>
              <a:rPr lang="en-US" sz="2400" dirty="0">
                <a:solidFill>
                  <a:schemeClr val="tx1"/>
                </a:solidFill>
                <a:latin typeface="+mn-lt"/>
              </a:rPr>
              <a:t>Certification enables an ecosystem of interoperable implementations</a:t>
            </a:r>
          </a:p>
        </p:txBody>
      </p:sp>
    </p:spTree>
    <p:extLst>
      <p:ext uri="{BB962C8B-B14F-4D97-AF65-F5344CB8AC3E}">
        <p14:creationId xmlns:p14="http://schemas.microsoft.com/office/powerpoint/2010/main" val="203364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3091-037D-4F16-9EE1-8310D1398ECB}"/>
              </a:ext>
            </a:extLst>
          </p:cNvPr>
          <p:cNvSpPr>
            <a:spLocks noGrp="1"/>
          </p:cNvSpPr>
          <p:nvPr>
            <p:ph type="title"/>
          </p:nvPr>
        </p:nvSpPr>
        <p:spPr/>
        <p:txBody>
          <a:bodyPr>
            <a:normAutofit fontScale="90000"/>
          </a:bodyPr>
          <a:lstStyle/>
          <a:p>
            <a:pPr lvl="0"/>
            <a:r>
              <a:rPr lang="en-US" dirty="0"/>
              <a:t>OpenID 2.0 to OpenID Connect Migration</a:t>
            </a:r>
            <a:endParaRPr lang="en-US" i="1" dirty="0"/>
          </a:p>
        </p:txBody>
      </p:sp>
      <p:sp>
        <p:nvSpPr>
          <p:cNvPr id="3" name="Content Placeholder 2">
            <a:extLst>
              <a:ext uri="{FF2B5EF4-FFF2-40B4-BE49-F238E27FC236}">
                <a16:creationId xmlns:a16="http://schemas.microsoft.com/office/drawing/2014/main" id="{7936E785-71AA-4D92-A244-193AB390EEE1}"/>
              </a:ext>
            </a:extLst>
          </p:cNvPr>
          <p:cNvSpPr>
            <a:spLocks noGrp="1"/>
          </p:cNvSpPr>
          <p:nvPr>
            <p:ph idx="1"/>
          </p:nvPr>
        </p:nvSpPr>
        <p:spPr/>
        <p:txBody>
          <a:bodyPr/>
          <a:lstStyle/>
          <a:p>
            <a:pPr lvl="0"/>
            <a:r>
              <a:rPr lang="en-US" dirty="0"/>
              <a:t>Defines how to migrate from OpenID 2.0 to OpenID Connect</a:t>
            </a:r>
          </a:p>
          <a:p>
            <a:pPr lvl="1"/>
            <a:r>
              <a:rPr lang="en-US" dirty="0"/>
              <a:t>Has OpenID Connect identity provider also return OpenID 2.0 identifier, enabling account migration</a:t>
            </a:r>
          </a:p>
          <a:p>
            <a:pPr lvl="0"/>
            <a:r>
              <a:rPr lang="en-US" dirty="0">
                <a:hlinkClick r:id="rId2"/>
              </a:rPr>
              <a:t>https://openid.net/specs/openid-connect-migration-1_0.html</a:t>
            </a:r>
            <a:endParaRPr lang="en-US" dirty="0"/>
          </a:p>
          <a:p>
            <a:pPr lvl="0"/>
            <a:r>
              <a:rPr lang="en-US" i="1" dirty="0"/>
              <a:t>Completed April 2015</a:t>
            </a:r>
          </a:p>
          <a:p>
            <a:pPr lvl="0"/>
            <a:r>
              <a:rPr lang="en-US" dirty="0"/>
              <a:t>Google shut down OpenID 2.0 support in April 2015</a:t>
            </a:r>
          </a:p>
          <a:p>
            <a:pPr lvl="0"/>
            <a:r>
              <a:rPr lang="en-US" dirty="0"/>
              <a:t>AOL, Yahoo, others have replaced OpenID 2.0 with OpenID Connect</a:t>
            </a:r>
          </a:p>
        </p:txBody>
      </p:sp>
    </p:spTree>
    <p:extLst>
      <p:ext uri="{BB962C8B-B14F-4D97-AF65-F5344CB8AC3E}">
        <p14:creationId xmlns:p14="http://schemas.microsoft.com/office/powerpoint/2010/main" val="327737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22FB-2826-463B-8E68-873612C54CF3}"/>
              </a:ext>
            </a:extLst>
          </p:cNvPr>
          <p:cNvSpPr>
            <a:spLocks noGrp="1"/>
          </p:cNvSpPr>
          <p:nvPr>
            <p:ph type="title"/>
          </p:nvPr>
        </p:nvSpPr>
        <p:spPr/>
        <p:txBody>
          <a:bodyPr>
            <a:normAutofit/>
          </a:bodyPr>
          <a:lstStyle/>
          <a:p>
            <a:pPr lvl="0"/>
            <a:r>
              <a:rPr lang="en-US" dirty="0"/>
              <a:t>OAuth 2.0 Form Post Response Mode</a:t>
            </a:r>
            <a:endParaRPr lang="en-US" i="1" dirty="0"/>
          </a:p>
        </p:txBody>
      </p:sp>
      <p:sp>
        <p:nvSpPr>
          <p:cNvPr id="3" name="Content Placeholder 2">
            <a:extLst>
              <a:ext uri="{FF2B5EF4-FFF2-40B4-BE49-F238E27FC236}">
                <a16:creationId xmlns:a16="http://schemas.microsoft.com/office/drawing/2014/main" id="{ED101DFE-3526-4F46-909A-2F678A33282D}"/>
              </a:ext>
            </a:extLst>
          </p:cNvPr>
          <p:cNvSpPr>
            <a:spLocks noGrp="1"/>
          </p:cNvSpPr>
          <p:nvPr>
            <p:ph idx="1"/>
          </p:nvPr>
        </p:nvSpPr>
        <p:spPr/>
        <p:txBody>
          <a:bodyPr>
            <a:normAutofit fontScale="92500" lnSpcReduction="10000"/>
          </a:bodyPr>
          <a:lstStyle/>
          <a:p>
            <a:pPr lvl="0"/>
            <a:r>
              <a:rPr lang="en-US" dirty="0"/>
              <a:t>Defines how to return OAuth 2.0 Authorization Response parameters (including OpenID Connect Authentication Response parameters) using HTML form values auto-submitted by the User Agent using HTTP POST</a:t>
            </a:r>
          </a:p>
          <a:p>
            <a:pPr lvl="0"/>
            <a:r>
              <a:rPr lang="en-US" dirty="0"/>
              <a:t>A “form post” binding, like SAML and WS-Federation</a:t>
            </a:r>
          </a:p>
          <a:p>
            <a:pPr lvl="1"/>
            <a:r>
              <a:rPr lang="en-US" dirty="0"/>
              <a:t>An alternative to fragment encoding</a:t>
            </a:r>
          </a:p>
          <a:p>
            <a:pPr lvl="0"/>
            <a:r>
              <a:rPr lang="en-US" dirty="0">
                <a:hlinkClick r:id="rId2"/>
              </a:rPr>
              <a:t>https://openid.net/specs/oauth-v2-form-post-response-mode-1_0.html</a:t>
            </a:r>
            <a:endParaRPr lang="en-US" dirty="0"/>
          </a:p>
          <a:p>
            <a:pPr lvl="0"/>
            <a:r>
              <a:rPr lang="en-US" i="1" dirty="0"/>
              <a:t>Completed April 2015</a:t>
            </a:r>
          </a:p>
          <a:p>
            <a:pPr lvl="0"/>
            <a:r>
              <a:rPr lang="en-US" dirty="0"/>
              <a:t>In production use by Microsoft, Ping Identity, others</a:t>
            </a:r>
          </a:p>
        </p:txBody>
      </p:sp>
    </p:spTree>
    <p:extLst>
      <p:ext uri="{BB962C8B-B14F-4D97-AF65-F5344CB8AC3E}">
        <p14:creationId xmlns:p14="http://schemas.microsoft.com/office/powerpoint/2010/main" val="369146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RP-Initiated Logout</a:t>
            </a:r>
          </a:p>
        </p:txBody>
      </p:sp>
      <p:sp>
        <p:nvSpPr>
          <p:cNvPr id="3" name="Content Placeholder 2"/>
          <p:cNvSpPr>
            <a:spLocks noGrp="1"/>
          </p:cNvSpPr>
          <p:nvPr>
            <p:ph idx="1"/>
          </p:nvPr>
        </p:nvSpPr>
        <p:spPr>
          <a:xfrm>
            <a:off x="609600" y="1502229"/>
            <a:ext cx="10972800" cy="5005728"/>
          </a:xfrm>
        </p:spPr>
        <p:txBody>
          <a:bodyPr>
            <a:normAutofit/>
          </a:bodyPr>
          <a:lstStyle/>
          <a:p>
            <a:r>
              <a:rPr lang="en-US" dirty="0"/>
              <a:t>Enables RP to request that OP log out end-user</a:t>
            </a:r>
          </a:p>
          <a:p>
            <a:pPr lvl="1"/>
            <a:r>
              <a:rPr lang="en-US" dirty="0">
                <a:hlinkClick r:id="rId3"/>
              </a:rPr>
              <a:t>https://openid.net/specs/openid-connect-rpinitiated-1_0.html</a:t>
            </a:r>
            <a:endParaRPr lang="en-US" dirty="0"/>
          </a:p>
          <a:p>
            <a:pPr lvl="1"/>
            <a:r>
              <a:rPr lang="en-US" dirty="0"/>
              <a:t>Content recently split out of Session Management spec</a:t>
            </a:r>
          </a:p>
          <a:p>
            <a:r>
              <a:rPr lang="en-US" dirty="0"/>
              <a:t>Can be used with all OP-Initiated Logout methods</a:t>
            </a:r>
          </a:p>
          <a:p>
            <a:r>
              <a:rPr lang="en-US" dirty="0"/>
              <a:t>Not affected by browser privacy changes</a:t>
            </a:r>
          </a:p>
          <a:p>
            <a:pPr lvl="1"/>
            <a:r>
              <a:rPr lang="en-US" dirty="0"/>
              <a:t>(unlike some of the OP-Initiated Logout methods)</a:t>
            </a:r>
          </a:p>
          <a:p>
            <a:r>
              <a:rPr lang="en-US" sz="3200" i="1" dirty="0"/>
              <a:t>Final Specification as of September 2022</a:t>
            </a:r>
          </a:p>
        </p:txBody>
      </p:sp>
    </p:spTree>
    <p:extLst>
      <p:ext uri="{BB962C8B-B14F-4D97-AF65-F5344CB8AC3E}">
        <p14:creationId xmlns:p14="http://schemas.microsoft.com/office/powerpoint/2010/main" val="2165766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OP-Initiated Logout</a:t>
            </a:r>
          </a:p>
        </p:txBody>
      </p:sp>
      <p:sp>
        <p:nvSpPr>
          <p:cNvPr id="3" name="Content Placeholder 2"/>
          <p:cNvSpPr>
            <a:spLocks noGrp="1"/>
          </p:cNvSpPr>
          <p:nvPr>
            <p:ph idx="1"/>
          </p:nvPr>
        </p:nvSpPr>
        <p:spPr>
          <a:xfrm>
            <a:off x="609600" y="1502229"/>
            <a:ext cx="10972800" cy="5155746"/>
          </a:xfrm>
        </p:spPr>
        <p:txBody>
          <a:bodyPr>
            <a:normAutofit fontScale="85000" lnSpcReduction="10000"/>
          </a:bodyPr>
          <a:lstStyle/>
          <a:p>
            <a:r>
              <a:rPr lang="en-US" sz="2800" dirty="0"/>
              <a:t>Enables OP to request that RPs log out end-user’s sessions with the OP</a:t>
            </a:r>
          </a:p>
          <a:p>
            <a:r>
              <a:rPr lang="en-US" sz="2800" dirty="0"/>
              <a:t>Three approaches specified by the working group:</a:t>
            </a:r>
          </a:p>
          <a:p>
            <a:pPr lvl="1"/>
            <a:r>
              <a:rPr lang="en-US" sz="2400" dirty="0"/>
              <a:t>Session Management</a:t>
            </a:r>
          </a:p>
          <a:p>
            <a:pPr lvl="2"/>
            <a:r>
              <a:rPr lang="en-US" dirty="0">
                <a:hlinkClick r:id="rId3"/>
              </a:rPr>
              <a:t>https://openid.net/specs/openid-connect-session-1_0.html</a:t>
            </a:r>
            <a:endParaRPr lang="en-US" dirty="0"/>
          </a:p>
          <a:p>
            <a:pPr lvl="2"/>
            <a:r>
              <a:rPr lang="en-US" dirty="0"/>
              <a:t>Uses HTML5 postMessage to communicate state changes between OP and RP iframes</a:t>
            </a:r>
          </a:p>
          <a:p>
            <a:pPr lvl="1"/>
            <a:r>
              <a:rPr lang="en-US" sz="2400" dirty="0"/>
              <a:t>Front-Channel Logout</a:t>
            </a:r>
          </a:p>
          <a:p>
            <a:pPr lvl="2"/>
            <a:r>
              <a:rPr lang="en-US" dirty="0">
                <a:hlinkClick r:id="rId4"/>
              </a:rPr>
              <a:t>https://openid.net/specs/openid-connect-frontchannel-1_0.html</a:t>
            </a:r>
            <a:endParaRPr lang="en-US" dirty="0"/>
          </a:p>
          <a:p>
            <a:pPr lvl="2"/>
            <a:r>
              <a:rPr lang="en-US" dirty="0"/>
              <a:t>Uses HTTP GET to load image or iframe, triggering logout (similar to SAML, WS-Federation)</a:t>
            </a:r>
          </a:p>
          <a:p>
            <a:pPr lvl="1"/>
            <a:r>
              <a:rPr lang="en-US" sz="2400" dirty="0"/>
              <a:t>Back-Channel Logout</a:t>
            </a:r>
          </a:p>
          <a:p>
            <a:pPr lvl="2"/>
            <a:r>
              <a:rPr lang="en-US" dirty="0">
                <a:hlinkClick r:id="rId5"/>
              </a:rPr>
              <a:t>https://openid.net/specs/openid-connect-backchannel-1_0.html</a:t>
            </a:r>
            <a:endParaRPr lang="en-US" dirty="0"/>
          </a:p>
          <a:p>
            <a:pPr lvl="2"/>
            <a:r>
              <a:rPr lang="en-US" dirty="0"/>
              <a:t>Server-to-communication not using the browser (so can be used by native applications) </a:t>
            </a:r>
          </a:p>
          <a:p>
            <a:r>
              <a:rPr lang="en-US" sz="2800" dirty="0"/>
              <a:t>All support multiple logged-in sessions from OP at RP</a:t>
            </a:r>
          </a:p>
          <a:p>
            <a:r>
              <a:rPr lang="en-US" sz="2800" dirty="0"/>
              <a:t>Session Management &amp; Front-Channel Logout affected by browser privacy changes</a:t>
            </a:r>
          </a:p>
          <a:p>
            <a:r>
              <a:rPr lang="en-US" sz="2800" i="1" dirty="0"/>
              <a:t>Final Specifications as of September 2022</a:t>
            </a:r>
          </a:p>
        </p:txBody>
      </p:sp>
    </p:spTree>
    <p:extLst>
      <p:ext uri="{BB962C8B-B14F-4D97-AF65-F5344CB8AC3E}">
        <p14:creationId xmlns:p14="http://schemas.microsoft.com/office/powerpoint/2010/main" val="275599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Courier New" panose="02070309020205020404" pitchFamily="49" charset="0"/>
                <a:cs typeface="Courier New" panose="02070309020205020404" pitchFamily="49" charset="0"/>
              </a:rPr>
              <a:t>unmet_authentication_requirements</a:t>
            </a:r>
            <a:r>
              <a:rPr lang="en-US" dirty="0"/>
              <a:t> Specification</a:t>
            </a:r>
          </a:p>
        </p:txBody>
      </p:sp>
      <p:sp>
        <p:nvSpPr>
          <p:cNvPr id="3" name="Content Placeholder 2"/>
          <p:cNvSpPr>
            <a:spLocks noGrp="1"/>
          </p:cNvSpPr>
          <p:nvPr>
            <p:ph idx="1"/>
          </p:nvPr>
        </p:nvSpPr>
        <p:spPr/>
        <p:txBody>
          <a:bodyPr>
            <a:normAutofit/>
          </a:bodyPr>
          <a:lstStyle/>
          <a:p>
            <a:r>
              <a:rPr lang="en-US" sz="2800" dirty="0"/>
              <a:t>OpenID Connect Core Error Code unmet_authentication_requirements</a:t>
            </a:r>
          </a:p>
          <a:p>
            <a:pPr lvl="1"/>
            <a:r>
              <a:rPr lang="en-US" sz="2200" dirty="0">
                <a:hlinkClick r:id="rId3"/>
              </a:rPr>
              <a:t>https://openid.net/specs/openid-connect-unmet-authentication-requirements-1_0.html</a:t>
            </a:r>
            <a:endParaRPr lang="en-US" sz="2200" dirty="0"/>
          </a:p>
          <a:p>
            <a:r>
              <a:rPr lang="en-US" dirty="0"/>
              <a:t>Defines </a:t>
            </a:r>
            <a:r>
              <a:rPr lang="en-US" sz="2800" dirty="0">
                <a:latin typeface="Courier New" panose="02070309020205020404" pitchFamily="49" charset="0"/>
                <a:cs typeface="Courier New" panose="02070309020205020404" pitchFamily="49" charset="0"/>
              </a:rPr>
              <a:t>unmet_authentication_requirements</a:t>
            </a:r>
            <a:r>
              <a:rPr lang="en-US" sz="2800" dirty="0"/>
              <a:t> error code</a:t>
            </a:r>
            <a:endParaRPr lang="en-US" sz="2800" dirty="0">
              <a:latin typeface="Courier New" panose="02070309020205020404" pitchFamily="49" charset="0"/>
              <a:cs typeface="Courier New" panose="02070309020205020404" pitchFamily="49" charset="0"/>
            </a:endParaRPr>
          </a:p>
          <a:p>
            <a:r>
              <a:rPr lang="en-US" sz="2800" dirty="0"/>
              <a:t>Enables OP to signal that it failed to authenticate the End-User per the RP’s requirements</a:t>
            </a:r>
          </a:p>
          <a:p>
            <a:endParaRPr lang="en-US" dirty="0"/>
          </a:p>
          <a:p>
            <a:r>
              <a:rPr lang="en-US" i="1" dirty="0"/>
              <a:t>Became Final in November 2022</a:t>
            </a:r>
          </a:p>
        </p:txBody>
      </p:sp>
    </p:spTree>
    <p:extLst>
      <p:ext uri="{BB962C8B-B14F-4D97-AF65-F5344CB8AC3E}">
        <p14:creationId xmlns:p14="http://schemas.microsoft.com/office/powerpoint/2010/main" val="221875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OpenID Connect?</a:t>
            </a:r>
          </a:p>
        </p:txBody>
      </p:sp>
      <p:sp>
        <p:nvSpPr>
          <p:cNvPr id="3" name="Content Placeholder 2"/>
          <p:cNvSpPr>
            <a:spLocks noGrp="1"/>
          </p:cNvSpPr>
          <p:nvPr>
            <p:ph idx="1"/>
          </p:nvPr>
        </p:nvSpPr>
        <p:spPr/>
        <p:txBody>
          <a:bodyPr/>
          <a:lstStyle/>
          <a:p>
            <a:r>
              <a:rPr lang="en-US" dirty="0"/>
              <a:t>Simple identity layer on top of OAuth 2.0</a:t>
            </a:r>
          </a:p>
          <a:p>
            <a:r>
              <a:rPr lang="en-US" dirty="0"/>
              <a:t>Enables Relying Parties (RPs) to verify identity of end-user</a:t>
            </a:r>
          </a:p>
          <a:p>
            <a:r>
              <a:rPr lang="en-US" dirty="0"/>
              <a:t>Enables RPs to obtain basic profile info</a:t>
            </a:r>
          </a:p>
          <a:p>
            <a:r>
              <a:rPr lang="en-US" dirty="0"/>
              <a:t>REST/JSON interfaces → low barrier to entry</a:t>
            </a:r>
          </a:p>
          <a:p>
            <a:r>
              <a:rPr lang="en-US" dirty="0"/>
              <a:t>Described at </a:t>
            </a:r>
            <a:r>
              <a:rPr lang="en-US" dirty="0">
                <a:hlinkClick r:id="rId3"/>
              </a:rPr>
              <a:t>https://openid.net/connect/</a:t>
            </a:r>
            <a:endParaRPr lang="en-US" dirty="0"/>
          </a:p>
        </p:txBody>
      </p:sp>
    </p:spTree>
    <p:extLst>
      <p:ext uri="{BB962C8B-B14F-4D97-AF65-F5344CB8AC3E}">
        <p14:creationId xmlns:p14="http://schemas.microsoft.com/office/powerpoint/2010/main" val="177216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urier New" panose="02070309020205020404" pitchFamily="49" charset="0"/>
                <a:cs typeface="Courier New" panose="02070309020205020404" pitchFamily="49" charset="0"/>
              </a:rPr>
              <a:t>prompt=create</a:t>
            </a:r>
            <a:r>
              <a:rPr lang="en-US" dirty="0"/>
              <a:t> Specification</a:t>
            </a:r>
          </a:p>
        </p:txBody>
      </p:sp>
      <p:sp>
        <p:nvSpPr>
          <p:cNvPr id="3" name="Content Placeholder 2"/>
          <p:cNvSpPr>
            <a:spLocks noGrp="1"/>
          </p:cNvSpPr>
          <p:nvPr>
            <p:ph idx="1"/>
          </p:nvPr>
        </p:nvSpPr>
        <p:spPr/>
        <p:txBody>
          <a:bodyPr/>
          <a:lstStyle/>
          <a:p>
            <a:r>
              <a:rPr lang="en-US" dirty="0"/>
              <a:t>Initiating User Registration via OpenID Connect specification</a:t>
            </a:r>
          </a:p>
          <a:p>
            <a:pPr lvl="1"/>
            <a:r>
              <a:rPr lang="en-US" dirty="0">
                <a:hlinkClick r:id="rId3"/>
              </a:rPr>
              <a:t>https://openid.net/specs/openid-connect-prompt-create-1_0.html</a:t>
            </a:r>
            <a:endParaRPr lang="en-US" dirty="0"/>
          </a:p>
          <a:p>
            <a:r>
              <a:rPr lang="en-US" dirty="0"/>
              <a:t>Requests enabling account creation during authentication</a:t>
            </a:r>
          </a:p>
          <a:p>
            <a:endParaRPr lang="en-US" dirty="0"/>
          </a:p>
          <a:p>
            <a:r>
              <a:rPr lang="en-US" i="1" dirty="0"/>
              <a:t>Became Final in December 2022</a:t>
            </a:r>
          </a:p>
        </p:txBody>
      </p:sp>
    </p:spTree>
    <p:extLst>
      <p:ext uri="{BB962C8B-B14F-4D97-AF65-F5344CB8AC3E}">
        <p14:creationId xmlns:p14="http://schemas.microsoft.com/office/powerpoint/2010/main" val="35116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A12C-0F2E-CAF9-D893-71ABBDDFC309}"/>
              </a:ext>
            </a:extLst>
          </p:cNvPr>
          <p:cNvSpPr>
            <a:spLocks noGrp="1"/>
          </p:cNvSpPr>
          <p:nvPr>
            <p:ph type="title"/>
          </p:nvPr>
        </p:nvSpPr>
        <p:spPr/>
        <p:txBody>
          <a:bodyPr/>
          <a:lstStyle/>
          <a:p>
            <a:r>
              <a:rPr lang="en-US" dirty="0"/>
              <a:t>OpenID Connect ISO Specifications</a:t>
            </a:r>
          </a:p>
        </p:txBody>
      </p:sp>
      <p:sp>
        <p:nvSpPr>
          <p:cNvPr id="3" name="Content Placeholder 2">
            <a:extLst>
              <a:ext uri="{FF2B5EF4-FFF2-40B4-BE49-F238E27FC236}">
                <a16:creationId xmlns:a16="http://schemas.microsoft.com/office/drawing/2014/main" id="{EE0CDDBA-94EE-A953-E698-FC0D4CE4D114}"/>
              </a:ext>
            </a:extLst>
          </p:cNvPr>
          <p:cNvSpPr>
            <a:spLocks noGrp="1"/>
          </p:cNvSpPr>
          <p:nvPr>
            <p:ph idx="1"/>
          </p:nvPr>
        </p:nvSpPr>
        <p:spPr>
          <a:xfrm>
            <a:off x="609600" y="1600200"/>
            <a:ext cx="10972800" cy="5187461"/>
          </a:xfrm>
        </p:spPr>
        <p:txBody>
          <a:bodyPr>
            <a:normAutofit fontScale="85000" lnSpcReduction="20000"/>
          </a:bodyPr>
          <a:lstStyle/>
          <a:p>
            <a:pPr marL="444476">
              <a:lnSpc>
                <a:spcPct val="125000"/>
              </a:lnSpc>
              <a:spcBef>
                <a:spcPts val="0"/>
              </a:spcBef>
              <a:buClr>
                <a:schemeClr val="accent1"/>
              </a:buClr>
              <a:buSzPct val="100000"/>
              <a:buFont typeface="Wingdings" pitchFamily="2" charset="2"/>
              <a:buChar char="§"/>
            </a:pPr>
            <a:r>
              <a:rPr lang="en-US" sz="2800" dirty="0"/>
              <a:t>OpenID Connect specifications published as ISO PAS specs, October 2024</a:t>
            </a:r>
          </a:p>
          <a:p>
            <a:pPr marL="444476">
              <a:lnSpc>
                <a:spcPct val="125000"/>
              </a:lnSpc>
              <a:spcBef>
                <a:spcPts val="0"/>
              </a:spcBef>
              <a:buClr>
                <a:schemeClr val="accent1"/>
              </a:buClr>
              <a:buSzPct val="100000"/>
              <a:buFont typeface="Wingdings" pitchFamily="2" charset="2"/>
              <a:buChar char="§"/>
            </a:pPr>
            <a:r>
              <a:rPr lang="en-US" sz="2800" dirty="0">
                <a:solidFill>
                  <a:schemeClr val="tx1"/>
                </a:solidFill>
                <a:latin typeface="+mn-lt"/>
              </a:rPr>
              <a:t>Enables use of OpenID Connect in jurisdictions requiring specs by treaty organizations</a:t>
            </a:r>
            <a:endParaRPr lang="en-US" sz="2800" dirty="0"/>
          </a:p>
          <a:p>
            <a:pPr marL="673100" lvl="0" indent="-314325" algn="l" rtl="0">
              <a:lnSpc>
                <a:spcPct val="170000"/>
              </a:lnSpc>
              <a:spcBef>
                <a:spcPts val="140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2">
                  <a:extLst>
                    <a:ext uri="{A12FA001-AC4F-418D-AE19-62706E023703}">
                      <ahyp:hlinkClr xmlns:ahyp="http://schemas.microsoft.com/office/drawing/2018/hyperlinkcolor" val="tx"/>
                    </a:ext>
                  </a:extLst>
                </a:hlinkClick>
              </a:rPr>
              <a:t>ISO/IEC 26131:2024 — Information technology — OpenID connect — OpenID connect core 1.0 incorporating errata set 2</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3">
                  <a:extLst>
                    <a:ext uri="{A12FA001-AC4F-418D-AE19-62706E023703}">
                      <ahyp:hlinkClr xmlns:ahyp="http://schemas.microsoft.com/office/drawing/2018/hyperlinkcolor" val="tx"/>
                    </a:ext>
                  </a:extLst>
                </a:hlinkClick>
              </a:rPr>
              <a:t>ISO/IEC 26132:2024 — Information technology — OpenID connect — OpenID connect discovery 1.0 incorporating errata set 2</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4">
                  <a:extLst>
                    <a:ext uri="{A12FA001-AC4F-418D-AE19-62706E023703}">
                      <ahyp:hlinkClr xmlns:ahyp="http://schemas.microsoft.com/office/drawing/2018/hyperlinkcolor" val="tx"/>
                    </a:ext>
                  </a:extLst>
                </a:hlinkClick>
              </a:rPr>
              <a:t>ISO/IEC 26133:2024 — Information technology — OpenID connect — OpenID connect dynamic client registration 1.0 incorporating errata set 2</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5">
                  <a:extLst>
                    <a:ext uri="{A12FA001-AC4F-418D-AE19-62706E023703}">
                      <ahyp:hlinkClr xmlns:ahyp="http://schemas.microsoft.com/office/drawing/2018/hyperlinkcolor" val="tx"/>
                    </a:ext>
                  </a:extLst>
                </a:hlinkClick>
              </a:rPr>
              <a:t>ISO/IEC 26134:2024 — Information technology — OpenID connect — OpenID connect RP-initiated logout 1.0</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6">
                  <a:extLst>
                    <a:ext uri="{A12FA001-AC4F-418D-AE19-62706E023703}">
                      <ahyp:hlinkClr xmlns:ahyp="http://schemas.microsoft.com/office/drawing/2018/hyperlinkcolor" val="tx"/>
                    </a:ext>
                  </a:extLst>
                </a:hlinkClick>
              </a:rPr>
              <a:t>ISO/IEC 26135:2024 — Information technology — OpenID connect — OpenID connect session management 1.0</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7">
                  <a:extLst>
                    <a:ext uri="{A12FA001-AC4F-418D-AE19-62706E023703}">
                      <ahyp:hlinkClr xmlns:ahyp="http://schemas.microsoft.com/office/drawing/2018/hyperlinkcolor" val="tx"/>
                    </a:ext>
                  </a:extLst>
                </a:hlinkClick>
              </a:rPr>
              <a:t>ISO/IEC 26136:2024 — Information technology — OpenID connect — OpenID connect front-channel logout 1.0</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8">
                  <a:extLst>
                    <a:ext uri="{A12FA001-AC4F-418D-AE19-62706E023703}">
                      <ahyp:hlinkClr xmlns:ahyp="http://schemas.microsoft.com/office/drawing/2018/hyperlinkcolor" val="tx"/>
                    </a:ext>
                  </a:extLst>
                </a:hlinkClick>
              </a:rPr>
              <a:t>ISO/IEC 26137:2024 — Information technology — OpenID connect — OpenID connect back-channel logout 1.0 incorporating errata set 1</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9">
                  <a:extLst>
                    <a:ext uri="{A12FA001-AC4F-418D-AE19-62706E023703}">
                      <ahyp:hlinkClr xmlns:ahyp="http://schemas.microsoft.com/office/drawing/2018/hyperlinkcolor" val="tx"/>
                    </a:ext>
                  </a:extLst>
                </a:hlinkClick>
              </a:rPr>
              <a:t>ISO/IEC 26138:2024 — Information technology — OpenID connect — OAuth 2.0 multiple response type encoding practices</a:t>
            </a:r>
            <a:endParaRPr lang="en-US" sz="1600" u="sng" dirty="0">
              <a:solidFill>
                <a:srgbClr val="CA2017"/>
              </a:solidFill>
              <a:highlight>
                <a:srgbClr val="FFFFFF"/>
              </a:highlight>
              <a:latin typeface="Georgia"/>
              <a:ea typeface="Georgia"/>
              <a:cs typeface="Georgia"/>
              <a:sym typeface="Georgia"/>
            </a:endParaRPr>
          </a:p>
          <a:p>
            <a:pPr marL="673100" lvl="0" indent="-314325" algn="l" rtl="0">
              <a:lnSpc>
                <a:spcPct val="170000"/>
              </a:lnSpc>
              <a:spcBef>
                <a:spcPts val="0"/>
              </a:spcBef>
              <a:spcAft>
                <a:spcPts val="0"/>
              </a:spcAft>
              <a:buClr>
                <a:schemeClr val="accent1"/>
              </a:buClr>
              <a:buSzPts val="1350"/>
              <a:buFont typeface="Georgia"/>
              <a:buChar char="●"/>
            </a:pPr>
            <a:r>
              <a:rPr lang="en-US" sz="1600" u="sng" dirty="0">
                <a:solidFill>
                  <a:srgbClr val="CA2017"/>
                </a:solidFill>
                <a:highlight>
                  <a:srgbClr val="FFFFFF"/>
                </a:highlight>
                <a:latin typeface="Georgia"/>
                <a:ea typeface="Georgia"/>
                <a:cs typeface="Georgia"/>
                <a:sym typeface="Georgia"/>
                <a:hlinkClick r:id="rId10">
                  <a:extLst>
                    <a:ext uri="{A12FA001-AC4F-418D-AE19-62706E023703}">
                      <ahyp:hlinkClr xmlns:ahyp="http://schemas.microsoft.com/office/drawing/2018/hyperlinkcolor" val="tx"/>
                    </a:ext>
                  </a:extLst>
                </a:hlinkClick>
              </a:rPr>
              <a:t>ISO/IEC 26139:2024 — Information technology — OpenID connect — OAuth 2.0 form post response mode</a:t>
            </a:r>
            <a:endParaRPr lang="en-US" sz="1600" dirty="0"/>
          </a:p>
        </p:txBody>
      </p:sp>
    </p:spTree>
    <p:extLst>
      <p:ext uri="{BB962C8B-B14F-4D97-AF65-F5344CB8AC3E}">
        <p14:creationId xmlns:p14="http://schemas.microsoft.com/office/powerpoint/2010/main" val="310276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Exciting time for OpenID Connect!</a:t>
            </a:r>
          </a:p>
        </p:txBody>
      </p:sp>
      <p:sp>
        <p:nvSpPr>
          <p:cNvPr id="3" name="Content Placeholder 2"/>
          <p:cNvSpPr>
            <a:spLocks noGrp="1"/>
          </p:cNvSpPr>
          <p:nvPr>
            <p:ph idx="1"/>
          </p:nvPr>
        </p:nvSpPr>
        <p:spPr/>
        <p:txBody>
          <a:bodyPr/>
          <a:lstStyle/>
          <a:p>
            <a:r>
              <a:rPr lang="en-US" dirty="0"/>
              <a:t>More happening than at any time since original specs created</a:t>
            </a:r>
          </a:p>
          <a:p>
            <a:r>
              <a:rPr lang="en-US" dirty="0"/>
              <a:t>I’ll give you a taste of the exciting work happening…</a:t>
            </a:r>
          </a:p>
        </p:txBody>
      </p:sp>
    </p:spTree>
    <p:extLst>
      <p:ext uri="{BB962C8B-B14F-4D97-AF65-F5344CB8AC3E}">
        <p14:creationId xmlns:p14="http://schemas.microsoft.com/office/powerpoint/2010/main" val="3727849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Federation Specification</a:t>
            </a:r>
          </a:p>
        </p:txBody>
      </p:sp>
      <p:sp>
        <p:nvSpPr>
          <p:cNvPr id="3" name="Content Placeholder 2"/>
          <p:cNvSpPr>
            <a:spLocks noGrp="1"/>
          </p:cNvSpPr>
          <p:nvPr>
            <p:ph idx="1"/>
          </p:nvPr>
        </p:nvSpPr>
        <p:spPr>
          <a:xfrm>
            <a:off x="609600" y="1318840"/>
            <a:ext cx="10972800" cy="5440684"/>
          </a:xfrm>
        </p:spPr>
        <p:txBody>
          <a:bodyPr>
            <a:normAutofit fontScale="92500"/>
          </a:bodyPr>
          <a:lstStyle/>
          <a:p>
            <a:r>
              <a:rPr lang="en-US" sz="2800" dirty="0">
                <a:hlinkClick r:id="rId3"/>
              </a:rPr>
              <a:t>https://openid.net/specs/openid-federation-1_0.html</a:t>
            </a:r>
            <a:endParaRPr lang="en-US" sz="2800" dirty="0"/>
          </a:p>
          <a:p>
            <a:r>
              <a:rPr lang="en-US" sz="2800" dirty="0"/>
              <a:t>Enables trust establishment and maintenance of multilateral federations</a:t>
            </a:r>
          </a:p>
          <a:p>
            <a:pPr lvl="1"/>
            <a:r>
              <a:rPr lang="en-US" sz="2400" dirty="0"/>
              <a:t>Applying lessons learned from large-scale SAML federations</a:t>
            </a:r>
          </a:p>
          <a:p>
            <a:r>
              <a:rPr lang="en-US" sz="2800" dirty="0"/>
              <a:t>Renamed from “OpenID Connect Federation” to reflect broader role</a:t>
            </a:r>
          </a:p>
          <a:p>
            <a:pPr lvl="1"/>
            <a:r>
              <a:rPr lang="en-US" sz="2400" dirty="0"/>
              <a:t>Can be used with ecosystems of your choice, including OpenID Connect, wallets, etc.</a:t>
            </a:r>
          </a:p>
          <a:p>
            <a:r>
              <a:rPr lang="en-US" sz="2800" dirty="0"/>
              <a:t>In production use in Italy, Australia, Sweden</a:t>
            </a:r>
          </a:p>
          <a:p>
            <a:r>
              <a:rPr lang="en-US" sz="2800" dirty="0"/>
              <a:t>Certification tests being written</a:t>
            </a:r>
          </a:p>
          <a:p>
            <a:pPr lvl="1"/>
            <a:r>
              <a:rPr lang="en-US" sz="2400" dirty="0">
                <a:hlinkClick r:id="rId4"/>
              </a:rPr>
              <a:t>https://openid.net/certification/federation_testing/</a:t>
            </a:r>
            <a:endParaRPr lang="en-US" sz="2400" dirty="0"/>
          </a:p>
          <a:p>
            <a:r>
              <a:rPr lang="en-US" sz="2800" dirty="0"/>
              <a:t>Security analysis performed preparing for Final status</a:t>
            </a:r>
          </a:p>
          <a:p>
            <a:r>
              <a:rPr lang="en-US" sz="2800" dirty="0"/>
              <a:t>In-person interop event being held in Stockholm at SUNET in April 2025</a:t>
            </a:r>
          </a:p>
          <a:p>
            <a:pPr lvl="1"/>
            <a:r>
              <a:rPr lang="en-US" sz="2400" dirty="0"/>
              <a:t>30 attendees from 15 countries with 14 implementations </a:t>
            </a:r>
          </a:p>
          <a:p>
            <a:r>
              <a:rPr lang="en-US" sz="2800" i="1" dirty="0"/>
              <a:t>Plan to take 1.0 to Final status this year</a:t>
            </a:r>
          </a:p>
        </p:txBody>
      </p:sp>
    </p:spTree>
    <p:extLst>
      <p:ext uri="{BB962C8B-B14F-4D97-AF65-F5344CB8AC3E}">
        <p14:creationId xmlns:p14="http://schemas.microsoft.com/office/powerpoint/2010/main" val="4089352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0">
          <a:extLst>
            <a:ext uri="{FF2B5EF4-FFF2-40B4-BE49-F238E27FC236}">
              <a16:creationId xmlns:a16="http://schemas.microsoft.com/office/drawing/2014/main" id="{ED00FFBB-77E5-BFC5-1F32-85CF53820A37}"/>
            </a:ext>
          </a:extLst>
        </p:cNvPr>
        <p:cNvGrpSpPr/>
        <p:nvPr/>
      </p:nvGrpSpPr>
      <p:grpSpPr>
        <a:xfrm>
          <a:off x="0" y="0"/>
          <a:ext cx="0" cy="0"/>
          <a:chOff x="0" y="0"/>
          <a:chExt cx="0" cy="0"/>
        </a:xfrm>
      </p:grpSpPr>
      <p:sp>
        <p:nvSpPr>
          <p:cNvPr id="1071" name="Google Shape;1071;g26e9cf85500_4_137">
            <a:extLst>
              <a:ext uri="{FF2B5EF4-FFF2-40B4-BE49-F238E27FC236}">
                <a16:creationId xmlns:a16="http://schemas.microsoft.com/office/drawing/2014/main" id="{ABDD6932-1A20-65EB-950F-4D176B4C2E61}"/>
              </a:ext>
            </a:extLst>
          </p:cNvPr>
          <p:cNvSpPr txBox="1">
            <a:spLocks noGrp="1"/>
          </p:cNvSpPr>
          <p:nvPr>
            <p:ph type="title"/>
          </p:nvPr>
        </p:nvSpPr>
        <p:spPr>
          <a:xfrm>
            <a:off x="281528" y="303214"/>
            <a:ext cx="9038318" cy="557100"/>
          </a:xfrm>
          <a:noFill/>
          <a:ln>
            <a:noFill/>
          </a:ln>
        </p:spPr>
        <p:txBody>
          <a:bodyPr spcFirstLastPara="1" wrap="square" lIns="0" tIns="0" rIns="0" bIns="43150" anchor="b" anchorCtr="0">
            <a:noAutofit/>
          </a:bodyPr>
          <a:lstStyle/>
          <a:p>
            <a:pPr lvl="0"/>
            <a:r>
              <a:rPr lang="en-US" dirty="0"/>
              <a:t>Vulnerability in JWT Audience for AS (1)</a:t>
            </a:r>
          </a:p>
        </p:txBody>
      </p:sp>
      <p:sp>
        <p:nvSpPr>
          <p:cNvPr id="1072" name="Google Shape;1072;g26e9cf85500_4_137">
            <a:extLst>
              <a:ext uri="{FF2B5EF4-FFF2-40B4-BE49-F238E27FC236}">
                <a16:creationId xmlns:a16="http://schemas.microsoft.com/office/drawing/2014/main" id="{AA3F64AA-C9D7-B831-7BC1-586CF121B7BF}"/>
              </a:ext>
            </a:extLst>
          </p:cNvPr>
          <p:cNvSpPr txBox="1">
            <a:spLocks noGrp="1"/>
          </p:cNvSpPr>
          <p:nvPr>
            <p:ph type="body" idx="1"/>
          </p:nvPr>
        </p:nvSpPr>
        <p:spPr>
          <a:xfrm>
            <a:off x="280988" y="986192"/>
            <a:ext cx="11630025" cy="5457825"/>
          </a:xfrm>
          <a:noFill/>
          <a:ln>
            <a:noFill/>
          </a:ln>
        </p:spPr>
        <p:txBody>
          <a:bodyPr spcFirstLastPara="1" wrap="square" lIns="88375" tIns="43150" rIns="88375" bIns="43150" anchor="t" anchorCtr="0">
            <a:noAutofit/>
          </a:bodyPr>
          <a:lstStyle/>
          <a:p>
            <a:pPr lvl="0"/>
            <a:r>
              <a:rPr lang="en-US" dirty="0">
                <a:sym typeface="Arial"/>
              </a:rPr>
              <a:t>Found by University of Stuttgart researchers during OpenID Federation security analysis</a:t>
            </a:r>
          </a:p>
          <a:p>
            <a:pPr lvl="0"/>
            <a:r>
              <a:rPr lang="en-US" dirty="0">
                <a:sym typeface="Arial"/>
              </a:rPr>
              <a:t>Described in public disclosure</a:t>
            </a:r>
          </a:p>
          <a:p>
            <a:pPr lvl="1"/>
            <a:r>
              <a:rPr lang="en-US" dirty="0">
                <a:sym typeface="Arial"/>
                <a:hlinkClick r:id="rId3"/>
              </a:rPr>
              <a:t>https://openid.net/notice-of-a-security-vulnerability/</a:t>
            </a:r>
            <a:endParaRPr lang="en-US" dirty="0">
              <a:sym typeface="Arial"/>
            </a:endParaRPr>
          </a:p>
          <a:p>
            <a:pPr lvl="0"/>
            <a:r>
              <a:rPr lang="en-US" dirty="0">
                <a:sym typeface="Arial"/>
              </a:rPr>
              <a:t>OpenID Federation fixed</a:t>
            </a:r>
          </a:p>
          <a:p>
            <a:pPr lvl="0"/>
            <a:r>
              <a:rPr lang="en-US" dirty="0">
                <a:sym typeface="Arial"/>
              </a:rPr>
              <a:t>OpenID Connect Core errata in progress</a:t>
            </a:r>
          </a:p>
          <a:p>
            <a:pPr lvl="0"/>
            <a:r>
              <a:rPr lang="en-US" dirty="0">
                <a:sym typeface="Arial"/>
              </a:rPr>
              <a:t>FAPI 2.0 fixed</a:t>
            </a:r>
          </a:p>
          <a:p>
            <a:pPr lvl="0"/>
            <a:r>
              <a:rPr lang="en-US" dirty="0">
                <a:sym typeface="Arial"/>
              </a:rPr>
              <a:t>FAPI 1.0 errata in progress</a:t>
            </a:r>
          </a:p>
          <a:p>
            <a:pPr lvl="0"/>
            <a:r>
              <a:rPr lang="en-US" dirty="0">
                <a:sym typeface="Arial"/>
              </a:rPr>
              <a:t>CIBA Core errata in progress</a:t>
            </a:r>
          </a:p>
          <a:p>
            <a:pPr lvl="0"/>
            <a:r>
              <a:rPr lang="en-US" dirty="0">
                <a:sym typeface="Arial"/>
              </a:rPr>
              <a:t>Several OAuth specs being updated by rfc7523bis specification</a:t>
            </a:r>
          </a:p>
        </p:txBody>
      </p:sp>
    </p:spTree>
    <p:extLst>
      <p:ext uri="{BB962C8B-B14F-4D97-AF65-F5344CB8AC3E}">
        <p14:creationId xmlns:p14="http://schemas.microsoft.com/office/powerpoint/2010/main" val="122262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0">
          <a:extLst>
            <a:ext uri="{FF2B5EF4-FFF2-40B4-BE49-F238E27FC236}">
              <a16:creationId xmlns:a16="http://schemas.microsoft.com/office/drawing/2014/main" id="{2EBF2102-FEC0-DA18-8735-B4A1159B6D42}"/>
            </a:ext>
          </a:extLst>
        </p:cNvPr>
        <p:cNvGrpSpPr/>
        <p:nvPr/>
      </p:nvGrpSpPr>
      <p:grpSpPr>
        <a:xfrm>
          <a:off x="0" y="0"/>
          <a:ext cx="0" cy="0"/>
          <a:chOff x="0" y="0"/>
          <a:chExt cx="0" cy="0"/>
        </a:xfrm>
      </p:grpSpPr>
      <p:sp>
        <p:nvSpPr>
          <p:cNvPr id="1071" name="Google Shape;1071;g26e9cf85500_4_137">
            <a:extLst>
              <a:ext uri="{FF2B5EF4-FFF2-40B4-BE49-F238E27FC236}">
                <a16:creationId xmlns:a16="http://schemas.microsoft.com/office/drawing/2014/main" id="{A49B53C6-EA54-A6A8-B208-BD578AD9D93F}"/>
              </a:ext>
            </a:extLst>
          </p:cNvPr>
          <p:cNvSpPr txBox="1">
            <a:spLocks noGrp="1"/>
          </p:cNvSpPr>
          <p:nvPr>
            <p:ph type="title"/>
          </p:nvPr>
        </p:nvSpPr>
        <p:spPr>
          <a:xfrm>
            <a:off x="281528" y="303214"/>
            <a:ext cx="9073487" cy="557100"/>
          </a:xfrm>
          <a:noFill/>
          <a:ln>
            <a:noFill/>
          </a:ln>
        </p:spPr>
        <p:txBody>
          <a:bodyPr spcFirstLastPara="1" wrap="square" lIns="0" tIns="0" rIns="0" bIns="43150" anchor="b" anchorCtr="0">
            <a:noAutofit/>
          </a:bodyPr>
          <a:lstStyle/>
          <a:p>
            <a:pPr lvl="0"/>
            <a:r>
              <a:rPr lang="en-US" dirty="0"/>
              <a:t>Vulnerability in JWT Audience for AS (2)</a:t>
            </a:r>
          </a:p>
        </p:txBody>
      </p:sp>
      <p:sp>
        <p:nvSpPr>
          <p:cNvPr id="1072" name="Google Shape;1072;g26e9cf85500_4_137">
            <a:extLst>
              <a:ext uri="{FF2B5EF4-FFF2-40B4-BE49-F238E27FC236}">
                <a16:creationId xmlns:a16="http://schemas.microsoft.com/office/drawing/2014/main" id="{DDCE486E-905B-BD07-B604-26FBB439ED28}"/>
              </a:ext>
            </a:extLst>
          </p:cNvPr>
          <p:cNvSpPr txBox="1">
            <a:spLocks noGrp="1"/>
          </p:cNvSpPr>
          <p:nvPr>
            <p:ph type="body" idx="1"/>
          </p:nvPr>
        </p:nvSpPr>
        <p:spPr>
          <a:xfrm>
            <a:off x="280988" y="964698"/>
            <a:ext cx="11630025" cy="5457825"/>
          </a:xfrm>
          <a:noFill/>
          <a:ln>
            <a:noFill/>
          </a:ln>
        </p:spPr>
        <p:txBody>
          <a:bodyPr spcFirstLastPara="1" wrap="square" lIns="88375" tIns="43150" rIns="88375" bIns="43150" anchor="t" anchorCtr="0">
            <a:noAutofit/>
          </a:bodyPr>
          <a:lstStyle/>
          <a:p>
            <a:pPr lvl="0">
              <a:spcBef>
                <a:spcPts val="400"/>
              </a:spcBef>
            </a:pPr>
            <a:r>
              <a:rPr lang="en-US" dirty="0">
                <a:sym typeface="Arial"/>
              </a:rPr>
              <a:t>Fix is requiring that audience value of JWTs sent to the authorization server be </a:t>
            </a:r>
            <a:r>
              <a:rPr lang="en-US" b="1" i="1" dirty="0">
                <a:sym typeface="Arial"/>
              </a:rPr>
              <a:t>solely the authorization server issuer identifier</a:t>
            </a:r>
          </a:p>
          <a:p>
            <a:pPr lvl="0">
              <a:spcBef>
                <a:spcPts val="400"/>
              </a:spcBef>
            </a:pPr>
            <a:r>
              <a:rPr lang="en-US" dirty="0">
                <a:sym typeface="Arial"/>
              </a:rPr>
              <a:t>Previously, audience values were all over the map, providing ambiguity that attackers could exploit</a:t>
            </a:r>
          </a:p>
          <a:p>
            <a:pPr lvl="0">
              <a:spcBef>
                <a:spcPts val="400"/>
              </a:spcBef>
            </a:pPr>
            <a:r>
              <a:rPr lang="en-US" dirty="0">
                <a:sym typeface="Arial"/>
              </a:rPr>
              <a:t>For instance, this was the PAR [</a:t>
            </a:r>
            <a:r>
              <a:rPr lang="en-US" dirty="0">
                <a:sym typeface="Arial"/>
                <a:hlinkClick r:id="rId3"/>
              </a:rPr>
              <a:t>RFC 9126</a:t>
            </a:r>
            <a:r>
              <a:rPr lang="en-US" dirty="0">
                <a:sym typeface="Arial"/>
              </a:rPr>
              <a:t>] audience text:</a:t>
            </a:r>
          </a:p>
          <a:p>
            <a:pPr marL="457200" lvl="1" indent="0">
              <a:buNone/>
            </a:pPr>
            <a:r>
              <a:rPr lang="en-US" sz="2200" dirty="0"/>
              <a:t>Due to historical reasons, there is potential ambiguity regarding the appropriate audience value to use when employing JWT client assertion-based authentication (defined in </a:t>
            </a:r>
            <a:r>
              <a:rPr lang="en-US" sz="2200" dirty="0">
                <a:hlinkClick r:id="rId4"/>
              </a:rPr>
              <a:t>Section 2.2</a:t>
            </a:r>
            <a:r>
              <a:rPr lang="en-US" sz="2200" dirty="0"/>
              <a:t> of [</a:t>
            </a:r>
            <a:r>
              <a:rPr lang="en-US" sz="2200" dirty="0">
                <a:hlinkClick r:id="rId5"/>
              </a:rPr>
              <a:t>RFC7523</a:t>
            </a:r>
            <a:r>
              <a:rPr lang="en-US" sz="2200" dirty="0"/>
              <a:t>] with private_key_jwt or client_secret_jwt authentication method names per Section 9 of [</a:t>
            </a:r>
            <a:r>
              <a:rPr lang="en-US" sz="2200" dirty="0">
                <a:hlinkClick r:id="rId6"/>
              </a:rPr>
              <a:t>OIDC</a:t>
            </a:r>
            <a:r>
              <a:rPr lang="en-US" sz="2200" dirty="0"/>
              <a:t>]). To address that ambiguity, the issuer identifier URL of the authorization server according to [</a:t>
            </a:r>
            <a:r>
              <a:rPr lang="en-US" sz="2200" dirty="0">
                <a:hlinkClick r:id="rId7"/>
              </a:rPr>
              <a:t>RFC8414</a:t>
            </a:r>
            <a:r>
              <a:rPr lang="en-US" sz="2200" dirty="0"/>
              <a:t>] </a:t>
            </a:r>
            <a:r>
              <a:rPr lang="en-US" sz="2200" b="1" cap="small" dirty="0"/>
              <a:t>SHOULD</a:t>
            </a:r>
            <a:r>
              <a:rPr lang="en-US" sz="2200" dirty="0"/>
              <a:t> be used as the value of the audience. In order to facilitate interoperability, the authorization server </a:t>
            </a:r>
            <a:r>
              <a:rPr lang="en-US" sz="2200" b="1" cap="small" dirty="0"/>
              <a:t>MUST</a:t>
            </a:r>
            <a:r>
              <a:rPr lang="en-US" sz="2200" dirty="0"/>
              <a:t> accept its issuer identifier, token endpoint URL, or pushed authorization request endpoint URL as values that identify it as an intended audience.</a:t>
            </a:r>
            <a:endParaRPr lang="en-US" sz="2200" dirty="0">
              <a:sym typeface="Arial"/>
            </a:endParaRPr>
          </a:p>
          <a:p>
            <a:pPr lvl="0"/>
            <a:endParaRPr lang="en-US" dirty="0">
              <a:sym typeface="Arial"/>
            </a:endParaRPr>
          </a:p>
        </p:txBody>
      </p:sp>
    </p:spTree>
    <p:extLst>
      <p:ext uri="{BB962C8B-B14F-4D97-AF65-F5344CB8AC3E}">
        <p14:creationId xmlns:p14="http://schemas.microsoft.com/office/powerpoint/2010/main" val="2176008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AA13-0BB5-0D49-1581-69EAD38CCA6B}"/>
              </a:ext>
            </a:extLst>
          </p:cNvPr>
          <p:cNvSpPr>
            <a:spLocks noGrp="1"/>
          </p:cNvSpPr>
          <p:nvPr>
            <p:ph type="title"/>
          </p:nvPr>
        </p:nvSpPr>
        <p:spPr/>
        <p:txBody>
          <a:bodyPr>
            <a:normAutofit fontScale="90000"/>
          </a:bodyPr>
          <a:lstStyle/>
          <a:p>
            <a:r>
              <a:rPr lang="en-US" dirty="0"/>
              <a:t>OpenID Federation Extended Subordinate Listing</a:t>
            </a:r>
          </a:p>
        </p:txBody>
      </p:sp>
      <p:sp>
        <p:nvSpPr>
          <p:cNvPr id="3" name="Content Placeholder 2">
            <a:extLst>
              <a:ext uri="{FF2B5EF4-FFF2-40B4-BE49-F238E27FC236}">
                <a16:creationId xmlns:a16="http://schemas.microsoft.com/office/drawing/2014/main" id="{31100CEC-9727-138F-C7CE-6B5E1A8F3EA2}"/>
              </a:ext>
            </a:extLst>
          </p:cNvPr>
          <p:cNvSpPr>
            <a:spLocks noGrp="1"/>
          </p:cNvSpPr>
          <p:nvPr>
            <p:ph idx="1"/>
          </p:nvPr>
        </p:nvSpPr>
        <p:spPr/>
        <p:txBody>
          <a:bodyPr/>
          <a:lstStyle/>
          <a:p>
            <a:pPr marL="457200" lvl="0" indent="-342900" algn="l" rtl="0">
              <a:spcBef>
                <a:spcPts val="667"/>
              </a:spcBef>
              <a:spcAft>
                <a:spcPts val="0"/>
              </a:spcAft>
              <a:buClr>
                <a:schemeClr val="accent1"/>
              </a:buClr>
              <a:buSzPts val="1800"/>
              <a:buChar char="■"/>
            </a:pPr>
            <a:r>
              <a:rPr lang="en-US" sz="2800" u="sng" dirty="0">
                <a:solidFill>
                  <a:schemeClr val="hlink"/>
                </a:solidFill>
                <a:hlinkClick r:id="rId2"/>
              </a:rPr>
              <a:t>https://openid.net/specs/openid-federation-extended-listing-1_0.html</a:t>
            </a:r>
            <a:endParaRPr lang="en-US" sz="2800" dirty="0"/>
          </a:p>
          <a:p>
            <a:pPr marL="457200" lvl="0" indent="-342900" algn="l" rtl="0">
              <a:spcBef>
                <a:spcPts val="0"/>
              </a:spcBef>
              <a:spcAft>
                <a:spcPts val="0"/>
              </a:spcAft>
              <a:buClr>
                <a:schemeClr val="accent1"/>
              </a:buClr>
              <a:buSzPts val="1800"/>
              <a:buChar char="■"/>
            </a:pPr>
            <a:r>
              <a:rPr lang="en-US" dirty="0">
                <a:solidFill>
                  <a:schemeClr val="dk1"/>
                </a:solidFill>
              </a:rPr>
              <a:t>Extends OpenID Federation to provide efficient methods to interact with potentially large number of participating Entities</a:t>
            </a:r>
          </a:p>
          <a:p>
            <a:pPr marL="457200" lvl="0" indent="-342900" algn="l" rtl="0">
              <a:spcBef>
                <a:spcPts val="0"/>
              </a:spcBef>
              <a:spcAft>
                <a:spcPts val="0"/>
              </a:spcAft>
              <a:buClr>
                <a:schemeClr val="accent1"/>
              </a:buClr>
              <a:buSzPts val="1800"/>
              <a:buChar char="■"/>
            </a:pPr>
            <a:r>
              <a:rPr lang="en-US" dirty="0">
                <a:solidFill>
                  <a:schemeClr val="dk1"/>
                </a:solidFill>
              </a:rPr>
              <a:t>Motivated by open finance use cases in Australia, etc.</a:t>
            </a:r>
          </a:p>
          <a:p>
            <a:pPr marL="0" lvl="0" indent="0" algn="l" rtl="0">
              <a:spcBef>
                <a:spcPts val="667"/>
              </a:spcBef>
              <a:spcAft>
                <a:spcPts val="0"/>
              </a:spcAft>
              <a:buNone/>
            </a:pPr>
            <a:endParaRPr lang="en-US" dirty="0">
              <a:solidFill>
                <a:schemeClr val="dk1"/>
              </a:solidFill>
            </a:endParaRPr>
          </a:p>
          <a:p>
            <a:pPr marL="457200" lvl="0" indent="-342900" algn="l" rtl="0">
              <a:spcBef>
                <a:spcPts val="667"/>
              </a:spcBef>
              <a:spcAft>
                <a:spcPts val="0"/>
              </a:spcAft>
              <a:buClr>
                <a:schemeClr val="accent1"/>
              </a:buClr>
              <a:buSzPts val="1800"/>
              <a:buChar char="■"/>
            </a:pPr>
            <a:r>
              <a:rPr lang="en-US" b="1" i="1" dirty="0">
                <a:solidFill>
                  <a:schemeClr val="dk1"/>
                </a:solidFill>
              </a:rPr>
              <a:t>Implementations and feedback wanted!</a:t>
            </a:r>
          </a:p>
          <a:p>
            <a:endParaRPr lang="en-US" dirty="0"/>
          </a:p>
        </p:txBody>
      </p:sp>
    </p:spTree>
    <p:extLst>
      <p:ext uri="{BB962C8B-B14F-4D97-AF65-F5344CB8AC3E}">
        <p14:creationId xmlns:p14="http://schemas.microsoft.com/office/powerpoint/2010/main" val="182171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D6EF-374E-7480-794E-54CB5714FFA7}"/>
              </a:ext>
            </a:extLst>
          </p:cNvPr>
          <p:cNvSpPr>
            <a:spLocks noGrp="1"/>
          </p:cNvSpPr>
          <p:nvPr>
            <p:ph type="title"/>
          </p:nvPr>
        </p:nvSpPr>
        <p:spPr/>
        <p:txBody>
          <a:bodyPr>
            <a:normAutofit fontScale="90000"/>
          </a:bodyPr>
          <a:lstStyle/>
          <a:p>
            <a:r>
              <a:rPr lang="en-US" dirty="0">
                <a:latin typeface="Arial"/>
                <a:ea typeface="Arial"/>
                <a:cs typeface="Arial"/>
                <a:sym typeface="Arial"/>
              </a:rPr>
              <a:t>OpenID Federation Wallet Architectures</a:t>
            </a:r>
            <a:endParaRPr lang="en-US" dirty="0"/>
          </a:p>
        </p:txBody>
      </p:sp>
      <p:sp>
        <p:nvSpPr>
          <p:cNvPr id="3" name="Content Placeholder 2">
            <a:extLst>
              <a:ext uri="{FF2B5EF4-FFF2-40B4-BE49-F238E27FC236}">
                <a16:creationId xmlns:a16="http://schemas.microsoft.com/office/drawing/2014/main" id="{72B858F2-332E-216D-2B2D-5CDB489B0D51}"/>
              </a:ext>
            </a:extLst>
          </p:cNvPr>
          <p:cNvSpPr>
            <a:spLocks noGrp="1"/>
          </p:cNvSpPr>
          <p:nvPr>
            <p:ph idx="1"/>
          </p:nvPr>
        </p:nvSpPr>
        <p:spPr/>
        <p:txBody>
          <a:bodyPr/>
          <a:lstStyle/>
          <a:p>
            <a:r>
              <a:rPr lang="en-US" dirty="0">
                <a:hlinkClick r:id="rId2"/>
              </a:rPr>
              <a:t>https://openid.net/specs/openid-federation-wallet-1_0.html</a:t>
            </a:r>
            <a:endParaRPr lang="en-US" dirty="0"/>
          </a:p>
          <a:p>
            <a:r>
              <a:rPr lang="en-US" dirty="0"/>
              <a:t>Defines entity types for trust establishment for wallet ecosystems with OpenID Federation</a:t>
            </a:r>
          </a:p>
          <a:p>
            <a:pPr lvl="1"/>
            <a:r>
              <a:rPr lang="en-US" b="0" i="0" dirty="0">
                <a:solidFill>
                  <a:srgbClr val="222222"/>
                </a:solidFill>
                <a:effectLst/>
                <a:latin typeface="Roboto Mono" panose="00000009000000000000" pitchFamily="49" charset="0"/>
              </a:rPr>
              <a:t>openid_wallet_provider</a:t>
            </a:r>
          </a:p>
          <a:p>
            <a:pPr lvl="1"/>
            <a:r>
              <a:rPr lang="en-US" b="0" i="0" dirty="0">
                <a:solidFill>
                  <a:srgbClr val="222222"/>
                </a:solidFill>
                <a:effectLst/>
                <a:latin typeface="Roboto Mono" panose="00000009000000000000" pitchFamily="49" charset="0"/>
              </a:rPr>
              <a:t>openid_credential_issuer</a:t>
            </a:r>
            <a:endParaRPr lang="en-US" dirty="0">
              <a:solidFill>
                <a:srgbClr val="222222"/>
              </a:solidFill>
              <a:latin typeface="Roboto Mono" panose="00000009000000000000" pitchFamily="49" charset="0"/>
            </a:endParaRPr>
          </a:p>
          <a:p>
            <a:pPr lvl="1"/>
            <a:r>
              <a:rPr lang="en-US" b="0" i="0" dirty="0">
                <a:solidFill>
                  <a:srgbClr val="222222"/>
                </a:solidFill>
                <a:effectLst/>
                <a:latin typeface="Roboto Mono" panose="00000009000000000000" pitchFamily="49" charset="0"/>
              </a:rPr>
              <a:t>openid_credential_verifier</a:t>
            </a:r>
            <a:endParaRPr lang="en-US" dirty="0"/>
          </a:p>
          <a:p>
            <a:endParaRPr lang="en-US" dirty="0"/>
          </a:p>
          <a:p>
            <a:pPr marL="457200" lvl="0" indent="-342900" algn="l" rtl="0">
              <a:spcBef>
                <a:spcPts val="667"/>
              </a:spcBef>
              <a:spcAft>
                <a:spcPts val="0"/>
              </a:spcAft>
              <a:buClr>
                <a:schemeClr val="accent1"/>
              </a:buClr>
              <a:buSzPts val="1800"/>
              <a:buChar char="■"/>
            </a:pPr>
            <a:r>
              <a:rPr lang="en-US" b="1" i="1" dirty="0">
                <a:solidFill>
                  <a:schemeClr val="dk1"/>
                </a:solidFill>
              </a:rPr>
              <a:t>Implementations and feedback wanted!</a:t>
            </a:r>
          </a:p>
        </p:txBody>
      </p:sp>
    </p:spTree>
    <p:extLst>
      <p:ext uri="{BB962C8B-B14F-4D97-AF65-F5344CB8AC3E}">
        <p14:creationId xmlns:p14="http://schemas.microsoft.com/office/powerpoint/2010/main" val="1196955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771B-B365-B5C9-A7D7-684B16342D77}"/>
              </a:ext>
            </a:extLst>
          </p:cNvPr>
          <p:cNvSpPr>
            <a:spLocks noGrp="1"/>
          </p:cNvSpPr>
          <p:nvPr>
            <p:ph type="title"/>
          </p:nvPr>
        </p:nvSpPr>
        <p:spPr/>
        <p:txBody>
          <a:bodyPr>
            <a:normAutofit fontScale="90000"/>
          </a:bodyPr>
          <a:lstStyle/>
          <a:p>
            <a:r>
              <a:rPr lang="en-US" dirty="0"/>
              <a:t>OpenID Connect Relying Party Metadata Choices</a:t>
            </a:r>
          </a:p>
        </p:txBody>
      </p:sp>
      <p:sp>
        <p:nvSpPr>
          <p:cNvPr id="3" name="Content Placeholder 2">
            <a:extLst>
              <a:ext uri="{FF2B5EF4-FFF2-40B4-BE49-F238E27FC236}">
                <a16:creationId xmlns:a16="http://schemas.microsoft.com/office/drawing/2014/main" id="{1FDD8FB7-B580-32BF-F87F-B5CC1A1DE1EB}"/>
              </a:ext>
            </a:extLst>
          </p:cNvPr>
          <p:cNvSpPr>
            <a:spLocks noGrp="1" noRot="1" noMove="1" noResize="1" noEditPoints="1" noAdjustHandles="1" noChangeArrowheads="1" noChangeShapeType="1"/>
          </p:cNvSpPr>
          <p:nvPr>
            <p:ph idx="1"/>
          </p:nvPr>
        </p:nvSpPr>
        <p:spPr/>
        <p:txBody>
          <a:bodyPr>
            <a:normAutofit fontScale="92500" lnSpcReduction="10000"/>
          </a:bodyPr>
          <a:lstStyle/>
          <a:p>
            <a:r>
              <a:rPr lang="en-US" dirty="0">
                <a:hlinkClick r:id="rId2"/>
              </a:rPr>
              <a:t>https://openid.net/specs/openid-connect-rp-metadata-choices-1_0.html</a:t>
            </a:r>
            <a:endParaRPr lang="en-US" dirty="0"/>
          </a:p>
          <a:p>
            <a:r>
              <a:rPr lang="en-US" dirty="0"/>
              <a:t>Lets RPs declare all supported metadata parameters to OPs</a:t>
            </a:r>
          </a:p>
          <a:p>
            <a:pPr lvl="1"/>
            <a:r>
              <a:rPr lang="en-US" dirty="0"/>
              <a:t>In existing OpenID Connect Dynamic Client Registration spec, only one value expressed for each choice</a:t>
            </a:r>
          </a:p>
          <a:p>
            <a:r>
              <a:rPr lang="en-US" dirty="0"/>
              <a:t>Used by OpenID Federation</a:t>
            </a:r>
          </a:p>
          <a:p>
            <a:r>
              <a:rPr lang="en-US" dirty="0"/>
              <a:t>First Implementer’s Draft approved in July 2025</a:t>
            </a:r>
          </a:p>
          <a:p>
            <a:r>
              <a:rPr lang="en-US" dirty="0"/>
              <a:t>Updated since to use </a:t>
            </a:r>
            <a:r>
              <a:rPr lang="en-US" dirty="0">
                <a:latin typeface="Courier New" panose="02070309020205020404" pitchFamily="49" charset="0"/>
                <a:cs typeface="Courier New" panose="02070309020205020404" pitchFamily="49" charset="0"/>
              </a:rPr>
              <a:t>token_endpoint_auth_methods_supported</a:t>
            </a:r>
            <a:r>
              <a:rPr lang="en-US" dirty="0"/>
              <a:t> for all Authorization Server endpoints</a:t>
            </a:r>
          </a:p>
        </p:txBody>
      </p:sp>
    </p:spTree>
    <p:extLst>
      <p:ext uri="{BB962C8B-B14F-4D97-AF65-F5344CB8AC3E}">
        <p14:creationId xmlns:p14="http://schemas.microsoft.com/office/powerpoint/2010/main" val="335196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Single-Sign-On for Mobile Apps</a:t>
            </a:r>
          </a:p>
        </p:txBody>
      </p:sp>
      <p:sp>
        <p:nvSpPr>
          <p:cNvPr id="3" name="Content Placeholder 2"/>
          <p:cNvSpPr>
            <a:spLocks noGrp="1"/>
          </p:cNvSpPr>
          <p:nvPr>
            <p:ph idx="1"/>
          </p:nvPr>
        </p:nvSpPr>
        <p:spPr/>
        <p:txBody>
          <a:bodyPr/>
          <a:lstStyle/>
          <a:p>
            <a:r>
              <a:rPr lang="en-US" dirty="0"/>
              <a:t>OpenID Connect Native SSO for Mobile Apps specification</a:t>
            </a:r>
          </a:p>
          <a:p>
            <a:pPr lvl="1"/>
            <a:r>
              <a:rPr lang="en-US" dirty="0">
                <a:hlinkClick r:id="rId3"/>
              </a:rPr>
              <a:t>https://openid.net/specs/openid-connect-native-sso-1_0.html</a:t>
            </a:r>
            <a:endParaRPr lang="en-US" dirty="0"/>
          </a:p>
          <a:p>
            <a:r>
              <a:rPr lang="en-US" dirty="0"/>
              <a:t>Enables Single Sign-On across apps by the same vendor</a:t>
            </a:r>
          </a:p>
          <a:p>
            <a:r>
              <a:rPr lang="en-US" dirty="0"/>
              <a:t>Assigns a device secret issued by the Authorization Server</a:t>
            </a:r>
          </a:p>
          <a:p>
            <a:r>
              <a:rPr lang="en-US" dirty="0"/>
              <a:t>Deployed by AOL</a:t>
            </a:r>
          </a:p>
          <a:p>
            <a:r>
              <a:rPr lang="en-US" i="1" dirty="0"/>
              <a:t>Second Implementer’s Draft approved October 2025</a:t>
            </a:r>
          </a:p>
          <a:p>
            <a:r>
              <a:rPr lang="en-US" dirty="0"/>
              <a:t>Updates being considered to replace reuse of ID Token</a:t>
            </a:r>
          </a:p>
          <a:p>
            <a:endParaRPr lang="en-US" dirty="0"/>
          </a:p>
        </p:txBody>
      </p:sp>
    </p:spTree>
    <p:extLst>
      <p:ext uri="{BB962C8B-B14F-4D97-AF65-F5344CB8AC3E}">
        <p14:creationId xmlns:p14="http://schemas.microsoft.com/office/powerpoint/2010/main" val="219965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7286-3C97-4FCC-B8E1-5724CF3EB9E4}"/>
              </a:ext>
            </a:extLst>
          </p:cNvPr>
          <p:cNvSpPr>
            <a:spLocks noGrp="1"/>
          </p:cNvSpPr>
          <p:nvPr>
            <p:ph type="title"/>
          </p:nvPr>
        </p:nvSpPr>
        <p:spPr/>
        <p:txBody>
          <a:bodyPr>
            <a:noAutofit/>
          </a:bodyPr>
          <a:lstStyle/>
          <a:p>
            <a:r>
              <a:rPr lang="en-US" sz="3400" dirty="0"/>
              <a:t>You’re Almost Certainly Using OpenID Connect!</a:t>
            </a:r>
          </a:p>
        </p:txBody>
      </p:sp>
      <p:sp>
        <p:nvSpPr>
          <p:cNvPr id="3" name="Content Placeholder 2">
            <a:extLst>
              <a:ext uri="{FF2B5EF4-FFF2-40B4-BE49-F238E27FC236}">
                <a16:creationId xmlns:a16="http://schemas.microsoft.com/office/drawing/2014/main" id="{4D4B6F59-5038-4D49-8375-F30327234739}"/>
              </a:ext>
            </a:extLst>
          </p:cNvPr>
          <p:cNvSpPr>
            <a:spLocks noGrp="1"/>
          </p:cNvSpPr>
          <p:nvPr>
            <p:ph idx="1"/>
          </p:nvPr>
        </p:nvSpPr>
        <p:spPr/>
        <p:txBody>
          <a:bodyPr/>
          <a:lstStyle/>
          <a:p>
            <a:r>
              <a:rPr lang="en-US" dirty="0"/>
              <a:t>Android, AOL, Apple, AT&amp;T, Auth0, Deutsche Telekom, ForgeRock, Google, GrabTaxi, GSMA Mobile Connect, IBM, KDDI, Microsoft, NEC, NRI, NTT, Okta, Oracle, Orange, Ping Identity, Red Hat, Salesforce, Softbank, Symantec, </a:t>
            </a:r>
            <a:r>
              <a:rPr lang="en-US" b="0" i="0" u="none" strike="noStrike" dirty="0">
                <a:effectLst/>
                <a:latin typeface="-apple-system"/>
              </a:rPr>
              <a:t>Telefónica</a:t>
            </a:r>
            <a:r>
              <a:rPr lang="en-US" dirty="0"/>
              <a:t>, Verizon, Yahoo, Yahoo! Japan, all use OpenID Connect</a:t>
            </a:r>
          </a:p>
          <a:p>
            <a:pPr lvl="1"/>
            <a:r>
              <a:rPr lang="en-US" dirty="0"/>
              <a:t>Many other sites and apps large and small use OpenID Connect</a:t>
            </a:r>
          </a:p>
          <a:p>
            <a:r>
              <a:rPr lang="en-US" dirty="0"/>
              <a:t>OpenID Connect is infrastructure</a:t>
            </a:r>
          </a:p>
          <a:p>
            <a:pPr lvl="1"/>
            <a:r>
              <a:rPr lang="en-US" dirty="0"/>
              <a:t>Not a consumer brand</a:t>
            </a:r>
          </a:p>
        </p:txBody>
      </p:sp>
    </p:spTree>
    <p:extLst>
      <p:ext uri="{BB962C8B-B14F-4D97-AF65-F5344CB8AC3E}">
        <p14:creationId xmlns:p14="http://schemas.microsoft.com/office/powerpoint/2010/main" val="2794995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892F8-1325-8F8A-A696-228B0260F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1F8E5-E3F0-D723-6BAA-737ABBFCAA1C}"/>
              </a:ext>
            </a:extLst>
          </p:cNvPr>
          <p:cNvSpPr>
            <a:spLocks noGrp="1"/>
          </p:cNvSpPr>
          <p:nvPr>
            <p:ph type="title"/>
          </p:nvPr>
        </p:nvSpPr>
        <p:spPr/>
        <p:txBody>
          <a:bodyPr>
            <a:normAutofit/>
          </a:bodyPr>
          <a:lstStyle/>
          <a:p>
            <a:r>
              <a:rPr lang="en" dirty="0"/>
              <a:t>OpenID Connect Claims Aggregation</a:t>
            </a:r>
            <a:endParaRPr lang="en-US" dirty="0"/>
          </a:p>
        </p:txBody>
      </p:sp>
      <p:sp>
        <p:nvSpPr>
          <p:cNvPr id="3" name="Content Placeholder 2">
            <a:extLst>
              <a:ext uri="{FF2B5EF4-FFF2-40B4-BE49-F238E27FC236}">
                <a16:creationId xmlns:a16="http://schemas.microsoft.com/office/drawing/2014/main" id="{7CF28554-8BFE-FB68-DAC6-505EE5EAFFA5}"/>
              </a:ext>
            </a:extLst>
          </p:cNvPr>
          <p:cNvSpPr>
            <a:spLocks noGrp="1"/>
          </p:cNvSpPr>
          <p:nvPr>
            <p:ph idx="1"/>
          </p:nvPr>
        </p:nvSpPr>
        <p:spPr/>
        <p:txBody>
          <a:bodyPr/>
          <a:lstStyle/>
          <a:p>
            <a:r>
              <a:rPr lang="en-US" sz="2800" dirty="0">
                <a:hlinkClick r:id="rId3"/>
              </a:rPr>
              <a:t>https://openid.net/specs/openid-connect-claims-aggregation-1_0.html</a:t>
            </a:r>
            <a:endParaRPr lang="en-US" sz="2800" dirty="0"/>
          </a:p>
          <a:p>
            <a:r>
              <a:rPr lang="en-US" dirty="0"/>
              <a:t>Enables RPs to request and Claims Providers to return aggregated claims through OPs</a:t>
            </a:r>
          </a:p>
          <a:p>
            <a:r>
              <a:rPr lang="en-US" dirty="0"/>
              <a:t>Functional overlap with OpenID4VC specs removed in May</a:t>
            </a:r>
          </a:p>
          <a:p>
            <a:endParaRPr lang="en-US" dirty="0"/>
          </a:p>
          <a:p>
            <a:r>
              <a:rPr lang="en-US" dirty="0"/>
              <a:t>Reviews wanted</a:t>
            </a:r>
          </a:p>
          <a:p>
            <a:endParaRPr lang="en-US" dirty="0"/>
          </a:p>
        </p:txBody>
      </p:sp>
    </p:spTree>
    <p:extLst>
      <p:ext uri="{BB962C8B-B14F-4D97-AF65-F5344CB8AC3E}">
        <p14:creationId xmlns:p14="http://schemas.microsoft.com/office/powerpoint/2010/main" val="3551283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9FEE-4271-92A4-A60E-31B7C3C39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85446-AFA5-5E44-E407-2FAC6C4521A8}"/>
              </a:ext>
            </a:extLst>
          </p:cNvPr>
          <p:cNvSpPr>
            <a:spLocks noGrp="1"/>
          </p:cNvSpPr>
          <p:nvPr>
            <p:ph type="title"/>
          </p:nvPr>
        </p:nvSpPr>
        <p:spPr/>
        <p:txBody>
          <a:bodyPr>
            <a:normAutofit/>
          </a:bodyPr>
          <a:lstStyle/>
          <a:p>
            <a:r>
              <a:rPr lang="en" dirty="0"/>
              <a:t>OpenID Provider Commands</a:t>
            </a:r>
            <a:endParaRPr lang="en-US" dirty="0"/>
          </a:p>
        </p:txBody>
      </p:sp>
      <p:sp>
        <p:nvSpPr>
          <p:cNvPr id="3" name="Content Placeholder 2">
            <a:extLst>
              <a:ext uri="{FF2B5EF4-FFF2-40B4-BE49-F238E27FC236}">
                <a16:creationId xmlns:a16="http://schemas.microsoft.com/office/drawing/2014/main" id="{087CEDCC-745E-3A37-B51F-B43DF33BAA35}"/>
              </a:ext>
            </a:extLst>
          </p:cNvPr>
          <p:cNvSpPr>
            <a:spLocks noGrp="1"/>
          </p:cNvSpPr>
          <p:nvPr>
            <p:ph idx="1"/>
          </p:nvPr>
        </p:nvSpPr>
        <p:spPr/>
        <p:txBody>
          <a:bodyPr/>
          <a:lstStyle/>
          <a:p>
            <a:r>
              <a:rPr lang="en-US" sz="2800" dirty="0">
                <a:hlinkClick r:id="rId3"/>
              </a:rPr>
              <a:t>https://openid.net/specs/openid-provider-commands-1_0.html</a:t>
            </a:r>
            <a:endParaRPr lang="en-US" sz="2800" dirty="0"/>
          </a:p>
          <a:p>
            <a:r>
              <a:rPr lang="en-US" dirty="0"/>
              <a:t>Complements OpenID Connect by introducing set of Commands for OP to manage end-user Account at RP</a:t>
            </a:r>
          </a:p>
          <a:p>
            <a:r>
              <a:rPr lang="en-US" i="1" dirty="0"/>
              <a:t>Adopted by working group in March 2025</a:t>
            </a:r>
          </a:p>
          <a:p>
            <a:endParaRPr lang="en-US" dirty="0"/>
          </a:p>
        </p:txBody>
      </p:sp>
    </p:spTree>
    <p:extLst>
      <p:ext uri="{BB962C8B-B14F-4D97-AF65-F5344CB8AC3E}">
        <p14:creationId xmlns:p14="http://schemas.microsoft.com/office/powerpoint/2010/main" val="92263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2491-9556-4ECE-8EA6-454FAB4EF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DF62A-3ED2-65A9-1439-1B7B610D06C2}"/>
              </a:ext>
            </a:extLst>
          </p:cNvPr>
          <p:cNvSpPr>
            <a:spLocks noGrp="1"/>
          </p:cNvSpPr>
          <p:nvPr>
            <p:ph type="title"/>
          </p:nvPr>
        </p:nvSpPr>
        <p:spPr/>
        <p:txBody>
          <a:bodyPr>
            <a:normAutofit fontScale="90000"/>
          </a:bodyPr>
          <a:lstStyle/>
          <a:p>
            <a:r>
              <a:rPr lang="en" dirty="0"/>
              <a:t>OpenID Connect Enterprise Extensions</a:t>
            </a:r>
            <a:endParaRPr lang="en-US" dirty="0"/>
          </a:p>
        </p:txBody>
      </p:sp>
      <p:sp>
        <p:nvSpPr>
          <p:cNvPr id="3" name="Content Placeholder 2">
            <a:extLst>
              <a:ext uri="{FF2B5EF4-FFF2-40B4-BE49-F238E27FC236}">
                <a16:creationId xmlns:a16="http://schemas.microsoft.com/office/drawing/2014/main" id="{1A48460D-20CA-F4FD-6532-C305E43B8302}"/>
              </a:ext>
            </a:extLst>
          </p:cNvPr>
          <p:cNvSpPr>
            <a:spLocks noGrp="1"/>
          </p:cNvSpPr>
          <p:nvPr>
            <p:ph idx="1"/>
          </p:nvPr>
        </p:nvSpPr>
        <p:spPr/>
        <p:txBody>
          <a:bodyPr/>
          <a:lstStyle/>
          <a:p>
            <a:r>
              <a:rPr lang="en-US" sz="2700" dirty="0">
                <a:hlinkClick r:id="rId3"/>
              </a:rPr>
              <a:t>https://openid.net/specs/openid-connect-enterprise-extensions-1_0.html</a:t>
            </a:r>
            <a:endParaRPr lang="en-US" sz="2700" dirty="0"/>
          </a:p>
          <a:p>
            <a:r>
              <a:rPr lang="en-US" dirty="0"/>
              <a:t>Specifies common or desirable extensions to OpenID Connect</a:t>
            </a:r>
          </a:p>
          <a:p>
            <a:r>
              <a:rPr lang="en-US" i="1" dirty="0"/>
              <a:t>Adopted by working group in June 2025</a:t>
            </a:r>
          </a:p>
          <a:p>
            <a:endParaRPr lang="en-US" dirty="0"/>
          </a:p>
        </p:txBody>
      </p:sp>
    </p:spTree>
    <p:extLst>
      <p:ext uri="{BB962C8B-B14F-4D97-AF65-F5344CB8AC3E}">
        <p14:creationId xmlns:p14="http://schemas.microsoft.com/office/powerpoint/2010/main" val="3919280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FDB0C-A88E-F413-83ED-B7F5506E0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F91E-3BA1-5959-85B5-3FBE23B3FBE6}"/>
              </a:ext>
            </a:extLst>
          </p:cNvPr>
          <p:cNvSpPr>
            <a:spLocks noGrp="1"/>
          </p:cNvSpPr>
          <p:nvPr>
            <p:ph type="title"/>
          </p:nvPr>
        </p:nvSpPr>
        <p:spPr/>
        <p:txBody>
          <a:bodyPr>
            <a:normAutofit fontScale="90000"/>
          </a:bodyPr>
          <a:lstStyle/>
          <a:p>
            <a:r>
              <a:rPr lang="en" dirty="0"/>
              <a:t>OpenID Connect Ephemeral Subject Identifier</a:t>
            </a:r>
            <a:endParaRPr lang="en-US" dirty="0"/>
          </a:p>
        </p:txBody>
      </p:sp>
      <p:sp>
        <p:nvSpPr>
          <p:cNvPr id="3" name="Content Placeholder 2">
            <a:extLst>
              <a:ext uri="{FF2B5EF4-FFF2-40B4-BE49-F238E27FC236}">
                <a16:creationId xmlns:a16="http://schemas.microsoft.com/office/drawing/2014/main" id="{9D8E537B-3B0E-6C70-E3B5-2C3EC7DFF177}"/>
              </a:ext>
            </a:extLst>
          </p:cNvPr>
          <p:cNvSpPr>
            <a:spLocks noGrp="1"/>
          </p:cNvSpPr>
          <p:nvPr>
            <p:ph idx="1"/>
          </p:nvPr>
        </p:nvSpPr>
        <p:spPr/>
        <p:txBody>
          <a:bodyPr/>
          <a:lstStyle/>
          <a:p>
            <a:r>
              <a:rPr lang="en-US" sz="2500" dirty="0">
                <a:hlinkClick r:id="rId3"/>
              </a:rPr>
              <a:t>https://openid.net/specs/openid-connect-ephemeral-subject-identifier-1_0.html</a:t>
            </a:r>
            <a:endParaRPr lang="en-US" sz="2500" dirty="0"/>
          </a:p>
          <a:p>
            <a:r>
              <a:rPr lang="en-US" dirty="0"/>
              <a:t>Specifies an ephemeral subject identifier type that prevents correlation of the subject identifier across multiple visits</a:t>
            </a:r>
          </a:p>
          <a:p>
            <a:r>
              <a:rPr lang="en-US" i="1" dirty="0"/>
              <a:t>Adopted by working group in June 2025</a:t>
            </a:r>
          </a:p>
          <a:p>
            <a:r>
              <a:rPr lang="en-US" dirty="0"/>
              <a:t>Reviews requested</a:t>
            </a:r>
          </a:p>
          <a:p>
            <a:endParaRPr lang="en-US" dirty="0"/>
          </a:p>
        </p:txBody>
      </p:sp>
    </p:spTree>
    <p:extLst>
      <p:ext uri="{BB962C8B-B14F-4D97-AF65-F5344CB8AC3E}">
        <p14:creationId xmlns:p14="http://schemas.microsoft.com/office/powerpoint/2010/main" val="435366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CCBA-F383-F6C6-11A1-4D924355B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63552-7369-11E2-DDEE-9735EA8AE0FA}"/>
              </a:ext>
            </a:extLst>
          </p:cNvPr>
          <p:cNvSpPr>
            <a:spLocks noGrp="1"/>
          </p:cNvSpPr>
          <p:nvPr>
            <p:ph type="title"/>
          </p:nvPr>
        </p:nvSpPr>
        <p:spPr/>
        <p:txBody>
          <a:bodyPr>
            <a:normAutofit/>
          </a:bodyPr>
          <a:lstStyle/>
          <a:p>
            <a:r>
              <a:rPr lang="en" dirty="0"/>
              <a:t>OpenID Connect Key Binding</a:t>
            </a:r>
            <a:endParaRPr lang="en-US" dirty="0"/>
          </a:p>
        </p:txBody>
      </p:sp>
      <p:sp>
        <p:nvSpPr>
          <p:cNvPr id="3" name="Content Placeholder 2">
            <a:extLst>
              <a:ext uri="{FF2B5EF4-FFF2-40B4-BE49-F238E27FC236}">
                <a16:creationId xmlns:a16="http://schemas.microsoft.com/office/drawing/2014/main" id="{1FAC6AB8-4494-34E9-8DD2-183158D92A62}"/>
              </a:ext>
            </a:extLst>
          </p:cNvPr>
          <p:cNvSpPr>
            <a:spLocks noGrp="1"/>
          </p:cNvSpPr>
          <p:nvPr>
            <p:ph idx="1"/>
          </p:nvPr>
        </p:nvSpPr>
        <p:spPr/>
        <p:txBody>
          <a:bodyPr/>
          <a:lstStyle/>
          <a:p>
            <a:r>
              <a:rPr lang="en-US" dirty="0">
                <a:hlinkClick r:id="rId3"/>
              </a:rPr>
              <a:t>https://github.com/openid/connect-key-binding</a:t>
            </a:r>
            <a:endParaRPr lang="en-US" dirty="0"/>
          </a:p>
          <a:p>
            <a:r>
              <a:rPr lang="en-US" dirty="0"/>
              <a:t>Specifies how to bind public key to OpenID Connect ID Token</a:t>
            </a:r>
          </a:p>
          <a:p>
            <a:r>
              <a:rPr lang="en-US" i="1" dirty="0"/>
              <a:t>Adopted by working group in October 2025</a:t>
            </a:r>
          </a:p>
          <a:p>
            <a:r>
              <a:rPr lang="en-US" dirty="0"/>
              <a:t>Publication to openid.net/specs/ expected this week</a:t>
            </a:r>
          </a:p>
          <a:p>
            <a:endParaRPr lang="en-US" dirty="0"/>
          </a:p>
        </p:txBody>
      </p:sp>
    </p:spTree>
    <p:extLst>
      <p:ext uri="{BB962C8B-B14F-4D97-AF65-F5344CB8AC3E}">
        <p14:creationId xmlns:p14="http://schemas.microsoft.com/office/powerpoint/2010/main" val="3903109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OpenID Working Groups</a:t>
            </a:r>
          </a:p>
        </p:txBody>
      </p:sp>
      <p:sp>
        <p:nvSpPr>
          <p:cNvPr id="3" name="Content Placeholder 2"/>
          <p:cNvSpPr>
            <a:spLocks noGrp="1"/>
          </p:cNvSpPr>
          <p:nvPr>
            <p:ph idx="1"/>
          </p:nvPr>
        </p:nvSpPr>
        <p:spPr>
          <a:xfrm>
            <a:off x="609600" y="1346204"/>
            <a:ext cx="10972800" cy="5411154"/>
          </a:xfrm>
        </p:spPr>
        <p:txBody>
          <a:bodyPr>
            <a:normAutofit/>
          </a:bodyPr>
          <a:lstStyle/>
          <a:p>
            <a:r>
              <a:rPr lang="en-US" sz="3000" b="1" dirty="0"/>
              <a:t>M</a:t>
            </a:r>
            <a:r>
              <a:rPr lang="en-US" sz="3000" dirty="0"/>
              <a:t>obile </a:t>
            </a:r>
            <a:r>
              <a:rPr lang="en-US" sz="3000" b="1" dirty="0"/>
              <a:t>O</a:t>
            </a:r>
            <a:r>
              <a:rPr lang="en-US" sz="3000" dirty="0"/>
              <a:t>perator </a:t>
            </a:r>
            <a:r>
              <a:rPr lang="en-US" sz="3000" b="1" dirty="0"/>
              <a:t>D</a:t>
            </a:r>
            <a:r>
              <a:rPr lang="en-US" sz="3000" dirty="0"/>
              <a:t>iscovery, </a:t>
            </a:r>
            <a:r>
              <a:rPr lang="en-US" sz="3000" b="1" dirty="0"/>
              <a:t>R</a:t>
            </a:r>
            <a:r>
              <a:rPr lang="en-US" sz="3000" dirty="0"/>
              <a:t>egistration, &amp; authe</a:t>
            </a:r>
            <a:r>
              <a:rPr lang="en-US" sz="3000" b="1" dirty="0"/>
              <a:t>N</a:t>
            </a:r>
            <a:r>
              <a:rPr lang="en-US" sz="3000" dirty="0"/>
              <a:t>tic</a:t>
            </a:r>
            <a:r>
              <a:rPr lang="en-US" sz="3000" b="1" dirty="0"/>
              <a:t>A</a:t>
            </a:r>
            <a:r>
              <a:rPr lang="en-US" sz="3000" dirty="0"/>
              <a:t>tion (MODRNA)</a:t>
            </a:r>
          </a:p>
          <a:p>
            <a:pPr lvl="1"/>
            <a:r>
              <a:rPr lang="en-US" sz="2600" dirty="0"/>
              <a:t>Mobile operator profiles for OpenID Connect</a:t>
            </a:r>
          </a:p>
          <a:p>
            <a:r>
              <a:rPr lang="en-US" sz="3000" dirty="0"/>
              <a:t>Financial-grade API (FAPI)</a:t>
            </a:r>
          </a:p>
          <a:p>
            <a:pPr lvl="1"/>
            <a:r>
              <a:rPr lang="en-US" sz="2600" dirty="0"/>
              <a:t>FAPI used for Open Finance in jurisdictions including UK, Australia, Brazil, Saudia Arabia, Norway, Germany, Japan, Canada, &amp; more to come…</a:t>
            </a:r>
          </a:p>
          <a:p>
            <a:r>
              <a:rPr lang="en-US" sz="3000" dirty="0"/>
              <a:t>eKYC and Identity Assurance (eKYC-IDA)</a:t>
            </a:r>
          </a:p>
          <a:p>
            <a:pPr lvl="1"/>
            <a:r>
              <a:rPr lang="en-US" sz="2600" dirty="0"/>
              <a:t>Defines JWT format for verified claims with identity assurance information</a:t>
            </a:r>
            <a:endParaRPr lang="en-US" sz="3000" dirty="0"/>
          </a:p>
          <a:p>
            <a:r>
              <a:rPr lang="en-US" sz="3000" dirty="0"/>
              <a:t>Digital Credentials Protocols (DCP)</a:t>
            </a:r>
          </a:p>
          <a:p>
            <a:pPr lvl="1"/>
            <a:r>
              <a:rPr lang="en-US" sz="2600" dirty="0"/>
              <a:t>Future home of OpenID for Verifiable Credentials (OpenID4VC) specs</a:t>
            </a:r>
          </a:p>
        </p:txBody>
      </p:sp>
    </p:spTree>
    <p:extLst>
      <p:ext uri="{BB962C8B-B14F-4D97-AF65-F5344CB8AC3E}">
        <p14:creationId xmlns:p14="http://schemas.microsoft.com/office/powerpoint/2010/main" val="105470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OpenID for Verifiable Credentials</a:t>
            </a:r>
            <a:br>
              <a:rPr lang="en-US" dirty="0"/>
            </a:br>
            <a:r>
              <a:rPr lang="en-US" i="1" dirty="0"/>
              <a:t>(Related Work Transferred to DCP WG)</a:t>
            </a:r>
          </a:p>
        </p:txBody>
      </p:sp>
      <p:sp>
        <p:nvSpPr>
          <p:cNvPr id="3" name="Content Placeholder 2"/>
          <p:cNvSpPr>
            <a:spLocks noGrp="1"/>
          </p:cNvSpPr>
          <p:nvPr>
            <p:ph idx="1"/>
          </p:nvPr>
        </p:nvSpPr>
        <p:spPr>
          <a:xfrm>
            <a:off x="609600" y="1617589"/>
            <a:ext cx="10972800" cy="5124280"/>
          </a:xfrm>
        </p:spPr>
        <p:txBody>
          <a:bodyPr>
            <a:normAutofit fontScale="92500"/>
          </a:bodyPr>
          <a:lstStyle/>
          <a:p>
            <a:r>
              <a:rPr lang="en-US" dirty="0"/>
              <a:t>Family of specs enabling use of identities that you hold</a:t>
            </a:r>
          </a:p>
          <a:p>
            <a:r>
              <a:rPr lang="en-US" dirty="0"/>
              <a:t>Uses the three-party Issuer/Holder/Verifier model</a:t>
            </a:r>
          </a:p>
          <a:p>
            <a:pPr lvl="1"/>
            <a:r>
              <a:rPr lang="en-US" dirty="0"/>
              <a:t>An Issuer creates a Verifiable Credential for you to hold</a:t>
            </a:r>
          </a:p>
          <a:p>
            <a:pPr lvl="1"/>
            <a:r>
              <a:rPr lang="en-US" dirty="0"/>
              <a:t>You hold it in a Wallet</a:t>
            </a:r>
          </a:p>
          <a:p>
            <a:pPr lvl="1"/>
            <a:r>
              <a:rPr lang="en-US" dirty="0"/>
              <a:t>You present it to a Verifier, possibly redacting some claims</a:t>
            </a:r>
          </a:p>
          <a:p>
            <a:r>
              <a:rPr lang="en-US" dirty="0"/>
              <a:t>Credential format agnostic</a:t>
            </a:r>
          </a:p>
          <a:p>
            <a:pPr lvl="1"/>
            <a:r>
              <a:rPr lang="en-US" dirty="0"/>
              <a:t>Can be used w/ W3C VCs, ISO Mobile Driving Licenses (mDL), SD-JWTs, etc.</a:t>
            </a:r>
          </a:p>
          <a:p>
            <a:r>
              <a:rPr lang="en-US" dirty="0"/>
              <a:t>Good privacy properties</a:t>
            </a:r>
          </a:p>
          <a:p>
            <a:pPr lvl="1"/>
            <a:r>
              <a:rPr lang="en-US" dirty="0"/>
              <a:t>Issuer doesn’t know when/where you’re using the credential</a:t>
            </a:r>
          </a:p>
          <a:p>
            <a:r>
              <a:rPr lang="en-US" dirty="0"/>
              <a:t>See </a:t>
            </a:r>
            <a:r>
              <a:rPr lang="en-US" sz="3000" dirty="0">
                <a:hlinkClick r:id="rId3"/>
              </a:rPr>
              <a:t>https://openid.net/openid4vc/</a:t>
            </a:r>
            <a:endParaRPr lang="en-US" i="1" dirty="0"/>
          </a:p>
        </p:txBody>
      </p:sp>
    </p:spTree>
    <p:extLst>
      <p:ext uri="{BB962C8B-B14F-4D97-AF65-F5344CB8AC3E}">
        <p14:creationId xmlns:p14="http://schemas.microsoft.com/office/powerpoint/2010/main" val="1217394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Assurance Specification</a:t>
            </a:r>
            <a:br>
              <a:rPr lang="en-US" dirty="0"/>
            </a:br>
            <a:r>
              <a:rPr lang="en-US" i="1" dirty="0"/>
              <a:t>(Related Work in eKYC-IDA WG)</a:t>
            </a:r>
          </a:p>
        </p:txBody>
      </p:sp>
      <p:sp>
        <p:nvSpPr>
          <p:cNvPr id="3" name="Content Placeholder 2"/>
          <p:cNvSpPr>
            <a:spLocks noGrp="1"/>
          </p:cNvSpPr>
          <p:nvPr>
            <p:ph idx="1"/>
          </p:nvPr>
        </p:nvSpPr>
        <p:spPr/>
        <p:txBody>
          <a:bodyPr>
            <a:normAutofit/>
          </a:bodyPr>
          <a:lstStyle/>
          <a:p>
            <a:r>
              <a:rPr lang="en-US" dirty="0"/>
              <a:t>OpenID Connect for Identity Assurance</a:t>
            </a:r>
          </a:p>
          <a:p>
            <a:pPr lvl="1"/>
            <a:r>
              <a:rPr lang="en-US" sz="2400" dirty="0">
                <a:hlinkClick r:id="rId3"/>
              </a:rPr>
              <a:t>https://openid.net/specs/openid-connect-4-identity-assurance-1_0.html</a:t>
            </a:r>
            <a:endParaRPr lang="en-US" sz="2400" dirty="0"/>
          </a:p>
          <a:p>
            <a:r>
              <a:rPr lang="en-US" dirty="0"/>
              <a:t>JWT representation for verified person data</a:t>
            </a:r>
          </a:p>
          <a:p>
            <a:pPr lvl="1"/>
            <a:r>
              <a:rPr lang="en-US" dirty="0"/>
              <a:t>Including information about the identity verification performed </a:t>
            </a:r>
          </a:p>
          <a:p>
            <a:pPr lvl="1"/>
            <a:r>
              <a:rPr lang="en-US" dirty="0"/>
              <a:t>Enables legal compliance for some use cases</a:t>
            </a:r>
          </a:p>
          <a:p>
            <a:r>
              <a:rPr lang="en-US" dirty="0"/>
              <a:t>Moved to eKYC and Identity Assurance working group in 2019</a:t>
            </a:r>
          </a:p>
          <a:p>
            <a:endParaRPr lang="en-US" i="1" dirty="0"/>
          </a:p>
          <a:p>
            <a:r>
              <a:rPr lang="en-US" i="1" dirty="0"/>
              <a:t>Became Final in October 2024</a:t>
            </a:r>
          </a:p>
        </p:txBody>
      </p:sp>
    </p:spTree>
    <p:extLst>
      <p:ext uri="{BB962C8B-B14F-4D97-AF65-F5344CB8AC3E}">
        <p14:creationId xmlns:p14="http://schemas.microsoft.com/office/powerpoint/2010/main" val="278833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CIBA Core</a:t>
            </a:r>
            <a:br>
              <a:rPr lang="en-US" dirty="0"/>
            </a:br>
            <a:r>
              <a:rPr lang="en-US" dirty="0"/>
              <a:t>(Related Work in MODRNA WG)</a:t>
            </a:r>
          </a:p>
        </p:txBody>
      </p:sp>
      <p:sp>
        <p:nvSpPr>
          <p:cNvPr id="3" name="Content Placeholder 2"/>
          <p:cNvSpPr>
            <a:spLocks noGrp="1"/>
          </p:cNvSpPr>
          <p:nvPr>
            <p:ph idx="1"/>
          </p:nvPr>
        </p:nvSpPr>
        <p:spPr/>
        <p:txBody>
          <a:bodyPr>
            <a:normAutofit fontScale="92500" lnSpcReduction="10000"/>
          </a:bodyPr>
          <a:lstStyle/>
          <a:p>
            <a:r>
              <a:rPr lang="en-US" dirty="0"/>
              <a:t>OpenID Connect Client-Initiated Backchannel Authentication (CIBA) Core</a:t>
            </a:r>
          </a:p>
          <a:p>
            <a:pPr lvl="1"/>
            <a:r>
              <a:rPr lang="en-US" dirty="0">
                <a:hlinkClick r:id="rId3"/>
              </a:rPr>
              <a:t>https://openid.net/specs/openid-client-initiated-backchannel-authentication-core-1_0.html</a:t>
            </a:r>
            <a:endParaRPr lang="en-US" dirty="0"/>
          </a:p>
          <a:p>
            <a:r>
              <a:rPr lang="en-US" dirty="0"/>
              <a:t>Authentication flow with direct Relying Party to OpenID Provider communication without redirects through browser</a:t>
            </a:r>
          </a:p>
          <a:p>
            <a:r>
              <a:rPr lang="en-US" dirty="0"/>
              <a:t>Used by FAPI CIBA Profile</a:t>
            </a:r>
          </a:p>
          <a:p>
            <a:r>
              <a:rPr lang="en-US" dirty="0"/>
              <a:t>Errata 1 draft published with security fix</a:t>
            </a:r>
          </a:p>
          <a:p>
            <a:endParaRPr lang="en-US" dirty="0"/>
          </a:p>
          <a:p>
            <a:r>
              <a:rPr lang="en-US" i="1" dirty="0"/>
              <a:t>Became Final in September 2021</a:t>
            </a:r>
          </a:p>
        </p:txBody>
      </p:sp>
    </p:spTree>
    <p:extLst>
      <p:ext uri="{BB962C8B-B14F-4D97-AF65-F5344CB8AC3E}">
        <p14:creationId xmlns:p14="http://schemas.microsoft.com/office/powerpoint/2010/main" val="4242502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OpenID Certification?</a:t>
            </a:r>
          </a:p>
        </p:txBody>
      </p:sp>
      <p:sp>
        <p:nvSpPr>
          <p:cNvPr id="3" name="Content Placeholder 2"/>
          <p:cNvSpPr>
            <a:spLocks noGrp="1"/>
          </p:cNvSpPr>
          <p:nvPr>
            <p:ph idx="1"/>
          </p:nvPr>
        </p:nvSpPr>
        <p:spPr>
          <a:xfrm>
            <a:off x="609600" y="1600201"/>
            <a:ext cx="10972800" cy="4983161"/>
          </a:xfrm>
        </p:spPr>
        <p:txBody>
          <a:bodyPr>
            <a:normAutofit fontScale="92500"/>
          </a:bodyPr>
          <a:lstStyle/>
          <a:p>
            <a:r>
              <a:rPr lang="en-US" dirty="0"/>
              <a:t>Enables OpenID Connect (and FAPI) implementations to be certified as meeting the requirements of defined conformance profiles</a:t>
            </a:r>
          </a:p>
          <a:p>
            <a:pPr lvl="1"/>
            <a:r>
              <a:rPr lang="en-US" dirty="0"/>
              <a:t>Goal is to make high-quality, secure, interoperable implementations the norm</a:t>
            </a:r>
          </a:p>
          <a:p>
            <a:r>
              <a:rPr lang="en-US" dirty="0"/>
              <a:t>An OpenID Certification has two components:</a:t>
            </a:r>
          </a:p>
          <a:p>
            <a:pPr lvl="1"/>
            <a:r>
              <a:rPr lang="en-US" dirty="0"/>
              <a:t>Technical evidence of conformance resulting from testing</a:t>
            </a:r>
          </a:p>
          <a:p>
            <a:pPr lvl="1"/>
            <a:r>
              <a:rPr lang="en-US" dirty="0"/>
              <a:t>Legal statement of conformance</a:t>
            </a:r>
          </a:p>
          <a:p>
            <a:r>
              <a:rPr lang="en-US" dirty="0"/>
              <a:t>Certified implementations can use the</a:t>
            </a:r>
            <a:br>
              <a:rPr lang="en-US" dirty="0"/>
            </a:br>
            <a:r>
              <a:rPr lang="en-US" dirty="0"/>
              <a:t>“OpenID Certified” logo</a:t>
            </a:r>
          </a:p>
          <a:p>
            <a:r>
              <a:rPr lang="en-US" i="1" dirty="0"/>
              <a:t>4,357 total certifications to date!</a:t>
            </a:r>
          </a:p>
          <a:p>
            <a:endParaRPr lang="en-US" dirty="0"/>
          </a:p>
        </p:txBody>
      </p:sp>
      <p:pic>
        <p:nvPicPr>
          <p:cNvPr id="4" name="Picture 3" descr="OpenID Certified Logo">
            <a:extLst>
              <a:ext uri="{FF2B5EF4-FFF2-40B4-BE49-F238E27FC236}">
                <a16:creationId xmlns:a16="http://schemas.microsoft.com/office/drawing/2014/main" id="{E5259256-B78F-470B-9EF1-1FFEFB75A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468" y="4761784"/>
            <a:ext cx="3281363" cy="1738235"/>
          </a:xfrm>
          <a:prstGeom prst="rect">
            <a:avLst/>
          </a:prstGeom>
        </p:spPr>
      </p:pic>
    </p:spTree>
    <p:extLst>
      <p:ext uri="{BB962C8B-B14F-4D97-AF65-F5344CB8AC3E}">
        <p14:creationId xmlns:p14="http://schemas.microsoft.com/office/powerpoint/2010/main" val="229140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Range</a:t>
            </a:r>
          </a:p>
        </p:txBody>
      </p:sp>
      <p:sp>
        <p:nvSpPr>
          <p:cNvPr id="3" name="Content Placeholder 2"/>
          <p:cNvSpPr>
            <a:spLocks noGrp="1"/>
          </p:cNvSpPr>
          <p:nvPr>
            <p:ph idx="1"/>
          </p:nvPr>
        </p:nvSpPr>
        <p:spPr/>
        <p:txBody>
          <a:bodyPr>
            <a:normAutofit fontScale="92500" lnSpcReduction="10000"/>
          </a:bodyPr>
          <a:lstStyle/>
          <a:p>
            <a:r>
              <a:rPr lang="en-US" dirty="0"/>
              <a:t>Spans use cases, scenarios</a:t>
            </a:r>
          </a:p>
          <a:p>
            <a:pPr lvl="1"/>
            <a:r>
              <a:rPr lang="en-US" dirty="0"/>
              <a:t>Internet, Enterprise, Mobile, Cloud, Federated, User-Centric</a:t>
            </a:r>
          </a:p>
          <a:p>
            <a:r>
              <a:rPr lang="en-US" dirty="0"/>
              <a:t>Spans security &amp; privacy requirements</a:t>
            </a:r>
          </a:p>
          <a:p>
            <a:pPr lvl="1"/>
            <a:r>
              <a:rPr lang="en-US" dirty="0"/>
              <a:t>From non-sensitive information to highly secure</a:t>
            </a:r>
          </a:p>
          <a:p>
            <a:r>
              <a:rPr lang="en-US" dirty="0"/>
              <a:t>Spans sophistication of claims usage</a:t>
            </a:r>
          </a:p>
          <a:p>
            <a:pPr lvl="1"/>
            <a:r>
              <a:rPr lang="en-US" dirty="0"/>
              <a:t>From basic default claims to specific requested claims to collecting claims in multiple formats from multiple sources</a:t>
            </a:r>
          </a:p>
          <a:p>
            <a:r>
              <a:rPr lang="en-US" dirty="0"/>
              <a:t>Maximizes simplicity of implementations</a:t>
            </a:r>
          </a:p>
          <a:p>
            <a:pPr lvl="1"/>
            <a:r>
              <a:rPr lang="en-US" dirty="0"/>
              <a:t>Uses existing IETF specs: OAuth 2.0, JSON Web Token (JWT), etc.</a:t>
            </a:r>
          </a:p>
          <a:p>
            <a:pPr lvl="1"/>
            <a:r>
              <a:rPr lang="en-US" dirty="0"/>
              <a:t>Lets you build only the pieces you need</a:t>
            </a:r>
          </a:p>
        </p:txBody>
      </p:sp>
    </p:spTree>
    <p:extLst>
      <p:ext uri="{BB962C8B-B14F-4D97-AF65-F5344CB8AC3E}">
        <p14:creationId xmlns:p14="http://schemas.microsoft.com/office/powerpoint/2010/main" val="2440381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value does certification provide?</a:t>
            </a:r>
          </a:p>
        </p:txBody>
      </p:sp>
      <p:sp>
        <p:nvSpPr>
          <p:cNvPr id="5" name="Content Placeholder 4"/>
          <p:cNvSpPr>
            <a:spLocks noGrp="1"/>
          </p:cNvSpPr>
          <p:nvPr>
            <p:ph idx="1"/>
          </p:nvPr>
        </p:nvSpPr>
        <p:spPr/>
        <p:txBody>
          <a:bodyPr>
            <a:normAutofit lnSpcReduction="10000"/>
          </a:bodyPr>
          <a:lstStyle/>
          <a:p>
            <a:r>
              <a:rPr lang="en-US" dirty="0"/>
              <a:t>Technical</a:t>
            </a:r>
          </a:p>
          <a:p>
            <a:pPr lvl="1"/>
            <a:r>
              <a:rPr lang="en-US" dirty="0"/>
              <a:t>Certification</a:t>
            </a:r>
            <a:r>
              <a:rPr lang="en-US" baseline="0" dirty="0"/>
              <a:t> testing gives confidence that things will “just work”</a:t>
            </a:r>
          </a:p>
          <a:p>
            <a:pPr lvl="1"/>
            <a:r>
              <a:rPr lang="en-US" dirty="0"/>
              <a:t>No custom code required to integrate with implementation</a:t>
            </a:r>
          </a:p>
          <a:p>
            <a:pPr lvl="1"/>
            <a:r>
              <a:rPr lang="en-US" baseline="0" dirty="0"/>
              <a:t>Better</a:t>
            </a:r>
            <a:r>
              <a:rPr lang="en-US" dirty="0"/>
              <a:t> for all parties</a:t>
            </a:r>
          </a:p>
          <a:p>
            <a:pPr lvl="1"/>
            <a:r>
              <a:rPr lang="en-US" dirty="0"/>
              <a:t>Relying parties explicitly asking identity providers to get certified</a:t>
            </a:r>
          </a:p>
          <a:p>
            <a:r>
              <a:rPr lang="en-US" baseline="0" dirty="0"/>
              <a:t>Business</a:t>
            </a:r>
          </a:p>
          <a:p>
            <a:pPr lvl="1"/>
            <a:r>
              <a:rPr lang="en-US" dirty="0"/>
              <a:t>Enhances reputation of organization and implementation</a:t>
            </a:r>
          </a:p>
          <a:p>
            <a:pPr lvl="1"/>
            <a:r>
              <a:rPr lang="en-US" dirty="0"/>
              <a:t>Shows that organization is taking interop seriously</a:t>
            </a:r>
          </a:p>
          <a:p>
            <a:pPr lvl="1"/>
            <a:r>
              <a:rPr lang="en-US" dirty="0"/>
              <a:t>Customers may choose certified implementations over others</a:t>
            </a:r>
            <a:endParaRPr lang="en-US" baseline="0" dirty="0"/>
          </a:p>
        </p:txBody>
      </p:sp>
    </p:spTree>
    <p:extLst>
      <p:ext uri="{BB962C8B-B14F-4D97-AF65-F5344CB8AC3E}">
        <p14:creationId xmlns:p14="http://schemas.microsoft.com/office/powerpoint/2010/main" val="1802138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Connect Certification Profiles</a:t>
            </a:r>
          </a:p>
        </p:txBody>
      </p:sp>
      <p:sp>
        <p:nvSpPr>
          <p:cNvPr id="3" name="Content Placeholder 2"/>
          <p:cNvSpPr>
            <a:spLocks noGrp="1"/>
          </p:cNvSpPr>
          <p:nvPr>
            <p:ph idx="1"/>
          </p:nvPr>
        </p:nvSpPr>
        <p:spPr>
          <a:xfrm>
            <a:off x="609600" y="1600201"/>
            <a:ext cx="10972800" cy="5107780"/>
          </a:xfrm>
        </p:spPr>
        <p:txBody>
          <a:bodyPr>
            <a:normAutofit fontScale="85000" lnSpcReduction="20000"/>
          </a:bodyPr>
          <a:lstStyle/>
          <a:p>
            <a:r>
              <a:rPr lang="en-US" sz="2800" dirty="0"/>
              <a:t>Authentication</a:t>
            </a:r>
          </a:p>
          <a:p>
            <a:pPr lvl="1"/>
            <a:r>
              <a:rPr lang="en-US" dirty="0"/>
              <a:t>Basic Flow</a:t>
            </a:r>
          </a:p>
          <a:p>
            <a:pPr lvl="1"/>
            <a:r>
              <a:rPr lang="en-US" dirty="0"/>
              <a:t>Implicit Flows</a:t>
            </a:r>
          </a:p>
          <a:p>
            <a:pPr lvl="1"/>
            <a:r>
              <a:rPr lang="en-US" dirty="0"/>
              <a:t>Hybrid Flows</a:t>
            </a:r>
          </a:p>
          <a:p>
            <a:pPr lvl="1"/>
            <a:r>
              <a:rPr lang="en-US" dirty="0"/>
              <a:t>Third Party-Initiated Login Flow</a:t>
            </a:r>
          </a:p>
          <a:p>
            <a:r>
              <a:rPr lang="en-US" dirty="0"/>
              <a:t>Discovery (OP Metadata)</a:t>
            </a:r>
          </a:p>
          <a:p>
            <a:r>
              <a:rPr lang="en-US" dirty="0"/>
              <a:t>Dynamic Client Registration (RP Metadata)</a:t>
            </a:r>
          </a:p>
          <a:p>
            <a:r>
              <a:rPr lang="en-US" dirty="0"/>
              <a:t>Form Post Response Mode</a:t>
            </a:r>
          </a:p>
          <a:p>
            <a:r>
              <a:rPr lang="en-US" dirty="0"/>
              <a:t>Logout</a:t>
            </a:r>
          </a:p>
          <a:p>
            <a:pPr lvl="1"/>
            <a:r>
              <a:rPr lang="en-US" dirty="0"/>
              <a:t>RP-Initiated Logout</a:t>
            </a:r>
          </a:p>
          <a:p>
            <a:pPr lvl="1"/>
            <a:r>
              <a:rPr lang="en-US" dirty="0"/>
              <a:t>Session Management</a:t>
            </a:r>
          </a:p>
          <a:p>
            <a:pPr lvl="1"/>
            <a:r>
              <a:rPr lang="en-US" dirty="0"/>
              <a:t>Front-Channel Logout</a:t>
            </a:r>
          </a:p>
          <a:p>
            <a:pPr lvl="1"/>
            <a:r>
              <a:rPr lang="en-US" dirty="0"/>
              <a:t>Back-Channel Logout</a:t>
            </a:r>
          </a:p>
        </p:txBody>
      </p:sp>
    </p:spTree>
    <p:extLst>
      <p:ext uri="{BB962C8B-B14F-4D97-AF65-F5344CB8AC3E}">
        <p14:creationId xmlns:p14="http://schemas.microsoft.com/office/powerpoint/2010/main" val="1386066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5070"/>
            <a:ext cx="8724900" cy="1143000"/>
          </a:xfrm>
        </p:spPr>
        <p:txBody>
          <a:bodyPr/>
          <a:lstStyle/>
          <a:p>
            <a:r>
              <a:rPr lang="en-US" dirty="0"/>
              <a:t>OpenID Connect OP Certifications</a:t>
            </a:r>
          </a:p>
        </p:txBody>
      </p:sp>
      <p:sp>
        <p:nvSpPr>
          <p:cNvPr id="6" name="Content Placeholder 5"/>
          <p:cNvSpPr>
            <a:spLocks noGrp="1"/>
          </p:cNvSpPr>
          <p:nvPr>
            <p:ph sz="half" idx="1"/>
          </p:nvPr>
        </p:nvSpPr>
        <p:spPr>
          <a:xfrm>
            <a:off x="517109" y="983768"/>
            <a:ext cx="5782091" cy="5612524"/>
          </a:xfrm>
        </p:spPr>
        <p:txBody>
          <a:bodyPr>
            <a:normAutofit/>
          </a:bodyPr>
          <a:lstStyle/>
          <a:p>
            <a:r>
              <a:rPr lang="en-US" dirty="0"/>
              <a:t>OpenID Provider certifications at </a:t>
            </a:r>
            <a:r>
              <a:rPr lang="en-US" sz="2600" dirty="0">
                <a:hlinkClick r:id="rId3"/>
              </a:rPr>
              <a:t>https://openid.net/certification/#OPs</a:t>
            </a:r>
            <a:endParaRPr lang="en-US" sz="2600" dirty="0"/>
          </a:p>
          <a:p>
            <a:pPr lvl="1"/>
            <a:r>
              <a:rPr lang="en-US" dirty="0"/>
              <a:t>666 profiles certified to date for</a:t>
            </a:r>
            <a:br>
              <a:rPr lang="en-US" dirty="0"/>
            </a:br>
            <a:r>
              <a:rPr lang="en-US" dirty="0"/>
              <a:t>187 deployments</a:t>
            </a:r>
          </a:p>
          <a:p>
            <a:r>
              <a:rPr lang="en-US" dirty="0"/>
              <a:t>Recent certifications</a:t>
            </a:r>
          </a:p>
          <a:p>
            <a:pPr lvl="1"/>
            <a:r>
              <a:rPr lang="en-US" dirty="0"/>
              <a:t>Authcube, Authelina, Banco de Credito del Peru, Hopae, Luiky Vasconcelos, Nevis Security AG, Skillmine Technology Consulting, Yaal Coop</a:t>
            </a:r>
          </a:p>
          <a:p>
            <a:r>
              <a:rPr lang="en-US" dirty="0"/>
              <a:t>Each entry link to zip file with test logs and signed legal statement</a:t>
            </a:r>
          </a:p>
          <a:p>
            <a:pPr lvl="1"/>
            <a:r>
              <a:rPr lang="en-US" i="1" dirty="0"/>
              <a:t>Test results available for public inspection</a:t>
            </a:r>
          </a:p>
        </p:txBody>
      </p:sp>
      <p:pic>
        <p:nvPicPr>
          <p:cNvPr id="11" name="Content Placeholder 10" descr="Certified OpenID Providers - Part 1">
            <a:extLst>
              <a:ext uri="{FF2B5EF4-FFF2-40B4-BE49-F238E27FC236}">
                <a16:creationId xmlns:a16="http://schemas.microsoft.com/office/drawing/2014/main" id="{01F21816-D6C7-49AB-9D7F-DF3A411DF1CE}"/>
              </a:ext>
            </a:extLst>
          </p:cNvPr>
          <p:cNvPicPr>
            <a:picLocks noGrp="1" noChangeAspect="1"/>
          </p:cNvPicPr>
          <p:nvPr>
            <p:ph sz="half" idx="2"/>
          </p:nvPr>
        </p:nvPicPr>
        <p:blipFill>
          <a:blip r:embed="rId4"/>
          <a:srcRect/>
          <a:stretch/>
        </p:blipFill>
        <p:spPr>
          <a:xfrm>
            <a:off x="6364514" y="1340107"/>
            <a:ext cx="2532743" cy="5350419"/>
          </a:xfrm>
        </p:spPr>
      </p:pic>
      <p:pic>
        <p:nvPicPr>
          <p:cNvPr id="5" name="Content Placeholder 10" descr="Certified OpenID Providers - Part 2">
            <a:extLst>
              <a:ext uri="{FF2B5EF4-FFF2-40B4-BE49-F238E27FC236}">
                <a16:creationId xmlns:a16="http://schemas.microsoft.com/office/drawing/2014/main" id="{94251E42-688D-4A05-910E-F820E692FE2F}"/>
              </a:ext>
            </a:extLst>
          </p:cNvPr>
          <p:cNvPicPr>
            <a:picLocks noChangeAspect="1"/>
          </p:cNvPicPr>
          <p:nvPr/>
        </p:nvPicPr>
        <p:blipFill>
          <a:blip r:embed="rId5"/>
          <a:srcRect/>
          <a:stretch/>
        </p:blipFill>
        <p:spPr>
          <a:xfrm>
            <a:off x="9100457" y="1367599"/>
            <a:ext cx="2481942" cy="5322928"/>
          </a:xfrm>
          <a:prstGeom prst="rect">
            <a:avLst/>
          </a:prstGeom>
        </p:spPr>
      </p:pic>
    </p:spTree>
    <p:extLst>
      <p:ext uri="{BB962C8B-B14F-4D97-AF65-F5344CB8AC3E}">
        <p14:creationId xmlns:p14="http://schemas.microsoft.com/office/powerpoint/2010/main" val="4130814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RP Certifications</a:t>
            </a:r>
          </a:p>
        </p:txBody>
      </p:sp>
      <p:sp>
        <p:nvSpPr>
          <p:cNvPr id="6" name="Content Placeholder 5"/>
          <p:cNvSpPr>
            <a:spLocks noGrp="1"/>
          </p:cNvSpPr>
          <p:nvPr>
            <p:ph sz="half" idx="1"/>
          </p:nvPr>
        </p:nvSpPr>
        <p:spPr/>
        <p:txBody>
          <a:bodyPr>
            <a:normAutofit/>
          </a:bodyPr>
          <a:lstStyle/>
          <a:p>
            <a:r>
              <a:rPr lang="en-US" dirty="0"/>
              <a:t>Relying Party certifications at </a:t>
            </a:r>
            <a:r>
              <a:rPr lang="en-US" sz="2400" dirty="0">
                <a:hlinkClick r:id="rId3"/>
              </a:rPr>
              <a:t>https://openid.net/certification/#RPs</a:t>
            </a:r>
            <a:endParaRPr lang="en-US" sz="2400" dirty="0"/>
          </a:p>
          <a:p>
            <a:pPr lvl="1"/>
            <a:r>
              <a:rPr lang="en-US" dirty="0"/>
              <a:t>107 profiles certified to date for</a:t>
            </a:r>
            <a:br>
              <a:rPr lang="en-US" dirty="0"/>
            </a:br>
            <a:r>
              <a:rPr lang="en-US" dirty="0"/>
              <a:t>46 deployments</a:t>
            </a:r>
          </a:p>
          <a:p>
            <a:r>
              <a:rPr lang="en-US" dirty="0"/>
              <a:t>Recent certifications</a:t>
            </a:r>
          </a:p>
          <a:p>
            <a:pPr lvl="1"/>
            <a:r>
              <a:rPr lang="en-US" dirty="0"/>
              <a:t>Ahmed Fwela, Arcon Techsolutions</a:t>
            </a:r>
          </a:p>
        </p:txBody>
      </p:sp>
      <p:pic>
        <p:nvPicPr>
          <p:cNvPr id="7" name="Content Placeholder 6" descr="Certified OpenID Relying Parties">
            <a:extLst>
              <a:ext uri="{FF2B5EF4-FFF2-40B4-BE49-F238E27FC236}">
                <a16:creationId xmlns:a16="http://schemas.microsoft.com/office/drawing/2014/main" id="{BD1BDD56-B1BA-4DBC-99FB-A93DC3AE59FB}"/>
              </a:ext>
            </a:extLst>
          </p:cNvPr>
          <p:cNvPicPr>
            <a:picLocks noGrp="1" noChangeAspect="1"/>
          </p:cNvPicPr>
          <p:nvPr>
            <p:ph sz="half" idx="2"/>
          </p:nvPr>
        </p:nvPicPr>
        <p:blipFill>
          <a:blip r:embed="rId4"/>
          <a:srcRect/>
          <a:stretch/>
        </p:blipFill>
        <p:spPr>
          <a:xfrm>
            <a:off x="6580880" y="1255486"/>
            <a:ext cx="4995169" cy="5457371"/>
          </a:xfrm>
        </p:spPr>
      </p:pic>
    </p:spTree>
    <p:extLst>
      <p:ext uri="{BB962C8B-B14F-4D97-AF65-F5344CB8AC3E}">
        <p14:creationId xmlns:p14="http://schemas.microsoft.com/office/powerpoint/2010/main" val="1297869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Self-Certification</a:t>
            </a:r>
          </a:p>
        </p:txBody>
      </p:sp>
      <p:sp>
        <p:nvSpPr>
          <p:cNvPr id="3" name="Content Placeholder 2"/>
          <p:cNvSpPr>
            <a:spLocks noGrp="1"/>
          </p:cNvSpPr>
          <p:nvPr>
            <p:ph idx="1"/>
          </p:nvPr>
        </p:nvSpPr>
        <p:spPr/>
        <p:txBody>
          <a:bodyPr>
            <a:normAutofit lnSpcReduction="10000"/>
          </a:bodyPr>
          <a:lstStyle/>
          <a:p>
            <a:r>
              <a:rPr lang="en-US" dirty="0"/>
              <a:t>OpenID Certification uses self-certification</a:t>
            </a:r>
          </a:p>
          <a:p>
            <a:pPr lvl="1"/>
            <a:r>
              <a:rPr lang="en-US" dirty="0"/>
              <a:t>Party seeking certification does the testing</a:t>
            </a:r>
          </a:p>
          <a:p>
            <a:pPr lvl="1"/>
            <a:r>
              <a:rPr lang="en-US" dirty="0"/>
              <a:t>(rather than paying a 3rd party to do the testing)</a:t>
            </a:r>
          </a:p>
          <a:p>
            <a:r>
              <a:rPr lang="en-US" dirty="0"/>
              <a:t>Simpler, quicker, less expensive, more scalable than 3rd party certification</a:t>
            </a:r>
          </a:p>
          <a:p>
            <a:r>
              <a:rPr lang="en-US" dirty="0"/>
              <a:t>Results are nonetheless trustworthy because</a:t>
            </a:r>
          </a:p>
          <a:p>
            <a:pPr lvl="1"/>
            <a:r>
              <a:rPr lang="en-US" dirty="0"/>
              <a:t>Testing logs are made available for public scrutiny</a:t>
            </a:r>
          </a:p>
          <a:p>
            <a:pPr lvl="1"/>
            <a:r>
              <a:rPr lang="en-US" dirty="0"/>
              <a:t>Organization puts its reputation on the line by making a public declaration that its implementation conforms to the profile being certified to</a:t>
            </a:r>
          </a:p>
        </p:txBody>
      </p:sp>
    </p:spTree>
    <p:extLst>
      <p:ext uri="{BB962C8B-B14F-4D97-AF65-F5344CB8AC3E}">
        <p14:creationId xmlns:p14="http://schemas.microsoft.com/office/powerpoint/2010/main" val="4256935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OpenID Certification work?</a:t>
            </a:r>
          </a:p>
        </p:txBody>
      </p:sp>
      <p:sp>
        <p:nvSpPr>
          <p:cNvPr id="3" name="Content Placeholder 2"/>
          <p:cNvSpPr>
            <a:spLocks noGrp="1"/>
          </p:cNvSpPr>
          <p:nvPr>
            <p:ph idx="1"/>
          </p:nvPr>
        </p:nvSpPr>
        <p:spPr>
          <a:xfrm>
            <a:off x="609600" y="1361050"/>
            <a:ext cx="10972800" cy="5088987"/>
          </a:xfrm>
        </p:spPr>
        <p:txBody>
          <a:bodyPr>
            <a:normAutofit fontScale="92500" lnSpcReduction="20000"/>
          </a:bodyPr>
          <a:lstStyle/>
          <a:p>
            <a:r>
              <a:rPr lang="en-US" dirty="0"/>
              <a:t>Organization decides what profiles it wants to certify to</a:t>
            </a:r>
          </a:p>
          <a:p>
            <a:pPr lvl="1"/>
            <a:r>
              <a:rPr lang="en-US" dirty="0"/>
              <a:t>For instance, “Basic OP”, “Config OP”, and “Dynamic OP”</a:t>
            </a:r>
          </a:p>
          <a:p>
            <a:r>
              <a:rPr lang="en-US" dirty="0"/>
              <a:t>Runs conformance tests publicly available at </a:t>
            </a:r>
            <a:r>
              <a:rPr lang="en-US" dirty="0">
                <a:hlinkClick r:id="rId3"/>
              </a:rPr>
              <a:t>https://www.certification.openid.net/</a:t>
            </a:r>
            <a:endParaRPr lang="en-US" dirty="0"/>
          </a:p>
          <a:p>
            <a:r>
              <a:rPr lang="en-US" dirty="0"/>
              <a:t>Once all tests for a profile pass, organization submits certification request to OpenID Foundation containing:</a:t>
            </a:r>
          </a:p>
          <a:p>
            <a:pPr lvl="1"/>
            <a:r>
              <a:rPr lang="en-US" dirty="0"/>
              <a:t>Logs from all tests for the profile</a:t>
            </a:r>
          </a:p>
          <a:p>
            <a:pPr lvl="1"/>
            <a:r>
              <a:rPr lang="en-US" dirty="0"/>
              <a:t>Signed legal declaration that implementation conforms to the profile</a:t>
            </a:r>
          </a:p>
          <a:p>
            <a:r>
              <a:rPr lang="en-US" dirty="0"/>
              <a:t>Organization pays certification fee (for profiles not in pilot mode)</a:t>
            </a:r>
          </a:p>
          <a:p>
            <a:r>
              <a:rPr lang="en-US" dirty="0"/>
              <a:t>OpenID Foundation verifies application is complete and grants certification</a:t>
            </a:r>
          </a:p>
          <a:p>
            <a:r>
              <a:rPr lang="en-US" dirty="0"/>
              <a:t>OIDF lists certification at </a:t>
            </a:r>
            <a:r>
              <a:rPr lang="en-US" dirty="0">
                <a:hlinkClick r:id="rId4"/>
              </a:rPr>
              <a:t>https://openid.net/certification/</a:t>
            </a:r>
            <a:endParaRPr lang="en-US" dirty="0"/>
          </a:p>
        </p:txBody>
      </p:sp>
    </p:spTree>
    <p:extLst>
      <p:ext uri="{BB962C8B-B14F-4D97-AF65-F5344CB8AC3E}">
        <p14:creationId xmlns:p14="http://schemas.microsoft.com/office/powerpoint/2010/main" val="1450544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certification cost?</a:t>
            </a:r>
          </a:p>
        </p:txBody>
      </p:sp>
      <p:sp>
        <p:nvSpPr>
          <p:cNvPr id="3" name="Content Placeholder 2"/>
          <p:cNvSpPr>
            <a:spLocks noGrp="1"/>
          </p:cNvSpPr>
          <p:nvPr>
            <p:ph idx="1"/>
          </p:nvPr>
        </p:nvSpPr>
        <p:spPr>
          <a:xfrm>
            <a:off x="609600" y="1600200"/>
            <a:ext cx="10972800" cy="4983161"/>
          </a:xfrm>
        </p:spPr>
        <p:txBody>
          <a:bodyPr>
            <a:normAutofit/>
          </a:bodyPr>
          <a:lstStyle/>
          <a:p>
            <a:r>
              <a:rPr lang="en-US" dirty="0"/>
              <a:t>Not a profit center for the OpenID Foundation</a:t>
            </a:r>
          </a:p>
          <a:p>
            <a:pPr lvl="1"/>
            <a:r>
              <a:rPr lang="en-US" dirty="0"/>
              <a:t>Fees there to help cover costs of operating certification program</a:t>
            </a:r>
          </a:p>
          <a:p>
            <a:r>
              <a:rPr lang="en-US" dirty="0"/>
              <a:t>Member price</a:t>
            </a:r>
          </a:p>
          <a:p>
            <a:pPr lvl="1"/>
            <a:r>
              <a:rPr lang="en-US" dirty="0"/>
              <a:t>$700</a:t>
            </a:r>
          </a:p>
          <a:p>
            <a:r>
              <a:rPr lang="en-US" dirty="0"/>
              <a:t>Non-member price</a:t>
            </a:r>
          </a:p>
          <a:p>
            <a:pPr lvl="1"/>
            <a:r>
              <a:rPr lang="en-US" dirty="0"/>
              <a:t>$3500</a:t>
            </a:r>
          </a:p>
          <a:p>
            <a:r>
              <a:rPr lang="en-US" dirty="0"/>
              <a:t>New profiles in pilot mode are available to members for free </a:t>
            </a:r>
          </a:p>
          <a:p>
            <a:r>
              <a:rPr lang="en-US" dirty="0"/>
              <a:t>Costs described at </a:t>
            </a:r>
            <a:r>
              <a:rPr lang="en-US" dirty="0">
                <a:hlinkClick r:id="rId3"/>
              </a:rPr>
              <a:t>https://openid.net/certification/fees/</a:t>
            </a:r>
            <a:endParaRPr lang="en-US" dirty="0"/>
          </a:p>
          <a:p>
            <a:endParaRPr lang="en-US" dirty="0"/>
          </a:p>
        </p:txBody>
      </p:sp>
    </p:spTree>
    <p:extLst>
      <p:ext uri="{BB962C8B-B14F-4D97-AF65-F5344CB8AC3E}">
        <p14:creationId xmlns:p14="http://schemas.microsoft.com/office/powerpoint/2010/main" val="2124468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Testing Screen</a:t>
            </a:r>
          </a:p>
        </p:txBody>
      </p:sp>
      <p:pic>
        <p:nvPicPr>
          <p:cNvPr id="8" name="Content Placeholder 3" descr="OpenID Certification OP Tests Screen Shot - Part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13" y="1790700"/>
            <a:ext cx="5925737" cy="4260849"/>
          </a:xfrm>
        </p:spPr>
      </p:pic>
      <p:pic>
        <p:nvPicPr>
          <p:cNvPr id="7" name="Content Placeholder 3" descr="OpenID Certification OP Tests Screen Shot - Part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5934" y="1790701"/>
            <a:ext cx="5925736" cy="4260848"/>
          </a:xfrm>
        </p:spPr>
      </p:pic>
    </p:spTree>
    <p:extLst>
      <p:ext uri="{BB962C8B-B14F-4D97-AF65-F5344CB8AC3E}">
        <p14:creationId xmlns:p14="http://schemas.microsoft.com/office/powerpoint/2010/main" val="2529960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from a Conformance Test</a:t>
            </a:r>
          </a:p>
        </p:txBody>
      </p:sp>
      <p:pic>
        <p:nvPicPr>
          <p:cNvPr id="5" name="Content Placeholder 4" descr="Log from a Certification Conformance Test - Part 1"/>
          <p:cNvPicPr>
            <a:picLocks noGrp="1" noChangeAspect="1"/>
          </p:cNvPicPr>
          <p:nvPr>
            <p:ph sz="half" idx="1"/>
          </p:nvPr>
        </p:nvPicPr>
        <p:blipFill>
          <a:blip r:embed="rId3"/>
          <a:stretch>
            <a:fillRect/>
          </a:stretch>
        </p:blipFill>
        <p:spPr>
          <a:xfrm>
            <a:off x="615950" y="1481586"/>
            <a:ext cx="5378451" cy="5280660"/>
          </a:xfrm>
        </p:spPr>
      </p:pic>
      <p:pic>
        <p:nvPicPr>
          <p:cNvPr id="6" name="Content Placeholder 5" descr="Log from a Certification Conformance Test - Part 2"/>
          <p:cNvPicPr>
            <a:picLocks noGrp="1" noChangeAspect="1"/>
          </p:cNvPicPr>
          <p:nvPr>
            <p:ph sz="half" idx="2"/>
          </p:nvPr>
        </p:nvPicPr>
        <p:blipFill>
          <a:blip r:embed="rId4"/>
          <a:stretch>
            <a:fillRect/>
          </a:stretch>
        </p:blipFill>
        <p:spPr>
          <a:xfrm>
            <a:off x="6191283" y="1481586"/>
            <a:ext cx="5391117" cy="5280708"/>
          </a:xfrm>
        </p:spPr>
      </p:pic>
    </p:spTree>
    <p:extLst>
      <p:ext uri="{BB962C8B-B14F-4D97-AF65-F5344CB8AC3E}">
        <p14:creationId xmlns:p14="http://schemas.microsoft.com/office/powerpoint/2010/main" val="52130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Certification of Conformance</a:t>
            </a:r>
          </a:p>
        </p:txBody>
      </p:sp>
      <p:sp>
        <p:nvSpPr>
          <p:cNvPr id="5" name="Content Placeholder 4"/>
          <p:cNvSpPr>
            <a:spLocks noGrp="1"/>
          </p:cNvSpPr>
          <p:nvPr>
            <p:ph sz="half" idx="1"/>
          </p:nvPr>
        </p:nvSpPr>
        <p:spPr/>
        <p:txBody>
          <a:bodyPr/>
          <a:lstStyle/>
          <a:p>
            <a:r>
              <a:rPr lang="en-US" dirty="0"/>
              <a:t>Legal statement by certifier stating:</a:t>
            </a:r>
          </a:p>
          <a:p>
            <a:pPr lvl="1"/>
            <a:r>
              <a:rPr lang="en-US" dirty="0"/>
              <a:t>Who is certifying</a:t>
            </a:r>
          </a:p>
          <a:p>
            <a:pPr lvl="1"/>
            <a:r>
              <a:rPr lang="en-US" dirty="0"/>
              <a:t>What software</a:t>
            </a:r>
          </a:p>
          <a:p>
            <a:pPr lvl="1"/>
            <a:r>
              <a:rPr lang="en-US" dirty="0"/>
              <a:t>When tested</a:t>
            </a:r>
          </a:p>
          <a:p>
            <a:pPr lvl="1"/>
            <a:r>
              <a:rPr lang="en-US" dirty="0"/>
              <a:t>Profile tested</a:t>
            </a:r>
          </a:p>
          <a:p>
            <a:r>
              <a:rPr lang="en-US" dirty="0"/>
              <a:t>Commits reputation of certifying organization to validity of results</a:t>
            </a:r>
          </a:p>
        </p:txBody>
      </p:sp>
      <p:pic>
        <p:nvPicPr>
          <p:cNvPr id="2" name="Content Placeholder 1" descr="OpenID Certification of Conformance Document"/>
          <p:cNvPicPr>
            <a:picLocks noGrp="1" noChangeAspect="1"/>
          </p:cNvPicPr>
          <p:nvPr>
            <p:ph sz="half" idx="2"/>
          </p:nvPr>
        </p:nvPicPr>
        <p:blipFill>
          <a:blip r:embed="rId3"/>
          <a:stretch>
            <a:fillRect/>
          </a:stretch>
        </p:blipFill>
        <p:spPr>
          <a:xfrm>
            <a:off x="6770908" y="1291116"/>
            <a:ext cx="4269576" cy="5403808"/>
          </a:xfrm>
        </p:spPr>
      </p:pic>
    </p:spTree>
    <p:extLst>
      <p:ext uri="{BB962C8B-B14F-4D97-AF65-F5344CB8AC3E}">
        <p14:creationId xmlns:p14="http://schemas.microsoft.com/office/powerpoint/2010/main" val="270226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4A77-AC63-46B6-A024-7CDCA1315263}"/>
              </a:ext>
            </a:extLst>
          </p:cNvPr>
          <p:cNvSpPr>
            <a:spLocks noGrp="1"/>
          </p:cNvSpPr>
          <p:nvPr>
            <p:ph type="title"/>
          </p:nvPr>
        </p:nvSpPr>
        <p:spPr/>
        <p:txBody>
          <a:bodyPr/>
          <a:lstStyle/>
          <a:p>
            <a:r>
              <a:rPr lang="en-US" dirty="0"/>
              <a:t>Numerous Awards</a:t>
            </a:r>
          </a:p>
        </p:txBody>
      </p:sp>
      <p:sp>
        <p:nvSpPr>
          <p:cNvPr id="4" name="Content Placeholder 3">
            <a:extLst>
              <a:ext uri="{FF2B5EF4-FFF2-40B4-BE49-F238E27FC236}">
                <a16:creationId xmlns:a16="http://schemas.microsoft.com/office/drawing/2014/main" id="{EADADA69-12FB-4624-9AF2-5AAD1AAD4A43}"/>
              </a:ext>
            </a:extLst>
          </p:cNvPr>
          <p:cNvSpPr>
            <a:spLocks noGrp="1"/>
          </p:cNvSpPr>
          <p:nvPr>
            <p:ph sz="half" idx="1"/>
          </p:nvPr>
        </p:nvSpPr>
        <p:spPr>
          <a:xfrm>
            <a:off x="609600" y="1600201"/>
            <a:ext cx="7448550" cy="5036343"/>
          </a:xfrm>
        </p:spPr>
        <p:txBody>
          <a:bodyPr>
            <a:normAutofit/>
          </a:bodyPr>
          <a:lstStyle/>
          <a:p>
            <a:r>
              <a:rPr lang="en-US" dirty="0"/>
              <a:t>OpenID Connect won 2012 European Identity Award for Best Innovation/New Standard</a:t>
            </a:r>
          </a:p>
          <a:p>
            <a:pPr lvl="1"/>
            <a:r>
              <a:rPr lang="en-US" dirty="0">
                <a:hlinkClick r:id="rId2"/>
              </a:rPr>
              <a:t>https://openid.net/2012/04/18/openid-connect-wins-2012-european-identity-and-cloud-award/</a:t>
            </a:r>
            <a:endParaRPr lang="en-US" dirty="0"/>
          </a:p>
          <a:p>
            <a:r>
              <a:rPr lang="en-US" dirty="0"/>
              <a:t>OAuth 2.0 won in 2013</a:t>
            </a:r>
          </a:p>
          <a:p>
            <a:r>
              <a:rPr lang="en-US" dirty="0"/>
              <a:t>JSON Web Token (JWT) &amp; JOSE won in 2014</a:t>
            </a:r>
          </a:p>
          <a:p>
            <a:r>
              <a:rPr lang="en-US" dirty="0"/>
              <a:t>OpenID Certification program won</a:t>
            </a:r>
            <a:br>
              <a:rPr lang="en-US" dirty="0"/>
            </a:br>
            <a:r>
              <a:rPr lang="en-US" dirty="0"/>
              <a:t>2018 Identity Innovation Award</a:t>
            </a:r>
          </a:p>
          <a:p>
            <a:r>
              <a:rPr lang="en-US" dirty="0"/>
              <a:t>OpenID Certification program won</a:t>
            </a:r>
            <a:br>
              <a:rPr lang="en-US" dirty="0"/>
            </a:br>
            <a:r>
              <a:rPr lang="en-US" dirty="0"/>
              <a:t>2018 European Identity Award</a:t>
            </a:r>
          </a:p>
        </p:txBody>
      </p:sp>
      <p:pic>
        <p:nvPicPr>
          <p:cNvPr id="7" name="Content Placeholder 6" descr="EIC 2018 European Identity &amp; Cloud Conference Award">
            <a:extLst>
              <a:ext uri="{FF2B5EF4-FFF2-40B4-BE49-F238E27FC236}">
                <a16:creationId xmlns:a16="http://schemas.microsoft.com/office/drawing/2014/main" id="{6E2A536E-C0A8-40A6-BB34-19281A2AC1C5}"/>
              </a:ext>
            </a:extLst>
          </p:cNvPr>
          <p:cNvPicPr>
            <a:picLocks noGrp="1" noChangeAspect="1"/>
          </p:cNvPicPr>
          <p:nvPr>
            <p:ph sz="half" idx="2"/>
          </p:nvPr>
        </p:nvPicPr>
        <p:blipFill>
          <a:blip r:embed="rId3"/>
          <a:srcRect/>
          <a:stretch/>
        </p:blipFill>
        <p:spPr>
          <a:xfrm>
            <a:off x="8826551" y="1652074"/>
            <a:ext cx="2243836" cy="4525963"/>
          </a:xfrm>
        </p:spPr>
      </p:pic>
    </p:spTree>
    <p:extLst>
      <p:ext uri="{BB962C8B-B14F-4D97-AF65-F5344CB8AC3E}">
        <p14:creationId xmlns:p14="http://schemas.microsoft.com/office/powerpoint/2010/main" val="3140757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certification relate to</a:t>
            </a:r>
            <a:br>
              <a:rPr lang="en-US" dirty="0"/>
            </a:br>
            <a:r>
              <a:rPr lang="en-US" dirty="0"/>
              <a:t>interop testing?</a:t>
            </a:r>
          </a:p>
        </p:txBody>
      </p:sp>
      <p:sp>
        <p:nvSpPr>
          <p:cNvPr id="3" name="Content Placeholder 2"/>
          <p:cNvSpPr>
            <a:spLocks noGrp="1"/>
          </p:cNvSpPr>
          <p:nvPr>
            <p:ph idx="1"/>
          </p:nvPr>
        </p:nvSpPr>
        <p:spPr/>
        <p:txBody>
          <a:bodyPr>
            <a:normAutofit fontScale="85000" lnSpcReduction="20000"/>
          </a:bodyPr>
          <a:lstStyle/>
          <a:p>
            <a:r>
              <a:rPr lang="en-US" dirty="0"/>
              <a:t>OpenID Connect held 5 rounds of interop testing – see </a:t>
            </a:r>
            <a:r>
              <a:rPr lang="en-US" dirty="0">
                <a:hlinkClick r:id="rId3"/>
              </a:rPr>
              <a:t>http://osis.idcommons.net/</a:t>
            </a:r>
            <a:endParaRPr lang="en-US" dirty="0"/>
          </a:p>
          <a:p>
            <a:pPr lvl="1"/>
            <a:r>
              <a:rPr lang="en-US" dirty="0"/>
              <a:t>Starting over a decade ago!</a:t>
            </a:r>
          </a:p>
          <a:p>
            <a:pPr lvl="1"/>
            <a:r>
              <a:rPr lang="en-US" dirty="0"/>
              <a:t>Each round improved implementations and specs</a:t>
            </a:r>
          </a:p>
          <a:p>
            <a:pPr lvl="1"/>
            <a:r>
              <a:rPr lang="en-US" dirty="0"/>
              <a:t>By the numbers: 20 implementations, 195 members of interop list, &gt; 1000 messages exchanged</a:t>
            </a:r>
          </a:p>
          <a:p>
            <a:r>
              <a:rPr lang="en-US" dirty="0"/>
              <a:t>Multiple interop testing rounds for OpenID Federation</a:t>
            </a:r>
          </a:p>
          <a:p>
            <a:pPr lvl="1"/>
            <a:r>
              <a:rPr lang="en-US" dirty="0"/>
              <a:t>Next will be in Stockholm hosted by SUNET at the end of this month</a:t>
            </a:r>
          </a:p>
          <a:p>
            <a:r>
              <a:rPr lang="en-US" dirty="0"/>
              <a:t>With interop testing, by design, participants can ignore parts of the specs</a:t>
            </a:r>
          </a:p>
          <a:p>
            <a:r>
              <a:rPr lang="en-US" dirty="0"/>
              <a:t>Certification raises the bar:</a:t>
            </a:r>
          </a:p>
          <a:p>
            <a:pPr lvl="1"/>
            <a:r>
              <a:rPr lang="en-US" dirty="0"/>
              <a:t>Defines set of conformance profiles that certified implementations meet</a:t>
            </a:r>
          </a:p>
          <a:p>
            <a:pPr lvl="1"/>
            <a:r>
              <a:rPr lang="en-US" dirty="0"/>
              <a:t>Assures interop across full feature sets in profiles</a:t>
            </a:r>
          </a:p>
        </p:txBody>
      </p:sp>
    </p:spTree>
    <p:extLst>
      <p:ext uri="{BB962C8B-B14F-4D97-AF65-F5344CB8AC3E}">
        <p14:creationId xmlns:p14="http://schemas.microsoft.com/office/powerpoint/2010/main" val="32887518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the OpenID Certification site for</a:t>
            </a:r>
            <a:br>
              <a:rPr lang="en-US" dirty="0"/>
            </a:br>
            <a:r>
              <a:rPr lang="en-US" dirty="0"/>
              <a:t>interop testing?</a:t>
            </a:r>
          </a:p>
        </p:txBody>
      </p:sp>
      <p:sp>
        <p:nvSpPr>
          <p:cNvPr id="3" name="Content Placeholder 2"/>
          <p:cNvSpPr>
            <a:spLocks noGrp="1"/>
          </p:cNvSpPr>
          <p:nvPr>
            <p:ph idx="1"/>
          </p:nvPr>
        </p:nvSpPr>
        <p:spPr/>
        <p:txBody>
          <a:bodyPr/>
          <a:lstStyle/>
          <a:p>
            <a:r>
              <a:rPr lang="en-US" dirty="0"/>
              <a:t>Yes – please do!</a:t>
            </a:r>
          </a:p>
          <a:p>
            <a:r>
              <a:rPr lang="en-US" dirty="0"/>
              <a:t>The OpenID Foundation is committed to keeping the conformance test sites up and available for free to all</a:t>
            </a:r>
          </a:p>
          <a:p>
            <a:r>
              <a:rPr lang="en-US" dirty="0"/>
              <a:t>Many projects using conformance testing for regression testing</a:t>
            </a:r>
          </a:p>
          <a:p>
            <a:pPr lvl="1"/>
            <a:r>
              <a:rPr lang="en-US" dirty="0"/>
              <a:t>Once everything passes, you’re ready for certification!</a:t>
            </a:r>
          </a:p>
          <a:p>
            <a:r>
              <a:rPr lang="en-US" dirty="0"/>
              <a:t>Test software is open source using Apache 2.0 license</a:t>
            </a:r>
          </a:p>
          <a:p>
            <a:pPr lvl="1"/>
            <a:r>
              <a:rPr lang="en-US" dirty="0"/>
              <a:t>Some projects have deployed private instances for internal testing</a:t>
            </a:r>
          </a:p>
          <a:p>
            <a:pPr lvl="1"/>
            <a:r>
              <a:rPr lang="en-US" dirty="0"/>
              <a:t>Available as a Docker container</a:t>
            </a:r>
          </a:p>
        </p:txBody>
      </p:sp>
    </p:spTree>
    <p:extLst>
      <p:ext uri="{BB962C8B-B14F-4D97-AF65-F5344CB8AC3E}">
        <p14:creationId xmlns:p14="http://schemas.microsoft.com/office/powerpoint/2010/main" val="4112412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Favorite Comments on OpenID Certification</a:t>
            </a:r>
          </a:p>
        </p:txBody>
      </p:sp>
      <p:sp>
        <p:nvSpPr>
          <p:cNvPr id="3" name="Content Placeholder 2"/>
          <p:cNvSpPr>
            <a:spLocks noGrp="1"/>
          </p:cNvSpPr>
          <p:nvPr>
            <p:ph idx="1"/>
          </p:nvPr>
        </p:nvSpPr>
        <p:spPr>
          <a:xfrm>
            <a:off x="609600" y="1600200"/>
            <a:ext cx="10972800" cy="4964905"/>
          </a:xfrm>
        </p:spPr>
        <p:txBody>
          <a:bodyPr>
            <a:normAutofit fontScale="85000" lnSpcReduction="20000"/>
          </a:bodyPr>
          <a:lstStyle/>
          <a:p>
            <a:r>
              <a:rPr lang="en-US" dirty="0"/>
              <a:t>Eve Maler – VP of Innovation at ForgeRock</a:t>
            </a:r>
          </a:p>
          <a:p>
            <a:pPr lvl="1"/>
            <a:r>
              <a:rPr lang="en-US" dirty="0"/>
              <a:t>“You made it as simple as possible so every interaction added value.”</a:t>
            </a:r>
          </a:p>
          <a:p>
            <a:r>
              <a:rPr lang="en-US" dirty="0"/>
              <a:t>Jaromír Talíř – CZ.NIC</a:t>
            </a:r>
          </a:p>
          <a:p>
            <a:pPr lvl="1"/>
            <a:r>
              <a:rPr lang="en-US" dirty="0"/>
              <a:t>“We used and still are using certification platform mainly as testing tool for our IdP. Thanks to this tool, we have fixed enormous number of bugs in our platform an even some bugs in the underlying library.”</a:t>
            </a:r>
          </a:p>
          <a:p>
            <a:r>
              <a:rPr lang="en-US" dirty="0"/>
              <a:t>Brian Campbell – Distinguished Engineer at Ping Identity</a:t>
            </a:r>
          </a:p>
          <a:p>
            <a:pPr lvl="1"/>
            <a:r>
              <a:rPr lang="en-US" dirty="0"/>
              <a:t>“The process has allowed us to tighten up our implementation and improve on the already solid interoperability of our offerings in the OpenID Connect ecosystem.”</a:t>
            </a:r>
          </a:p>
          <a:p>
            <a:r>
              <a:rPr lang="en-US" dirty="0"/>
              <a:t>William Denniss – Google</a:t>
            </a:r>
          </a:p>
          <a:p>
            <a:pPr lvl="1"/>
            <a:r>
              <a:rPr lang="en-US" dirty="0"/>
              <a:t>“We have built the RP tests into the continuous-integration testing pipeline for AppAuth.”</a:t>
            </a:r>
          </a:p>
        </p:txBody>
      </p:sp>
    </p:spTree>
    <p:extLst>
      <p:ext uri="{BB962C8B-B14F-4D97-AF65-F5344CB8AC3E}">
        <p14:creationId xmlns:p14="http://schemas.microsoft.com/office/powerpoint/2010/main" val="2577681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for OpenID Certification?</a:t>
            </a:r>
          </a:p>
        </p:txBody>
      </p:sp>
      <p:sp>
        <p:nvSpPr>
          <p:cNvPr id="3" name="Content Placeholder 2"/>
          <p:cNvSpPr>
            <a:spLocks noGrp="1"/>
          </p:cNvSpPr>
          <p:nvPr>
            <p:ph idx="1"/>
          </p:nvPr>
        </p:nvSpPr>
        <p:spPr/>
        <p:txBody>
          <a:bodyPr>
            <a:normAutofit/>
          </a:bodyPr>
          <a:lstStyle/>
          <a:p>
            <a:r>
              <a:rPr lang="en-US" dirty="0"/>
              <a:t>Certification program is now financially self-supporting!</a:t>
            </a:r>
          </a:p>
          <a:p>
            <a:pPr lvl="1"/>
            <a:r>
              <a:rPr lang="en-US" dirty="0"/>
              <a:t>Open Banking certifications from Brazil and other places got us there</a:t>
            </a:r>
          </a:p>
          <a:p>
            <a:r>
              <a:rPr lang="en-US" dirty="0"/>
              <a:t>OpenID4VC certification tests started</a:t>
            </a:r>
          </a:p>
          <a:p>
            <a:r>
              <a:rPr lang="en-US" dirty="0"/>
              <a:t>eKYC-IDA certification tests started</a:t>
            </a:r>
          </a:p>
          <a:p>
            <a:r>
              <a:rPr lang="en-US" dirty="0"/>
              <a:t>Shared Signals certification tests started</a:t>
            </a:r>
          </a:p>
          <a:p>
            <a:r>
              <a:rPr lang="en-US" dirty="0"/>
              <a:t>OpenID Federation certification tests started</a:t>
            </a:r>
          </a:p>
        </p:txBody>
      </p:sp>
    </p:spTree>
    <p:extLst>
      <p:ext uri="{BB962C8B-B14F-4D97-AF65-F5344CB8AC3E}">
        <p14:creationId xmlns:p14="http://schemas.microsoft.com/office/powerpoint/2010/main" val="876894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Certification Call to Action</a:t>
            </a:r>
          </a:p>
        </p:txBody>
      </p:sp>
      <p:sp>
        <p:nvSpPr>
          <p:cNvPr id="3" name="Content Placeholder 2"/>
          <p:cNvSpPr>
            <a:spLocks noGrp="1"/>
          </p:cNvSpPr>
          <p:nvPr>
            <p:ph idx="1"/>
          </p:nvPr>
        </p:nvSpPr>
        <p:spPr/>
        <p:txBody>
          <a:bodyPr/>
          <a:lstStyle/>
          <a:p>
            <a:r>
              <a:rPr lang="en-US" dirty="0"/>
              <a:t>Test your OpenID Connect, FAPI, OpenID4VC, OpenID Federation, and Shared Signals implementations now</a:t>
            </a:r>
          </a:p>
          <a:p>
            <a:pPr lvl="1"/>
            <a:r>
              <a:rPr lang="en-US" dirty="0"/>
              <a:t>And once you’re ready, certify!</a:t>
            </a:r>
          </a:p>
          <a:p>
            <a:r>
              <a:rPr lang="en-US" dirty="0"/>
              <a:t>Join the OpenID Foundation and/or the OpenID Connect working group</a:t>
            </a:r>
          </a:p>
        </p:txBody>
      </p:sp>
    </p:spTree>
    <p:extLst>
      <p:ext uri="{BB962C8B-B14F-4D97-AF65-F5344CB8AC3E}">
        <p14:creationId xmlns:p14="http://schemas.microsoft.com/office/powerpoint/2010/main" val="3520517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Resources</a:t>
            </a:r>
          </a:p>
        </p:txBody>
      </p:sp>
      <p:sp>
        <p:nvSpPr>
          <p:cNvPr id="3" name="Content Placeholder 2"/>
          <p:cNvSpPr>
            <a:spLocks noGrp="1"/>
          </p:cNvSpPr>
          <p:nvPr>
            <p:ph idx="1"/>
          </p:nvPr>
        </p:nvSpPr>
        <p:spPr>
          <a:xfrm>
            <a:off x="609600" y="1293019"/>
            <a:ext cx="10972800" cy="5422106"/>
          </a:xfrm>
        </p:spPr>
        <p:txBody>
          <a:bodyPr>
            <a:normAutofit fontScale="92500" lnSpcReduction="20000"/>
          </a:bodyPr>
          <a:lstStyle/>
          <a:p>
            <a:r>
              <a:rPr lang="en-US" sz="2800" dirty="0"/>
              <a:t>OpenID Connect</a:t>
            </a:r>
          </a:p>
          <a:p>
            <a:pPr lvl="1"/>
            <a:r>
              <a:rPr lang="en-US" sz="2600" dirty="0">
                <a:hlinkClick r:id="rId3"/>
              </a:rPr>
              <a:t>https://openid.net/connect/</a:t>
            </a:r>
            <a:endParaRPr lang="en-US" sz="2400" dirty="0"/>
          </a:p>
          <a:p>
            <a:r>
              <a:rPr lang="en-US" sz="2800" dirty="0"/>
              <a:t>Frequently Asked Questions</a:t>
            </a:r>
          </a:p>
          <a:p>
            <a:pPr lvl="1"/>
            <a:r>
              <a:rPr lang="en-US" sz="2600" dirty="0">
                <a:hlinkClick r:id="rId4"/>
              </a:rPr>
              <a:t>https://openid.net/connect/faq/</a:t>
            </a:r>
            <a:endParaRPr lang="en-US" sz="2600" dirty="0"/>
          </a:p>
          <a:p>
            <a:r>
              <a:rPr lang="en-US" sz="2800" dirty="0"/>
              <a:t>OpenID Connect Working Group and Specifications Pages</a:t>
            </a:r>
          </a:p>
          <a:p>
            <a:pPr lvl="1"/>
            <a:r>
              <a:rPr lang="en-US" sz="2600" dirty="0">
                <a:hlinkClick r:id="rId5"/>
              </a:rPr>
              <a:t>https://openid.net/wg/connect/</a:t>
            </a:r>
            <a:endParaRPr lang="en-US" sz="2600" dirty="0"/>
          </a:p>
          <a:p>
            <a:pPr lvl="1"/>
            <a:r>
              <a:rPr lang="en-US" sz="2600" dirty="0">
                <a:hlinkClick r:id="rId6"/>
              </a:rPr>
              <a:t>https://openid.net/wg/connect/specifications/</a:t>
            </a:r>
            <a:endParaRPr lang="en-US" sz="2600" dirty="0"/>
          </a:p>
          <a:p>
            <a:r>
              <a:rPr lang="en-US" sz="2800" dirty="0"/>
              <a:t>OpenID Certification Program</a:t>
            </a:r>
          </a:p>
          <a:p>
            <a:pPr lvl="1"/>
            <a:r>
              <a:rPr lang="en-US" sz="2600" dirty="0">
                <a:hlinkClick r:id="rId7"/>
              </a:rPr>
              <a:t>https://openid.net/certification/</a:t>
            </a:r>
            <a:endParaRPr lang="en-US" sz="2600" dirty="0"/>
          </a:p>
          <a:p>
            <a:r>
              <a:rPr lang="en-US" sz="2800" dirty="0"/>
              <a:t>Certified OpenID Connect Implementations Featured for Developers</a:t>
            </a:r>
          </a:p>
          <a:p>
            <a:pPr lvl="1"/>
            <a:r>
              <a:rPr lang="en-US" sz="2600" dirty="0">
                <a:hlinkClick r:id="rId8"/>
              </a:rPr>
              <a:t>https://openid.net/developers/certified/</a:t>
            </a:r>
            <a:endParaRPr lang="en-US" sz="2600" dirty="0"/>
          </a:p>
          <a:p>
            <a:r>
              <a:rPr lang="en-US" sz="2800" dirty="0"/>
              <a:t>Mike Jones’ Blog</a:t>
            </a:r>
          </a:p>
          <a:p>
            <a:pPr lvl="1"/>
            <a:r>
              <a:rPr lang="en-US" sz="2600" dirty="0">
                <a:hlinkClick r:id="rId9"/>
              </a:rPr>
              <a:t>https://self-issued.info/</a:t>
            </a:r>
            <a:endParaRPr lang="en-US" sz="2600" dirty="0"/>
          </a:p>
        </p:txBody>
      </p:sp>
    </p:spTree>
    <p:extLst>
      <p:ext uri="{BB962C8B-B14F-4D97-AF65-F5344CB8AC3E}">
        <p14:creationId xmlns:p14="http://schemas.microsoft.com/office/powerpoint/2010/main" val="58913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p>
        </p:txBody>
      </p:sp>
      <p:sp>
        <p:nvSpPr>
          <p:cNvPr id="3" name="Content Placeholder 2"/>
          <p:cNvSpPr>
            <a:spLocks noGrp="1"/>
          </p:cNvSpPr>
          <p:nvPr>
            <p:ph idx="1"/>
          </p:nvPr>
        </p:nvSpPr>
        <p:spPr/>
        <p:txBody>
          <a:bodyPr/>
          <a:lstStyle/>
          <a:p>
            <a:r>
              <a:rPr lang="en-US" dirty="0"/>
              <a:t>How are you using OpenID Connect?</a:t>
            </a:r>
          </a:p>
          <a:p>
            <a:r>
              <a:rPr lang="en-US" dirty="0"/>
              <a:t>What would you like the working group to know or do?</a:t>
            </a:r>
          </a:p>
          <a:p>
            <a:endParaRPr lang="en-US" dirty="0"/>
          </a:p>
          <a:p>
            <a:r>
              <a:rPr lang="en-US" i="1" dirty="0"/>
              <a:t>Slides will be posted at </a:t>
            </a:r>
            <a:r>
              <a:rPr lang="en-US" i="1" dirty="0">
                <a:hlinkClick r:id="rId3"/>
              </a:rPr>
              <a:t>https://self-issued.info/</a:t>
            </a:r>
            <a:endParaRPr lang="en-US" i="1" dirty="0"/>
          </a:p>
        </p:txBody>
      </p:sp>
    </p:spTree>
    <p:extLst>
      <p:ext uri="{BB962C8B-B14F-4D97-AF65-F5344CB8AC3E}">
        <p14:creationId xmlns:p14="http://schemas.microsoft.com/office/powerpoint/2010/main" val="278458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641895"/>
            <a:ext cx="7772400" cy="1362075"/>
          </a:xfrm>
        </p:spPr>
        <p:txBody>
          <a:bodyPr/>
          <a:lstStyle/>
          <a:p>
            <a:pPr algn="ctr"/>
            <a:r>
              <a:rPr lang="en-US" dirty="0"/>
              <a:t>Backup Slides</a:t>
            </a:r>
          </a:p>
        </p:txBody>
      </p:sp>
    </p:spTree>
    <p:extLst>
      <p:ext uri="{BB962C8B-B14F-4D97-AF65-F5344CB8AC3E}">
        <p14:creationId xmlns:p14="http://schemas.microsoft.com/office/powerpoint/2010/main" val="4226009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Claims</a:t>
            </a:r>
          </a:p>
        </p:txBody>
      </p:sp>
      <p:sp>
        <p:nvSpPr>
          <p:cNvPr id="4"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5"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1" name="テキスト ボックス 9"/>
          <p:cNvSpPr txBox="1"/>
          <p:nvPr/>
        </p:nvSpPr>
        <p:spPr>
          <a:xfrm>
            <a:off x="3143672" y="3431022"/>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sp>
        <p:nvSpPr>
          <p:cNvPr id="6" name="角丸四角形 5"/>
          <p:cNvSpPr/>
          <p:nvPr/>
        </p:nvSpPr>
        <p:spPr>
          <a:xfrm>
            <a:off x="2686100"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12" name="テキスト ボックス 22"/>
          <p:cNvSpPr txBox="1"/>
          <p:nvPr/>
        </p:nvSpPr>
        <p:spPr>
          <a:xfrm>
            <a:off x="4880249" y="4605194"/>
            <a:ext cx="2293833" cy="584775"/>
          </a:xfrm>
          <a:prstGeom prst="rect">
            <a:avLst/>
          </a:prstGeom>
          <a:noFill/>
        </p:spPr>
        <p:txBody>
          <a:bodyPr wrap="none" rtlCol="0">
            <a:spAutoFit/>
          </a:bodyPr>
          <a:lstStyle/>
          <a:p>
            <a:r>
              <a:rPr kumimoji="1" lang="en-US" altLang="ja-JP" sz="3200" dirty="0"/>
              <a:t>Claim Values</a:t>
            </a:r>
            <a:endParaRPr kumimoji="1" lang="ja-JP" altLang="en-US" sz="3200" dirty="0"/>
          </a:p>
        </p:txBody>
      </p:sp>
      <p:sp>
        <p:nvSpPr>
          <p:cNvPr id="7"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cxnSp>
        <p:nvCxnSpPr>
          <p:cNvPr id="8" name="直線矢印コネクタ 7">
            <a:extLst>
              <a:ext uri="{C183D7F6-B498-43B3-948B-1728B52AA6E4}">
                <adec:decorative xmlns:adec="http://schemas.microsoft.com/office/drawing/2017/decorative" val="1"/>
              </a:ext>
            </a:extLst>
          </p:cNvPr>
          <p:cNvCxnSpPr/>
          <p:nvPr/>
        </p:nvCxnSpPr>
        <p:spPr>
          <a:xfrm flipH="1">
            <a:off x="3575720" y="3079692"/>
            <a:ext cx="1401316"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C183D7F6-B498-43B3-948B-1728B52AA6E4}">
                <adec:decorative xmlns:adec="http://schemas.microsoft.com/office/drawing/2017/decorative" val="1"/>
              </a:ext>
            </a:extLst>
          </p:cNvPr>
          <p:cNvCxnSpPr/>
          <p:nvPr/>
        </p:nvCxnSpPr>
        <p:spPr>
          <a:xfrm flipH="1">
            <a:off x="4076700" y="3079692"/>
            <a:ext cx="3107060"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2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Claims</a:t>
            </a:r>
          </a:p>
        </p:txBody>
      </p:sp>
      <p:sp>
        <p:nvSpPr>
          <p:cNvPr id="7" name="角丸四角形 8"/>
          <p:cNvSpPr/>
          <p:nvPr/>
        </p:nvSpPr>
        <p:spPr>
          <a:xfrm>
            <a:off x="2686100" y="4652818"/>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22" name="テキスト ボックス 22"/>
          <p:cNvSpPr txBox="1"/>
          <p:nvPr/>
        </p:nvSpPr>
        <p:spPr>
          <a:xfrm>
            <a:off x="4985023" y="4605194"/>
            <a:ext cx="1907702" cy="584775"/>
          </a:xfrm>
          <a:prstGeom prst="rect">
            <a:avLst/>
          </a:prstGeom>
          <a:noFill/>
        </p:spPr>
        <p:txBody>
          <a:bodyPr wrap="none" rtlCol="0">
            <a:spAutoFit/>
          </a:bodyPr>
          <a:lstStyle/>
          <a:p>
            <a:r>
              <a:rPr kumimoji="1" lang="en-US" altLang="ja-JP" sz="3200" dirty="0"/>
              <a:t>Claim Refs</a:t>
            </a:r>
            <a:endParaRPr kumimoji="1" lang="ja-JP" altLang="en-US" sz="3200" dirty="0"/>
          </a:p>
        </p:txBody>
      </p:sp>
      <p:sp>
        <p:nvSpPr>
          <p:cNvPr id="20"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sp>
        <p:nvSpPr>
          <p:cNvPr id="23"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24"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4" name="テキスト ボックス 14"/>
          <p:cNvSpPr txBox="1"/>
          <p:nvPr/>
        </p:nvSpPr>
        <p:spPr>
          <a:xfrm>
            <a:off x="5326672" y="3509393"/>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cxnSp>
        <p:nvCxnSpPr>
          <p:cNvPr id="9" name="直線矢印コネクタ 11">
            <a:extLst>
              <a:ext uri="{C183D7F6-B498-43B3-948B-1728B52AA6E4}">
                <adec:decorative xmlns:adec="http://schemas.microsoft.com/office/drawing/2017/decorative" val="1"/>
              </a:ext>
            </a:extLst>
          </p:cNvPr>
          <p:cNvCxnSpPr/>
          <p:nvPr/>
        </p:nvCxnSpPr>
        <p:spPr>
          <a:xfrm>
            <a:off x="5043712" y="3077344"/>
            <a:ext cx="2775251"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5">
            <a:extLst>
              <a:ext uri="{C183D7F6-B498-43B3-948B-1728B52AA6E4}">
                <adec:decorative xmlns:adec="http://schemas.microsoft.com/office/drawing/2017/decorative" val="1"/>
              </a:ext>
            </a:extLst>
          </p:cNvPr>
          <p:cNvCxnSpPr/>
          <p:nvPr/>
        </p:nvCxnSpPr>
        <p:spPr>
          <a:xfrm>
            <a:off x="7261076" y="3077345"/>
            <a:ext cx="1311424" cy="152784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dirty="0"/>
              <a:t>Introduction</a:t>
            </a:r>
          </a:p>
          <a:p>
            <a:r>
              <a:rPr lang="en-US" dirty="0"/>
              <a:t>Design Philosophy</a:t>
            </a:r>
          </a:p>
          <a:p>
            <a:r>
              <a:rPr lang="en-US" dirty="0"/>
              <a:t>Timeline</a:t>
            </a:r>
          </a:p>
          <a:p>
            <a:r>
              <a:rPr lang="en-US" dirty="0"/>
              <a:t>A Look Under the Covers</a:t>
            </a:r>
          </a:p>
          <a:p>
            <a:r>
              <a:rPr lang="en-US" dirty="0"/>
              <a:t>Overview of OpenID Connect Specs</a:t>
            </a:r>
          </a:p>
          <a:p>
            <a:r>
              <a:rPr lang="en-US" dirty="0"/>
              <a:t>More OpenID Connect Specs</a:t>
            </a:r>
          </a:p>
          <a:p>
            <a:r>
              <a:rPr lang="en-US" dirty="0"/>
              <a:t>OpenID Certification</a:t>
            </a:r>
          </a:p>
          <a:p>
            <a:r>
              <a:rPr lang="en-US" dirty="0"/>
              <a:t>Resources</a:t>
            </a:r>
          </a:p>
        </p:txBody>
      </p:sp>
    </p:spTree>
    <p:extLst>
      <p:ext uri="{BB962C8B-B14F-4D97-AF65-F5344CB8AC3E}">
        <p14:creationId xmlns:p14="http://schemas.microsoft.com/office/powerpoint/2010/main" val="19403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Philosophy</a:t>
            </a:r>
          </a:p>
        </p:txBody>
      </p:sp>
      <p:graphicFrame>
        <p:nvGraphicFramePr>
          <p:cNvPr id="4" name="コンテンツ プレースホルダ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85272388"/>
              </p:ext>
            </p:extLst>
          </p:nvPr>
        </p:nvGraphicFramePr>
        <p:xfrm>
          <a:off x="609600" y="1600200"/>
          <a:ext cx="5486400"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imple">
            <a:extLst>
              <a:ext uri="{FF2B5EF4-FFF2-40B4-BE49-F238E27FC236}">
                <a16:creationId xmlns:a16="http://schemas.microsoft.com/office/drawing/2014/main" id="{A8ECE048-D7D8-3845-1800-BAF8B46B44FC}"/>
              </a:ext>
            </a:extLst>
          </p:cNvPr>
          <p:cNvPicPr>
            <a:picLocks noChangeAspect="1"/>
          </p:cNvPicPr>
          <p:nvPr/>
        </p:nvPicPr>
        <p:blipFill>
          <a:blip r:embed="rId8"/>
          <a:stretch>
            <a:fillRect/>
          </a:stretch>
        </p:blipFill>
        <p:spPr>
          <a:xfrm>
            <a:off x="6583564" y="2226208"/>
            <a:ext cx="5057146" cy="3379462"/>
          </a:xfrm>
          <a:prstGeom prst="rect">
            <a:avLst/>
          </a:prstGeom>
        </p:spPr>
      </p:pic>
    </p:spTree>
    <p:extLst>
      <p:ext uri="{BB962C8B-B14F-4D97-AF65-F5344CB8AC3E}">
        <p14:creationId xmlns:p14="http://schemas.microsoft.com/office/powerpoint/2010/main" val="522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Simple Things Simple</a:t>
            </a:r>
          </a:p>
        </p:txBody>
      </p:sp>
      <p:grpSp>
        <p:nvGrpSpPr>
          <p:cNvPr id="7" name="Group 6">
            <a:extLst>
              <a:ext uri="{C183D7F6-B498-43B3-948B-1728B52AA6E4}">
                <adec:decorative xmlns:adec="http://schemas.microsoft.com/office/drawing/2017/decorative" val="1"/>
              </a:ext>
            </a:extLst>
          </p:cNvPr>
          <p:cNvGrpSpPr/>
          <p:nvPr/>
        </p:nvGrpSpPr>
        <p:grpSpPr>
          <a:xfrm>
            <a:off x="1981200" y="1643410"/>
            <a:ext cx="8229600" cy="2162160"/>
            <a:chOff x="0" y="20181"/>
            <a:chExt cx="8229600" cy="2162160"/>
          </a:xfrm>
        </p:grpSpPr>
        <p:sp>
          <p:nvSpPr>
            <p:cNvPr id="11" name="Rounded Rectangle 10"/>
            <p:cNvSpPr/>
            <p:nvPr/>
          </p:nvSpPr>
          <p:spPr>
            <a:xfrm>
              <a:off x="0" y="2018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2" name="Rounded Rectangle 4"/>
            <p:cNvSpPr/>
            <p:nvPr/>
          </p:nvSpPr>
          <p:spPr>
            <a:xfrm>
              <a:off x="105548" y="12572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sz="5600" dirty="0"/>
                <a:t>UserInfo Endpoint for simple claims about user</a:t>
              </a:r>
              <a:endParaRPr lang="ja-JP" altLang="en-US" sz="5600" dirty="0"/>
            </a:p>
          </p:txBody>
        </p:sp>
      </p:grpSp>
      <p:grpSp>
        <p:nvGrpSpPr>
          <p:cNvPr id="8" name="Group 7">
            <a:extLst>
              <a:ext uri="{C183D7F6-B498-43B3-948B-1728B52AA6E4}">
                <adec:decorative xmlns:adec="http://schemas.microsoft.com/office/drawing/2017/decorative" val="1"/>
              </a:ext>
            </a:extLst>
          </p:cNvPr>
          <p:cNvGrpSpPr/>
          <p:nvPr/>
        </p:nvGrpSpPr>
        <p:grpSpPr>
          <a:xfrm>
            <a:off x="1981200" y="3966850"/>
            <a:ext cx="8229600" cy="2162160"/>
            <a:chOff x="0" y="2343621"/>
            <a:chExt cx="8229600" cy="2162160"/>
          </a:xfrm>
        </p:grpSpPr>
        <p:sp>
          <p:nvSpPr>
            <p:cNvPr id="9" name="Rounded Rectangle 8"/>
            <p:cNvSpPr/>
            <p:nvPr/>
          </p:nvSpPr>
          <p:spPr>
            <a:xfrm>
              <a:off x="0" y="234362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6"/>
            <p:cNvSpPr/>
            <p:nvPr/>
          </p:nvSpPr>
          <p:spPr>
            <a:xfrm>
              <a:off x="105548" y="244916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altLang="ja-JP" sz="5600" dirty="0"/>
                <a:t>Designed to work well on mobile phones</a:t>
              </a:r>
              <a:endParaRPr kumimoji="1" lang="ja-JP" altLang="en-US" sz="5600" dirty="0"/>
            </a:p>
          </p:txBody>
        </p:sp>
      </p:grpSp>
    </p:spTree>
    <p:extLst>
      <p:ext uri="{BB962C8B-B14F-4D97-AF65-F5344CB8AC3E}">
        <p14:creationId xmlns:p14="http://schemas.microsoft.com/office/powerpoint/2010/main" val="183730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228</TotalTime>
  <Words>4038</Words>
  <Application>Microsoft Office PowerPoint</Application>
  <PresentationFormat>Widescreen</PresentationFormat>
  <Paragraphs>583</Paragraphs>
  <Slides>69</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-apple-system</vt:lpstr>
      <vt:lpstr>Arial</vt:lpstr>
      <vt:lpstr>Calibri</vt:lpstr>
      <vt:lpstr>Courier New</vt:lpstr>
      <vt:lpstr>Georgia</vt:lpstr>
      <vt:lpstr>Roboto Mono</vt:lpstr>
      <vt:lpstr>Times New Roman</vt:lpstr>
      <vt:lpstr>Wingdings</vt:lpstr>
      <vt:lpstr>Office Theme</vt:lpstr>
      <vt:lpstr>Introduction to OpenID Connect</vt:lpstr>
      <vt:lpstr>Working Together</vt:lpstr>
      <vt:lpstr>What is OpenID Connect?</vt:lpstr>
      <vt:lpstr>You’re Almost Certainly Using OpenID Connect!</vt:lpstr>
      <vt:lpstr>OpenID Connect Range</vt:lpstr>
      <vt:lpstr>Numerous Awards</vt:lpstr>
      <vt:lpstr>Presentation Overview</vt:lpstr>
      <vt:lpstr>Design Philosophy</vt:lpstr>
      <vt:lpstr>Keep Simple Things Simple</vt:lpstr>
      <vt:lpstr>How We Made It Simple</vt:lpstr>
      <vt:lpstr>Make Complex Things Possible</vt:lpstr>
      <vt:lpstr>Key Differences from OpenID 2.0</vt:lpstr>
      <vt:lpstr>OpenID Connect Timeline</vt:lpstr>
      <vt:lpstr>A Look Under the Covers</vt:lpstr>
      <vt:lpstr>ID Token</vt:lpstr>
      <vt:lpstr>ID Token Claims Example</vt:lpstr>
      <vt:lpstr>Claims Requests</vt:lpstr>
      <vt:lpstr>UserInfo Claims</vt:lpstr>
      <vt:lpstr>UserInfo Response Example</vt:lpstr>
      <vt:lpstr>Authorization Request Example</vt:lpstr>
      <vt:lpstr>Authorization Response Example</vt:lpstr>
      <vt:lpstr>UserInfo Request Example</vt:lpstr>
      <vt:lpstr>Original Overview of Specifications</vt:lpstr>
      <vt:lpstr>Celebrating Ten Years of OpenID Connect</vt:lpstr>
      <vt:lpstr>OpenID 2.0 to OpenID Connect Migration</vt:lpstr>
      <vt:lpstr>OAuth 2.0 Form Post Response Mode</vt:lpstr>
      <vt:lpstr>RP-Initiated Logout</vt:lpstr>
      <vt:lpstr>OP-Initiated Logout</vt:lpstr>
      <vt:lpstr>unmet_authentication_requirements Specification</vt:lpstr>
      <vt:lpstr>prompt=create Specification</vt:lpstr>
      <vt:lpstr>OpenID Connect ISO Specifications</vt:lpstr>
      <vt:lpstr>Exciting time for OpenID Connect!</vt:lpstr>
      <vt:lpstr>OpenID Federation Specification</vt:lpstr>
      <vt:lpstr>Vulnerability in JWT Audience for AS (1)</vt:lpstr>
      <vt:lpstr>Vulnerability in JWT Audience for AS (2)</vt:lpstr>
      <vt:lpstr>OpenID Federation Extended Subordinate Listing</vt:lpstr>
      <vt:lpstr>OpenID Federation Wallet Architectures</vt:lpstr>
      <vt:lpstr>OpenID Connect Relying Party Metadata Choices</vt:lpstr>
      <vt:lpstr>Native Single-Sign-On for Mobile Apps</vt:lpstr>
      <vt:lpstr>OpenID Connect Claims Aggregation</vt:lpstr>
      <vt:lpstr>OpenID Provider Commands</vt:lpstr>
      <vt:lpstr>OpenID Connect Enterprise Extensions</vt:lpstr>
      <vt:lpstr>OpenID Connect Ephemeral Subject Identifier</vt:lpstr>
      <vt:lpstr>OpenID Connect Key Binding</vt:lpstr>
      <vt:lpstr>Related OpenID Working Groups</vt:lpstr>
      <vt:lpstr>OpenID for Verifiable Credentials (Related Work Transferred to DCP WG)</vt:lpstr>
      <vt:lpstr>Identity Assurance Specification (Related Work in eKYC-IDA WG)</vt:lpstr>
      <vt:lpstr>CIBA Core (Related Work in MODRNA WG)</vt:lpstr>
      <vt:lpstr>What is OpenID Certification?</vt:lpstr>
      <vt:lpstr>What value does certification provide?</vt:lpstr>
      <vt:lpstr>OpenID Connect Certification Profiles</vt:lpstr>
      <vt:lpstr>OpenID Connect OP Certifications</vt:lpstr>
      <vt:lpstr>OpenID Connect RP Certifications</vt:lpstr>
      <vt:lpstr>Use of Self-Certification</vt:lpstr>
      <vt:lpstr>How does OpenID Certification work?</vt:lpstr>
      <vt:lpstr>What does certification cost?</vt:lpstr>
      <vt:lpstr>Example Testing Screen</vt:lpstr>
      <vt:lpstr>Log from a Conformance Test</vt:lpstr>
      <vt:lpstr>Certification of Conformance</vt:lpstr>
      <vt:lpstr>How does certification relate to interop testing?</vt:lpstr>
      <vt:lpstr>Can I use the OpenID Certification site for interop testing?</vt:lpstr>
      <vt:lpstr>Favorite Comments on OpenID Certification</vt:lpstr>
      <vt:lpstr>What’s new for OpenID Certification?</vt:lpstr>
      <vt:lpstr>OpenID Certification Call to Action</vt:lpstr>
      <vt:lpstr>OpenID Connect Resources</vt:lpstr>
      <vt:lpstr>Your Turn!</vt:lpstr>
      <vt:lpstr>Backup Slides</vt:lpstr>
      <vt:lpstr>Aggregated Claims</vt:lpstr>
      <vt:lpstr>Distributed Claims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Michael Jones</cp:lastModifiedBy>
  <cp:revision>26</cp:revision>
  <dcterms:created xsi:type="dcterms:W3CDTF">2016-03-31T02:28:24Z</dcterms:created>
  <dcterms:modified xsi:type="dcterms:W3CDTF">2025-10-21T22:32:21Z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2020-10-20T17:02:00Z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
  </property>
  <property fmtid="{D5CDD505-2E9C-101B-9397-08002B2CF9AE}" pid="8" name="MSIP_Label_f42aa342-8706-4288-bd11-ebb85995028c_ContentBits">
    <vt:lpwstr>0</vt:lpwstr>
  </property>
</Properties>
</file>