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7"/>
  </p:notesMasterIdLst>
  <p:sldIdLst>
    <p:sldId id="256" r:id="rId2"/>
    <p:sldId id="325" r:id="rId3"/>
    <p:sldId id="328" r:id="rId4"/>
    <p:sldId id="362" r:id="rId5"/>
    <p:sldId id="329" r:id="rId6"/>
    <p:sldId id="386" r:id="rId7"/>
    <p:sldId id="363" r:id="rId8"/>
    <p:sldId id="331" r:id="rId9"/>
    <p:sldId id="364" r:id="rId10"/>
    <p:sldId id="365" r:id="rId11"/>
    <p:sldId id="366" r:id="rId12"/>
    <p:sldId id="367" r:id="rId13"/>
    <p:sldId id="368" r:id="rId14"/>
    <p:sldId id="338" r:id="rId15"/>
    <p:sldId id="339" r:id="rId16"/>
    <p:sldId id="369" r:id="rId17"/>
    <p:sldId id="370" r:id="rId18"/>
    <p:sldId id="371" r:id="rId19"/>
    <p:sldId id="343" r:id="rId20"/>
    <p:sldId id="372" r:id="rId21"/>
    <p:sldId id="373" r:id="rId22"/>
    <p:sldId id="346" r:id="rId23"/>
    <p:sldId id="374" r:id="rId24"/>
    <p:sldId id="375" r:id="rId25"/>
    <p:sldId id="376" r:id="rId26"/>
    <p:sldId id="378" r:id="rId27"/>
    <p:sldId id="377" r:id="rId28"/>
    <p:sldId id="387" r:id="rId29"/>
    <p:sldId id="388" r:id="rId30"/>
    <p:sldId id="399" r:id="rId31"/>
    <p:sldId id="397" r:id="rId32"/>
    <p:sldId id="379" r:id="rId33"/>
    <p:sldId id="334" r:id="rId34"/>
    <p:sldId id="389" r:id="rId35"/>
    <p:sldId id="390" r:id="rId36"/>
    <p:sldId id="400" r:id="rId37"/>
    <p:sldId id="393" r:id="rId38"/>
    <p:sldId id="352" r:id="rId39"/>
    <p:sldId id="337" r:id="rId40"/>
    <p:sldId id="398" r:id="rId41"/>
    <p:sldId id="394" r:id="rId42"/>
    <p:sldId id="332" r:id="rId43"/>
    <p:sldId id="333" r:id="rId44"/>
    <p:sldId id="330" r:id="rId45"/>
    <p:sldId id="316" r:id="rId46"/>
    <p:sldId id="340" r:id="rId47"/>
    <p:sldId id="347" r:id="rId48"/>
    <p:sldId id="396" r:id="rId49"/>
    <p:sldId id="395" r:id="rId50"/>
    <p:sldId id="345" r:id="rId51"/>
    <p:sldId id="351" r:id="rId52"/>
    <p:sldId id="327" r:id="rId53"/>
    <p:sldId id="380" r:id="rId54"/>
    <p:sldId id="384" r:id="rId55"/>
    <p:sldId id="35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96"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436" autoAdjust="0"/>
  </p:normalViewPr>
  <p:slideViewPr>
    <p:cSldViewPr snapToGrid="0" snapToObjects="1">
      <p:cViewPr varScale="1">
        <p:scale>
          <a:sx n="71" d="100"/>
          <a:sy n="71" d="100"/>
        </p:scale>
        <p:origin x="44" y="56"/>
      </p:cViewPr>
      <p:guideLst>
        <p:guide pos="7296"/>
        <p:guide orient="horz" pos="2160"/>
      </p:guideLst>
    </p:cSldViewPr>
  </p:slideViewPr>
  <p:outlineViewPr>
    <p:cViewPr>
      <p:scale>
        <a:sx n="33" d="100"/>
        <a:sy n="33" d="100"/>
      </p:scale>
      <p:origin x="0" y="-2541"/>
    </p:cViewPr>
  </p:outlineViewPr>
  <p:notesTextViewPr>
    <p:cViewPr>
      <p:scale>
        <a:sx n="3" d="2"/>
        <a:sy n="3" d="2"/>
      </p:scale>
      <p:origin x="0" y="0"/>
    </p:cViewPr>
  </p:notesTextViewPr>
  <p:sorterViewPr>
    <p:cViewPr>
      <p:scale>
        <a:sx n="70" d="100"/>
        <a:sy n="70" d="100"/>
      </p:scale>
      <p:origin x="0" y="-28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49592-9F20-461A-A8E0-0A7153199C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144D8C06-3053-4E28-A2C7-0AFB79098DA1}">
      <dgm:prSet/>
      <dgm:spPr/>
      <dgm:t>
        <a:bodyPr/>
        <a:lstStyle/>
        <a:p>
          <a:pPr rtl="0"/>
          <a:r>
            <a:rPr lang="en-US" dirty="0"/>
            <a:t>Keep Simple Things Simple</a:t>
          </a:r>
          <a:endParaRPr lang="ja-JP" dirty="0"/>
        </a:p>
      </dgm:t>
    </dgm:pt>
    <dgm:pt modelId="{3DF5397C-3F54-43BF-8792-64C973F65A1D}" type="parTrans" cxnId="{B6E571B0-112B-4E50-A2B6-F912DD7A0396}">
      <dgm:prSet/>
      <dgm:spPr/>
      <dgm:t>
        <a:bodyPr/>
        <a:lstStyle/>
        <a:p>
          <a:endParaRPr lang="ja-JP" altLang="en-US"/>
        </a:p>
      </dgm:t>
    </dgm:pt>
    <dgm:pt modelId="{905CB16C-983B-46FC-B6B1-88B724EC1FA2}" type="sibTrans" cxnId="{B6E571B0-112B-4E50-A2B6-F912DD7A0396}">
      <dgm:prSet/>
      <dgm:spPr/>
      <dgm:t>
        <a:bodyPr/>
        <a:lstStyle/>
        <a:p>
          <a:endParaRPr lang="ja-JP" altLang="en-US"/>
        </a:p>
      </dgm:t>
    </dgm:pt>
    <dgm:pt modelId="{2D180465-85AB-452B-A55F-6BF142DBE1CA}">
      <dgm:prSet/>
      <dgm:spPr/>
      <dgm:t>
        <a:bodyPr/>
        <a:lstStyle/>
        <a:p>
          <a:pPr rtl="0"/>
          <a:r>
            <a:rPr lang="en-US" dirty="0"/>
            <a:t>Make Complex Things Possible</a:t>
          </a:r>
          <a:endParaRPr lang="ja-JP" dirty="0"/>
        </a:p>
      </dgm:t>
    </dgm:pt>
    <dgm:pt modelId="{CF45202E-B467-4274-9378-C7061BE7425C}" type="parTrans" cxnId="{EEF2AF65-9550-4A5A-A170-0BBF609C15C1}">
      <dgm:prSet/>
      <dgm:spPr/>
      <dgm:t>
        <a:bodyPr/>
        <a:lstStyle/>
        <a:p>
          <a:endParaRPr lang="en-US"/>
        </a:p>
      </dgm:t>
    </dgm:pt>
    <dgm:pt modelId="{7C227F43-67CB-4AFF-8FA2-0C646165B188}" type="sibTrans" cxnId="{EEF2AF65-9550-4A5A-A170-0BBF609C15C1}">
      <dgm:prSet/>
      <dgm:spPr/>
      <dgm:t>
        <a:bodyPr/>
        <a:lstStyle/>
        <a:p>
          <a:endParaRPr lang="en-US"/>
        </a:p>
      </dgm:t>
    </dgm:pt>
    <dgm:pt modelId="{0E884326-3953-42F3-B016-076BB6B7E8B8}" type="pres">
      <dgm:prSet presAssocID="{55F49592-9F20-461A-A8E0-0A7153199C4C}" presName="linear" presStyleCnt="0">
        <dgm:presLayoutVars>
          <dgm:animLvl val="lvl"/>
          <dgm:resizeHandles val="exact"/>
        </dgm:presLayoutVars>
      </dgm:prSet>
      <dgm:spPr/>
    </dgm:pt>
    <dgm:pt modelId="{2DC47E59-70C6-48D5-AEB7-90C0B76B1C81}" type="pres">
      <dgm:prSet presAssocID="{144D8C06-3053-4E28-A2C7-0AFB79098DA1}" presName="parentText" presStyleLbl="node1" presStyleIdx="0" presStyleCnt="2">
        <dgm:presLayoutVars>
          <dgm:chMax val="0"/>
          <dgm:bulletEnabled val="1"/>
        </dgm:presLayoutVars>
      </dgm:prSet>
      <dgm:spPr/>
    </dgm:pt>
    <dgm:pt modelId="{2171E306-6C90-4CC3-AF6C-B8231EB62FB5}" type="pres">
      <dgm:prSet presAssocID="{905CB16C-983B-46FC-B6B1-88B724EC1FA2}" presName="spacer" presStyleCnt="0"/>
      <dgm:spPr/>
    </dgm:pt>
    <dgm:pt modelId="{0C6C43FF-79FC-45E7-9D8D-607A6A08E906}" type="pres">
      <dgm:prSet presAssocID="{2D180465-85AB-452B-A55F-6BF142DBE1CA}" presName="parentText" presStyleLbl="node1" presStyleIdx="1" presStyleCnt="2">
        <dgm:presLayoutVars>
          <dgm:chMax val="0"/>
          <dgm:bulletEnabled val="1"/>
        </dgm:presLayoutVars>
      </dgm:prSet>
      <dgm:spPr/>
    </dgm:pt>
  </dgm:ptLst>
  <dgm:cxnLst>
    <dgm:cxn modelId="{EEF2AF65-9550-4A5A-A170-0BBF609C15C1}" srcId="{55F49592-9F20-461A-A8E0-0A7153199C4C}" destId="{2D180465-85AB-452B-A55F-6BF142DBE1CA}" srcOrd="1" destOrd="0" parTransId="{CF45202E-B467-4274-9378-C7061BE7425C}" sibTransId="{7C227F43-67CB-4AFF-8FA2-0C646165B188}"/>
    <dgm:cxn modelId="{B6E571B0-112B-4E50-A2B6-F912DD7A0396}" srcId="{55F49592-9F20-461A-A8E0-0A7153199C4C}" destId="{144D8C06-3053-4E28-A2C7-0AFB79098DA1}" srcOrd="0" destOrd="0" parTransId="{3DF5397C-3F54-43BF-8792-64C973F65A1D}" sibTransId="{905CB16C-983B-46FC-B6B1-88B724EC1FA2}"/>
    <dgm:cxn modelId="{00B3EFB5-A55C-4217-BE8B-D5031835A869}" type="presOf" srcId="{2D180465-85AB-452B-A55F-6BF142DBE1CA}" destId="{0C6C43FF-79FC-45E7-9D8D-607A6A08E906}" srcOrd="0" destOrd="0" presId="urn:microsoft.com/office/officeart/2005/8/layout/vList2"/>
    <dgm:cxn modelId="{EE2BD2CE-75D0-4297-B7A3-7B26BC8E4826}" type="presOf" srcId="{144D8C06-3053-4E28-A2C7-0AFB79098DA1}" destId="{2DC47E59-70C6-48D5-AEB7-90C0B76B1C81}" srcOrd="0" destOrd="0" presId="urn:microsoft.com/office/officeart/2005/8/layout/vList2"/>
    <dgm:cxn modelId="{D4452ED7-4893-4BEA-B3E6-64CE5E5396F2}" type="presOf" srcId="{55F49592-9F20-461A-A8E0-0A7153199C4C}" destId="{0E884326-3953-42F3-B016-076BB6B7E8B8}" srcOrd="0" destOrd="0" presId="urn:microsoft.com/office/officeart/2005/8/layout/vList2"/>
    <dgm:cxn modelId="{57D80F7D-0662-4E88-802F-EEBD94416798}" type="presParOf" srcId="{0E884326-3953-42F3-B016-076BB6B7E8B8}" destId="{2DC47E59-70C6-48D5-AEB7-90C0B76B1C81}" srcOrd="0" destOrd="0" presId="urn:microsoft.com/office/officeart/2005/8/layout/vList2"/>
    <dgm:cxn modelId="{E84C7F0D-6F99-478B-9681-4CCAA763E102}" type="presParOf" srcId="{0E884326-3953-42F3-B016-076BB6B7E8B8}" destId="{2171E306-6C90-4CC3-AF6C-B8231EB62FB5}" srcOrd="1" destOrd="0" presId="urn:microsoft.com/office/officeart/2005/8/layout/vList2"/>
    <dgm:cxn modelId="{C9D2297E-148F-4EED-94D7-DD30FF806E66}" type="presParOf" srcId="{0E884326-3953-42F3-B016-076BB6B7E8B8}" destId="{0C6C43FF-79FC-45E7-9D8D-607A6A08E9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7E59-70C6-48D5-AEB7-90C0B76B1C81}">
      <dsp:nvSpPr>
        <dsp:cNvPr id="0" name=""/>
        <dsp:cNvSpPr/>
      </dsp:nvSpPr>
      <dsp:spPr>
        <a:xfrm>
          <a:off x="0" y="700843"/>
          <a:ext cx="10972800"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dirty="0"/>
            <a:t>Keep Simple Things Simple</a:t>
          </a:r>
          <a:endParaRPr lang="ja-JP" sz="6500" kern="1200" dirty="0"/>
        </a:p>
      </dsp:txBody>
      <dsp:txXfrm>
        <a:off x="76105" y="776948"/>
        <a:ext cx="10820590" cy="1406815"/>
      </dsp:txXfrm>
    </dsp:sp>
    <dsp:sp modelId="{0C6C43FF-79FC-45E7-9D8D-607A6A08E906}">
      <dsp:nvSpPr>
        <dsp:cNvPr id="0" name=""/>
        <dsp:cNvSpPr/>
      </dsp:nvSpPr>
      <dsp:spPr>
        <a:xfrm>
          <a:off x="0" y="2447069"/>
          <a:ext cx="10972800" cy="15590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a:lnSpc>
              <a:spcPct val="90000"/>
            </a:lnSpc>
            <a:spcBef>
              <a:spcPct val="0"/>
            </a:spcBef>
            <a:spcAft>
              <a:spcPct val="35000"/>
            </a:spcAft>
            <a:buNone/>
          </a:pPr>
          <a:r>
            <a:rPr lang="en-US" sz="6500" kern="1200" dirty="0"/>
            <a:t>Make Complex Things Possible</a:t>
          </a:r>
          <a:endParaRPr lang="ja-JP" sz="6500" kern="1200" dirty="0"/>
        </a:p>
      </dsp:txBody>
      <dsp:txXfrm>
        <a:off x="76105" y="2523174"/>
        <a:ext cx="10820590"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E2A8F-DA74-4F28-9593-261C5C3BF011}" type="datetimeFigureOut">
              <a:rPr lang="en-US" smtClean="0"/>
              <a:t>10/20/2020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DB9AE-916C-4254-87BA-AD5226153B3A}" type="slidenum">
              <a:rPr lang="en-US" smtClean="0"/>
              <a:t>‹#›</a:t>
            </a:fld>
            <a:endParaRPr lang="en-US" dirty="0"/>
          </a:p>
        </p:txBody>
      </p:sp>
    </p:spTree>
    <p:extLst>
      <p:ext uri="{BB962C8B-B14F-4D97-AF65-F5344CB8AC3E}">
        <p14:creationId xmlns:p14="http://schemas.microsoft.com/office/powerpoint/2010/main" val="133123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a:t>
            </a:fld>
            <a:endParaRPr lang="en-US" dirty="0"/>
          </a:p>
        </p:txBody>
      </p:sp>
    </p:spTree>
    <p:extLst>
      <p:ext uri="{BB962C8B-B14F-4D97-AF65-F5344CB8AC3E}">
        <p14:creationId xmlns:p14="http://schemas.microsoft.com/office/powerpoint/2010/main" val="160659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11</a:t>
            </a:fld>
            <a:endParaRPr lang="en-US" dirty="0"/>
          </a:p>
        </p:txBody>
      </p:sp>
    </p:spTree>
    <p:extLst>
      <p:ext uri="{BB962C8B-B14F-4D97-AF65-F5344CB8AC3E}">
        <p14:creationId xmlns:p14="http://schemas.microsoft.com/office/powerpoint/2010/main" val="73703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12</a:t>
            </a:fld>
            <a:endParaRPr lang="en-US" dirty="0"/>
          </a:p>
        </p:txBody>
      </p:sp>
    </p:spTree>
    <p:extLst>
      <p:ext uri="{BB962C8B-B14F-4D97-AF65-F5344CB8AC3E}">
        <p14:creationId xmlns:p14="http://schemas.microsoft.com/office/powerpoint/2010/main" val="287522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13</a:t>
            </a:fld>
            <a:endParaRPr lang="en-US" dirty="0"/>
          </a:p>
        </p:txBody>
      </p:sp>
    </p:spTree>
    <p:extLst>
      <p:ext uri="{BB962C8B-B14F-4D97-AF65-F5344CB8AC3E}">
        <p14:creationId xmlns:p14="http://schemas.microsoft.com/office/powerpoint/2010/main" val="279066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14</a:t>
            </a:fld>
            <a:endParaRPr lang="en-US" dirty="0"/>
          </a:p>
        </p:txBody>
      </p:sp>
    </p:spTree>
    <p:extLst>
      <p:ext uri="{BB962C8B-B14F-4D97-AF65-F5344CB8AC3E}">
        <p14:creationId xmlns:p14="http://schemas.microsoft.com/office/powerpoint/2010/main" val="116450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15</a:t>
            </a:fld>
            <a:endParaRPr lang="en-US" dirty="0"/>
          </a:p>
        </p:txBody>
      </p:sp>
    </p:spTree>
    <p:extLst>
      <p:ext uri="{BB962C8B-B14F-4D97-AF65-F5344CB8AC3E}">
        <p14:creationId xmlns:p14="http://schemas.microsoft.com/office/powerpoint/2010/main" val="55076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16</a:t>
            </a:fld>
            <a:endParaRPr lang="en-US" dirty="0"/>
          </a:p>
        </p:txBody>
      </p:sp>
    </p:spTree>
    <p:extLst>
      <p:ext uri="{BB962C8B-B14F-4D97-AF65-F5344CB8AC3E}">
        <p14:creationId xmlns:p14="http://schemas.microsoft.com/office/powerpoint/2010/main" val="247014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17</a:t>
            </a:fld>
            <a:endParaRPr lang="en-US" dirty="0"/>
          </a:p>
        </p:txBody>
      </p:sp>
    </p:spTree>
    <p:extLst>
      <p:ext uri="{BB962C8B-B14F-4D97-AF65-F5344CB8AC3E}">
        <p14:creationId xmlns:p14="http://schemas.microsoft.com/office/powerpoint/2010/main" val="216105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18</a:t>
            </a:fld>
            <a:endParaRPr lang="en-US" dirty="0"/>
          </a:p>
        </p:txBody>
      </p:sp>
    </p:spTree>
    <p:extLst>
      <p:ext uri="{BB962C8B-B14F-4D97-AF65-F5344CB8AC3E}">
        <p14:creationId xmlns:p14="http://schemas.microsoft.com/office/powerpoint/2010/main" val="94538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19</a:t>
            </a:fld>
            <a:endParaRPr lang="en-US" dirty="0"/>
          </a:p>
        </p:txBody>
      </p:sp>
    </p:spTree>
    <p:extLst>
      <p:ext uri="{BB962C8B-B14F-4D97-AF65-F5344CB8AC3E}">
        <p14:creationId xmlns:p14="http://schemas.microsoft.com/office/powerpoint/2010/main" val="3850960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20</a:t>
            </a:fld>
            <a:endParaRPr lang="en-US" dirty="0"/>
          </a:p>
        </p:txBody>
      </p:sp>
    </p:spTree>
    <p:extLst>
      <p:ext uri="{BB962C8B-B14F-4D97-AF65-F5344CB8AC3E}">
        <p14:creationId xmlns:p14="http://schemas.microsoft.com/office/powerpoint/2010/main" val="192414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a:t>
            </a:fld>
            <a:endParaRPr lang="en-US" dirty="0"/>
          </a:p>
        </p:txBody>
      </p:sp>
    </p:spTree>
    <p:extLst>
      <p:ext uri="{BB962C8B-B14F-4D97-AF65-F5344CB8AC3E}">
        <p14:creationId xmlns:p14="http://schemas.microsoft.com/office/powerpoint/2010/main" val="311633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21</a:t>
            </a:fld>
            <a:endParaRPr lang="en-US" dirty="0"/>
          </a:p>
        </p:txBody>
      </p:sp>
    </p:spTree>
    <p:extLst>
      <p:ext uri="{BB962C8B-B14F-4D97-AF65-F5344CB8AC3E}">
        <p14:creationId xmlns:p14="http://schemas.microsoft.com/office/powerpoint/2010/main" val="272786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22</a:t>
            </a:fld>
            <a:endParaRPr lang="en-US" dirty="0"/>
          </a:p>
        </p:txBody>
      </p:sp>
    </p:spTree>
    <p:extLst>
      <p:ext uri="{BB962C8B-B14F-4D97-AF65-F5344CB8AC3E}">
        <p14:creationId xmlns:p14="http://schemas.microsoft.com/office/powerpoint/2010/main" val="560640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23</a:t>
            </a:fld>
            <a:endParaRPr lang="en-US" dirty="0"/>
          </a:p>
        </p:txBody>
      </p:sp>
    </p:spTree>
    <p:extLst>
      <p:ext uri="{BB962C8B-B14F-4D97-AF65-F5344CB8AC3E}">
        <p14:creationId xmlns:p14="http://schemas.microsoft.com/office/powerpoint/2010/main" val="469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24</a:t>
            </a:fld>
            <a:endParaRPr lang="en-US" dirty="0"/>
          </a:p>
        </p:txBody>
      </p:sp>
    </p:spTree>
    <p:extLst>
      <p:ext uri="{BB962C8B-B14F-4D97-AF65-F5344CB8AC3E}">
        <p14:creationId xmlns:p14="http://schemas.microsoft.com/office/powerpoint/2010/main" val="2704410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25</a:t>
            </a:fld>
            <a:endParaRPr lang="en-US" dirty="0"/>
          </a:p>
        </p:txBody>
      </p:sp>
    </p:spTree>
    <p:extLst>
      <p:ext uri="{BB962C8B-B14F-4D97-AF65-F5344CB8AC3E}">
        <p14:creationId xmlns:p14="http://schemas.microsoft.com/office/powerpoint/2010/main" val="407608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26</a:t>
            </a:fld>
            <a:endParaRPr lang="en-US" dirty="0"/>
          </a:p>
        </p:txBody>
      </p:sp>
    </p:spTree>
    <p:extLst>
      <p:ext uri="{BB962C8B-B14F-4D97-AF65-F5344CB8AC3E}">
        <p14:creationId xmlns:p14="http://schemas.microsoft.com/office/powerpoint/2010/main" val="271204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27</a:t>
            </a:fld>
            <a:endParaRPr lang="en-US" dirty="0"/>
          </a:p>
        </p:txBody>
      </p:sp>
    </p:spTree>
    <p:extLst>
      <p:ext uri="{BB962C8B-B14F-4D97-AF65-F5344CB8AC3E}">
        <p14:creationId xmlns:p14="http://schemas.microsoft.com/office/powerpoint/2010/main" val="1607788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28</a:t>
            </a:fld>
            <a:endParaRPr lang="en-US" dirty="0"/>
          </a:p>
        </p:txBody>
      </p:sp>
    </p:spTree>
    <p:extLst>
      <p:ext uri="{BB962C8B-B14F-4D97-AF65-F5344CB8AC3E}">
        <p14:creationId xmlns:p14="http://schemas.microsoft.com/office/powerpoint/2010/main" val="57667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29</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30</a:t>
            </a:fld>
            <a:endParaRPr lang="en-US" dirty="0"/>
          </a:p>
        </p:txBody>
      </p:sp>
    </p:spTree>
    <p:extLst>
      <p:ext uri="{BB962C8B-B14F-4D97-AF65-F5344CB8AC3E}">
        <p14:creationId xmlns:p14="http://schemas.microsoft.com/office/powerpoint/2010/main" val="52944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a:t>
            </a:fld>
            <a:endParaRPr lang="en-US" dirty="0"/>
          </a:p>
        </p:txBody>
      </p:sp>
    </p:spTree>
    <p:extLst>
      <p:ext uri="{BB962C8B-B14F-4D97-AF65-F5344CB8AC3E}">
        <p14:creationId xmlns:p14="http://schemas.microsoft.com/office/powerpoint/2010/main" val="2595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31</a:t>
            </a:fld>
            <a:endParaRPr lang="en-US" dirty="0"/>
          </a:p>
        </p:txBody>
      </p:sp>
    </p:spTree>
    <p:extLst>
      <p:ext uri="{BB962C8B-B14F-4D97-AF65-F5344CB8AC3E}">
        <p14:creationId xmlns:p14="http://schemas.microsoft.com/office/powerpoint/2010/main" val="3126994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32</a:t>
            </a:fld>
            <a:endParaRPr lang="en-US" dirty="0"/>
          </a:p>
        </p:txBody>
      </p:sp>
    </p:spTree>
    <p:extLst>
      <p:ext uri="{BB962C8B-B14F-4D97-AF65-F5344CB8AC3E}">
        <p14:creationId xmlns:p14="http://schemas.microsoft.com/office/powerpoint/2010/main" val="2631466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33</a:t>
            </a:fld>
            <a:endParaRPr lang="en-US" dirty="0"/>
          </a:p>
        </p:txBody>
      </p:sp>
    </p:spTree>
    <p:extLst>
      <p:ext uri="{BB962C8B-B14F-4D97-AF65-F5344CB8AC3E}">
        <p14:creationId xmlns:p14="http://schemas.microsoft.com/office/powerpoint/2010/main" val="2763087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34</a:t>
            </a:fld>
            <a:endParaRPr lang="en-US" dirty="0"/>
          </a:p>
        </p:txBody>
      </p:sp>
    </p:spTree>
    <p:extLst>
      <p:ext uri="{BB962C8B-B14F-4D97-AF65-F5344CB8AC3E}">
        <p14:creationId xmlns:p14="http://schemas.microsoft.com/office/powerpoint/2010/main" val="150893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35</a:t>
            </a:fld>
            <a:endParaRPr lang="en-US" dirty="0"/>
          </a:p>
        </p:txBody>
      </p:sp>
    </p:spTree>
    <p:extLst>
      <p:ext uri="{BB962C8B-B14F-4D97-AF65-F5344CB8AC3E}">
        <p14:creationId xmlns:p14="http://schemas.microsoft.com/office/powerpoint/2010/main" val="4092017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36</a:t>
            </a:fld>
            <a:endParaRPr lang="en-US" dirty="0"/>
          </a:p>
        </p:txBody>
      </p:sp>
    </p:spTree>
    <p:extLst>
      <p:ext uri="{BB962C8B-B14F-4D97-AF65-F5344CB8AC3E}">
        <p14:creationId xmlns:p14="http://schemas.microsoft.com/office/powerpoint/2010/main" val="271200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37</a:t>
            </a:fld>
            <a:endParaRPr lang="en-US" dirty="0"/>
          </a:p>
        </p:txBody>
      </p:sp>
    </p:spTree>
    <p:extLst>
      <p:ext uri="{BB962C8B-B14F-4D97-AF65-F5344CB8AC3E}">
        <p14:creationId xmlns:p14="http://schemas.microsoft.com/office/powerpoint/2010/main" val="62517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39</a:t>
            </a:fld>
            <a:endParaRPr lang="en-US" dirty="0"/>
          </a:p>
        </p:txBody>
      </p:sp>
    </p:spTree>
    <p:extLst>
      <p:ext uri="{BB962C8B-B14F-4D97-AF65-F5344CB8AC3E}">
        <p14:creationId xmlns:p14="http://schemas.microsoft.com/office/powerpoint/2010/main" val="1851333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40</a:t>
            </a:fld>
            <a:endParaRPr lang="en-US" dirty="0"/>
          </a:p>
        </p:txBody>
      </p:sp>
    </p:spTree>
    <p:extLst>
      <p:ext uri="{BB962C8B-B14F-4D97-AF65-F5344CB8AC3E}">
        <p14:creationId xmlns:p14="http://schemas.microsoft.com/office/powerpoint/2010/main" val="534114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41</a:t>
            </a:fld>
            <a:endParaRPr lang="en-US" dirty="0"/>
          </a:p>
        </p:txBody>
      </p:sp>
    </p:spTree>
    <p:extLst>
      <p:ext uri="{BB962C8B-B14F-4D97-AF65-F5344CB8AC3E}">
        <p14:creationId xmlns:p14="http://schemas.microsoft.com/office/powerpoint/2010/main" val="50383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a:t>
            </a:fld>
            <a:endParaRPr lang="en-US" dirty="0"/>
          </a:p>
        </p:txBody>
      </p:sp>
    </p:spTree>
    <p:extLst>
      <p:ext uri="{BB962C8B-B14F-4D97-AF65-F5344CB8AC3E}">
        <p14:creationId xmlns:p14="http://schemas.microsoft.com/office/powerpoint/2010/main" val="3880174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42</a:t>
            </a:fld>
            <a:endParaRPr lang="en-US" dirty="0"/>
          </a:p>
        </p:txBody>
      </p:sp>
    </p:spTree>
    <p:extLst>
      <p:ext uri="{BB962C8B-B14F-4D97-AF65-F5344CB8AC3E}">
        <p14:creationId xmlns:p14="http://schemas.microsoft.com/office/powerpoint/2010/main" val="3238013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43</a:t>
            </a:fld>
            <a:endParaRPr lang="en-US" dirty="0"/>
          </a:p>
        </p:txBody>
      </p:sp>
    </p:spTree>
    <p:extLst>
      <p:ext uri="{BB962C8B-B14F-4D97-AF65-F5344CB8AC3E}">
        <p14:creationId xmlns:p14="http://schemas.microsoft.com/office/powerpoint/2010/main" val="858561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44</a:t>
            </a:fld>
            <a:endParaRPr lang="en-US" dirty="0"/>
          </a:p>
        </p:txBody>
      </p:sp>
    </p:spTree>
    <p:extLst>
      <p:ext uri="{BB962C8B-B14F-4D97-AF65-F5344CB8AC3E}">
        <p14:creationId xmlns:p14="http://schemas.microsoft.com/office/powerpoint/2010/main" val="3965854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45</a:t>
            </a:fld>
            <a:endParaRPr lang="en-US" dirty="0"/>
          </a:p>
        </p:txBody>
      </p:sp>
    </p:spTree>
    <p:extLst>
      <p:ext uri="{BB962C8B-B14F-4D97-AF65-F5344CB8AC3E}">
        <p14:creationId xmlns:p14="http://schemas.microsoft.com/office/powerpoint/2010/main" val="1801088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46</a:t>
            </a:fld>
            <a:endParaRPr lang="en-US" dirty="0"/>
          </a:p>
        </p:txBody>
      </p:sp>
    </p:spTree>
    <p:extLst>
      <p:ext uri="{BB962C8B-B14F-4D97-AF65-F5344CB8AC3E}">
        <p14:creationId xmlns:p14="http://schemas.microsoft.com/office/powerpoint/2010/main" val="3218410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47</a:t>
            </a:fld>
            <a:endParaRPr lang="en-US" dirty="0"/>
          </a:p>
        </p:txBody>
      </p:sp>
    </p:spTree>
    <p:extLst>
      <p:ext uri="{BB962C8B-B14F-4D97-AF65-F5344CB8AC3E}">
        <p14:creationId xmlns:p14="http://schemas.microsoft.com/office/powerpoint/2010/main" val="2925333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48</a:t>
            </a:fld>
            <a:endParaRPr lang="en-US" dirty="0"/>
          </a:p>
        </p:txBody>
      </p:sp>
    </p:spTree>
    <p:extLst>
      <p:ext uri="{BB962C8B-B14F-4D97-AF65-F5344CB8AC3E}">
        <p14:creationId xmlns:p14="http://schemas.microsoft.com/office/powerpoint/2010/main" val="3736628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49</a:t>
            </a:fld>
            <a:endParaRPr lang="en-US" dirty="0"/>
          </a:p>
        </p:txBody>
      </p:sp>
    </p:spTree>
    <p:extLst>
      <p:ext uri="{BB962C8B-B14F-4D97-AF65-F5344CB8AC3E}">
        <p14:creationId xmlns:p14="http://schemas.microsoft.com/office/powerpoint/2010/main" val="4003053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50</a:t>
            </a:fld>
            <a:endParaRPr lang="en-US" dirty="0"/>
          </a:p>
        </p:txBody>
      </p:sp>
    </p:spTree>
    <p:extLst>
      <p:ext uri="{BB962C8B-B14F-4D97-AF65-F5344CB8AC3E}">
        <p14:creationId xmlns:p14="http://schemas.microsoft.com/office/powerpoint/2010/main" val="2671022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51</a:t>
            </a:fld>
            <a:endParaRPr lang="en-US" dirty="0"/>
          </a:p>
        </p:txBody>
      </p:sp>
    </p:spTree>
    <p:extLst>
      <p:ext uri="{BB962C8B-B14F-4D97-AF65-F5344CB8AC3E}">
        <p14:creationId xmlns:p14="http://schemas.microsoft.com/office/powerpoint/2010/main" val="139010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a:t>
            </a:fld>
            <a:endParaRPr lang="en-US" dirty="0"/>
          </a:p>
        </p:txBody>
      </p:sp>
    </p:spTree>
    <p:extLst>
      <p:ext uri="{BB962C8B-B14F-4D97-AF65-F5344CB8AC3E}">
        <p14:creationId xmlns:p14="http://schemas.microsoft.com/office/powerpoint/2010/main" val="1301340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52</a:t>
            </a:fld>
            <a:endParaRPr lang="en-US" dirty="0"/>
          </a:p>
        </p:txBody>
      </p:sp>
    </p:spTree>
    <p:extLst>
      <p:ext uri="{BB962C8B-B14F-4D97-AF65-F5344CB8AC3E}">
        <p14:creationId xmlns:p14="http://schemas.microsoft.com/office/powerpoint/2010/main" val="2550782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53</a:t>
            </a:fld>
            <a:endParaRPr lang="en-US" dirty="0"/>
          </a:p>
        </p:txBody>
      </p:sp>
    </p:spTree>
    <p:extLst>
      <p:ext uri="{BB962C8B-B14F-4D97-AF65-F5344CB8AC3E}">
        <p14:creationId xmlns:p14="http://schemas.microsoft.com/office/powerpoint/2010/main" val="1490402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54</a:t>
            </a:fld>
            <a:endParaRPr lang="en-US" dirty="0"/>
          </a:p>
        </p:txBody>
      </p:sp>
    </p:spTree>
    <p:extLst>
      <p:ext uri="{BB962C8B-B14F-4D97-AF65-F5344CB8AC3E}">
        <p14:creationId xmlns:p14="http://schemas.microsoft.com/office/powerpoint/2010/main" val="2351037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55</a:t>
            </a:fld>
            <a:endParaRPr lang="en-US" dirty="0"/>
          </a:p>
        </p:txBody>
      </p:sp>
    </p:spTree>
    <p:extLst>
      <p:ext uri="{BB962C8B-B14F-4D97-AF65-F5344CB8AC3E}">
        <p14:creationId xmlns:p14="http://schemas.microsoft.com/office/powerpoint/2010/main" val="146927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7</a:t>
            </a:fld>
            <a:endParaRPr lang="en-US" dirty="0"/>
          </a:p>
        </p:txBody>
      </p:sp>
    </p:spTree>
    <p:extLst>
      <p:ext uri="{BB962C8B-B14F-4D97-AF65-F5344CB8AC3E}">
        <p14:creationId xmlns:p14="http://schemas.microsoft.com/office/powerpoint/2010/main" val="15635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8</a:t>
            </a:fld>
            <a:endParaRPr lang="en-US" dirty="0"/>
          </a:p>
        </p:txBody>
      </p:sp>
    </p:spTree>
    <p:extLst>
      <p:ext uri="{BB962C8B-B14F-4D97-AF65-F5344CB8AC3E}">
        <p14:creationId xmlns:p14="http://schemas.microsoft.com/office/powerpoint/2010/main" val="133017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9</a:t>
            </a:fld>
            <a:endParaRPr lang="en-US" dirty="0"/>
          </a:p>
        </p:txBody>
      </p:sp>
    </p:spTree>
    <p:extLst>
      <p:ext uri="{BB962C8B-B14F-4D97-AF65-F5344CB8AC3E}">
        <p14:creationId xmlns:p14="http://schemas.microsoft.com/office/powerpoint/2010/main" val="226365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10</a:t>
            </a:fld>
            <a:endParaRPr lang="en-US" dirty="0"/>
          </a:p>
        </p:txBody>
      </p:sp>
    </p:spTree>
    <p:extLst>
      <p:ext uri="{BB962C8B-B14F-4D97-AF65-F5344CB8AC3E}">
        <p14:creationId xmlns:p14="http://schemas.microsoft.com/office/powerpoint/2010/main" val="3527978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97" descr="openid-logo-wordmark">
            <a:extLst>
              <a:ext uri="{FF2B5EF4-FFF2-40B4-BE49-F238E27FC236}">
                <a16:creationId xmlns:a16="http://schemas.microsoft.com/office/drawing/2014/main" id="{A023504D-3772-4BC7-BFDC-18BBCC2A6E8E}"/>
              </a:ext>
            </a:extLst>
          </p:cNvPr>
          <p:cNvPicPr>
            <a:picLocks noChangeAspect="1" noChangeArrowheads="1"/>
          </p:cNvPicPr>
          <p:nvPr userDrawn="1"/>
        </p:nvPicPr>
        <p:blipFill>
          <a:blip r:embed="rId2">
            <a:alphaModFix/>
          </a:blip>
          <a:srcRect/>
          <a:stretch>
            <a:fillRect/>
          </a:stretch>
        </p:blipFill>
        <p:spPr bwMode="auto">
          <a:xfrm>
            <a:off x="9201152" y="301401"/>
            <a:ext cx="2564604" cy="1094541"/>
          </a:xfrm>
          <a:prstGeom prst="rect">
            <a:avLst/>
          </a:prstGeom>
          <a:ln w="9525">
            <a:noFill/>
            <a:miter lim="800000"/>
            <a:headEnd/>
            <a:tailEnd/>
          </a:ln>
        </p:spPr>
      </p:pic>
      <p:sp>
        <p:nvSpPr>
          <p:cNvPr id="2" name="Title 1"/>
          <p:cNvSpPr>
            <a:spLocks noGrp="1"/>
          </p:cNvSpPr>
          <p:nvPr>
            <p:ph type="title"/>
          </p:nvPr>
        </p:nvSpPr>
        <p:spPr>
          <a:xfrm>
            <a:off x="609600" y="274638"/>
            <a:ext cx="87376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7" descr="openid-logo-wordmark">
            <a:extLst>
              <a:ext uri="{FF2B5EF4-FFF2-40B4-BE49-F238E27FC236}">
                <a16:creationId xmlns:a16="http://schemas.microsoft.com/office/drawing/2014/main" id="{95FF5707-D037-4B0E-9AAE-9D934E1028D5}"/>
              </a:ext>
            </a:extLst>
          </p:cNvPr>
          <p:cNvPicPr>
            <a:picLocks noChangeAspect="1" noChangeArrowheads="1"/>
          </p:cNvPicPr>
          <p:nvPr userDrawn="1"/>
        </p:nvPicPr>
        <p:blipFill>
          <a:blip r:embed="rId2">
            <a:alphaModFix/>
          </a:blip>
          <a:srcRect/>
          <a:stretch>
            <a:fillRect/>
          </a:stretch>
        </p:blipFill>
        <p:spPr bwMode="auto">
          <a:xfrm>
            <a:off x="9201152" y="301401"/>
            <a:ext cx="2564604" cy="1094541"/>
          </a:xfrm>
          <a:prstGeom prst="rect">
            <a:avLst/>
          </a:prstGeom>
          <a:ln w="9525">
            <a:noFill/>
            <a:miter lim="800000"/>
            <a:headEnd/>
            <a:tailEnd/>
          </a:ln>
        </p:spPr>
      </p:pic>
      <p:sp>
        <p:nvSpPr>
          <p:cNvPr id="2" name="Title 1"/>
          <p:cNvSpPr>
            <a:spLocks noGrp="1"/>
          </p:cNvSpPr>
          <p:nvPr>
            <p:ph type="title"/>
          </p:nvPr>
        </p:nvSpPr>
        <p:spPr>
          <a:xfrm>
            <a:off x="615950" y="274638"/>
            <a:ext cx="87249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0537C-38F1-8E47-A1B0-6BA84A028946}" type="datetimeFigureOut">
              <a:rPr lang="en-US" smtClean="0"/>
              <a:t>10/20/2020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85C50-40EB-E745-A461-82FCCB77BE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gif"/><Relationship Id="rId14" Type="http://schemas.openxmlformats.org/officeDocument/2006/relationships/image" Target="../media/image1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penid.net/specs/openid-connect-migration-1_0.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penid.net/specs/oauth-v2-form-post-response-mode-1_0.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id.net/specs/openid-connect-session-1_0.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openid.net/specs/openid-connect-rpinitiated-1_0.html" TargetMode="External"/><Relationship Id="rId5" Type="http://schemas.openxmlformats.org/officeDocument/2006/relationships/hyperlink" Target="https://openid.net/specs/openid-connect-backchannel-1_0.html" TargetMode="External"/><Relationship Id="rId4" Type="http://schemas.openxmlformats.org/officeDocument/2006/relationships/hyperlink" Target="https://openid.net/specs/openid-connect-frontchannel-1_0.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penid.net/specs/openid-connect-federation-1_0.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penid.net/specs/openid-connect-4-identity-assurance-1_0.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penid.net/specs/openid-connect-native-sso-1_0.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nid.net/conne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penid.net/specs/openid-connect-core-1_0.html#SelfIssue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self-issued.info/?p=201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penid.net/certification/#OP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s://openid.net/certification/#RP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ertification.openid.ne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openid.net/certificat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openid.net/certification/fe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osis.idcommons.ne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elf-issued.info/" TargetMode="External"/><Relationship Id="rId3" Type="http://schemas.openxmlformats.org/officeDocument/2006/relationships/hyperlink" Target="https://openid.net/connect/" TargetMode="External"/><Relationship Id="rId7" Type="http://schemas.openxmlformats.org/officeDocument/2006/relationships/hyperlink" Target="https://openid.net/developers/certified/"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openid.net/certification/" TargetMode="External"/><Relationship Id="rId5" Type="http://schemas.openxmlformats.org/officeDocument/2006/relationships/hyperlink" Target="https://lists.openid.net/mailman/listinfo/openid-specs-ab" TargetMode="External"/><Relationship Id="rId10" Type="http://schemas.openxmlformats.org/officeDocument/2006/relationships/hyperlink" Target="http://www.thread-safe.com/" TargetMode="External"/><Relationship Id="rId4" Type="http://schemas.openxmlformats.org/officeDocument/2006/relationships/hyperlink" Target="https://openid.net/connect/faq/" TargetMode="External"/><Relationship Id="rId9" Type="http://schemas.openxmlformats.org/officeDocument/2006/relationships/hyperlink" Target="http://nat.sakimura.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elf-issued.info/"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openid.net/2012/04/18/openid-connect-wins-2012-european-identity-and-cloud-award/"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3650" y="2390193"/>
            <a:ext cx="7115175" cy="1182952"/>
          </a:xfrm>
        </p:spPr>
        <p:txBody>
          <a:bodyPr>
            <a:normAutofit fontScale="90000"/>
          </a:bodyPr>
          <a:lstStyle/>
          <a:p>
            <a:r>
              <a:rPr lang="en-US" b="1" dirty="0"/>
              <a:t>Introduction to OpenID Connect</a:t>
            </a:r>
          </a:p>
        </p:txBody>
      </p:sp>
      <p:sp>
        <p:nvSpPr>
          <p:cNvPr id="3" name="Subtitle 2"/>
          <p:cNvSpPr>
            <a:spLocks noGrp="1"/>
          </p:cNvSpPr>
          <p:nvPr>
            <p:ph type="subTitle" idx="1"/>
          </p:nvPr>
        </p:nvSpPr>
        <p:spPr>
          <a:xfrm>
            <a:off x="1964642" y="3895725"/>
            <a:ext cx="8257735" cy="2650882"/>
          </a:xfrm>
        </p:spPr>
        <p:txBody>
          <a:bodyPr>
            <a:normAutofit/>
          </a:bodyPr>
          <a:lstStyle/>
          <a:p>
            <a:pPr>
              <a:spcBef>
                <a:spcPts val="1200"/>
              </a:spcBef>
            </a:pPr>
            <a:r>
              <a:rPr lang="en-US" dirty="0">
                <a:solidFill>
                  <a:schemeClr val="tx1"/>
                </a:solidFill>
              </a:rPr>
              <a:t>October 20, 2020</a:t>
            </a:r>
          </a:p>
          <a:p>
            <a:pPr>
              <a:spcBef>
                <a:spcPts val="1200"/>
              </a:spcBef>
            </a:pPr>
            <a:r>
              <a:rPr lang="en-US" b="1" dirty="0">
                <a:solidFill>
                  <a:schemeClr val="tx1"/>
                </a:solidFill>
              </a:rPr>
              <a:t>Michael B. Jones</a:t>
            </a:r>
          </a:p>
          <a:p>
            <a:pPr>
              <a:spcBef>
                <a:spcPts val="1200"/>
              </a:spcBef>
            </a:pPr>
            <a:r>
              <a:rPr lang="en-US" dirty="0">
                <a:solidFill>
                  <a:schemeClr val="tx1"/>
                </a:solidFill>
              </a:rPr>
              <a:t>Identity Standards Architect – Microsoft</a:t>
            </a:r>
            <a:endParaRPr lang="en-US" dirty="0"/>
          </a:p>
        </p:txBody>
      </p:sp>
      <p:pic>
        <p:nvPicPr>
          <p:cNvPr id="5" name="Picture 97" descr="openid-logo-wordmark">
            <a:extLst>
              <a:ext uri="{FF2B5EF4-FFF2-40B4-BE49-F238E27FC236}">
                <a16:creationId xmlns:a16="http://schemas.microsoft.com/office/drawing/2014/main" id="{8A851B1F-5123-4689-A772-04322A90959A}"/>
              </a:ext>
            </a:extLst>
          </p:cNvPr>
          <p:cNvPicPr>
            <a:picLocks noChangeAspect="1" noChangeArrowheads="1"/>
          </p:cNvPicPr>
          <p:nvPr/>
        </p:nvPicPr>
        <p:blipFill>
          <a:blip r:embed="rId3">
            <a:alphaModFix/>
          </a:blip>
          <a:srcRect/>
          <a:stretch>
            <a:fillRect/>
          </a:stretch>
        </p:blipFill>
        <p:spPr bwMode="auto">
          <a:xfrm>
            <a:off x="4323658" y="744594"/>
            <a:ext cx="3535157" cy="1508761"/>
          </a:xfrm>
          <a:prstGeom prst="rect">
            <a:avLst/>
          </a:prstGeom>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We Made It Simple</a:t>
            </a:r>
          </a:p>
        </p:txBody>
      </p:sp>
      <p:sp>
        <p:nvSpPr>
          <p:cNvPr id="3" name="Content Placeholder 2"/>
          <p:cNvSpPr>
            <a:spLocks noGrp="1"/>
          </p:cNvSpPr>
          <p:nvPr>
            <p:ph idx="1"/>
          </p:nvPr>
        </p:nvSpPr>
        <p:spPr/>
        <p:txBody>
          <a:bodyPr/>
          <a:lstStyle/>
          <a:p>
            <a:r>
              <a:rPr lang="en-US" dirty="0"/>
              <a:t>Built on OAuth 2.0</a:t>
            </a:r>
          </a:p>
          <a:p>
            <a:r>
              <a:rPr lang="en-US" dirty="0"/>
              <a:t>Uses JavaScript Object Notation (JSON)</a:t>
            </a:r>
          </a:p>
          <a:p>
            <a:r>
              <a:rPr lang="en-US" dirty="0"/>
              <a:t>You can build only the pieces that you need</a:t>
            </a:r>
          </a:p>
          <a:p>
            <a:endParaRPr lang="en-US" dirty="0"/>
          </a:p>
          <a:p>
            <a:r>
              <a:rPr lang="en-US" i="1" dirty="0"/>
              <a:t>Goal:  Easy implementation on all modern development platforms</a:t>
            </a:r>
          </a:p>
        </p:txBody>
      </p:sp>
    </p:spTree>
    <p:extLst>
      <p:ext uri="{BB962C8B-B14F-4D97-AF65-F5344CB8AC3E}">
        <p14:creationId xmlns:p14="http://schemas.microsoft.com/office/powerpoint/2010/main" val="91079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Complex Things Possible</a:t>
            </a:r>
          </a:p>
        </p:txBody>
      </p:sp>
      <p:grpSp>
        <p:nvGrpSpPr>
          <p:cNvPr id="4" name="Group 3">
            <a:extLst>
              <a:ext uri="{C183D7F6-B498-43B3-948B-1728B52AA6E4}">
                <adec:decorative xmlns:adec="http://schemas.microsoft.com/office/drawing/2017/decorative" val="1"/>
              </a:ext>
            </a:extLst>
          </p:cNvPr>
          <p:cNvGrpSpPr/>
          <p:nvPr/>
        </p:nvGrpSpPr>
        <p:grpSpPr>
          <a:xfrm>
            <a:off x="1889758" y="1652425"/>
            <a:ext cx="8433582" cy="1380599"/>
            <a:chOff x="0" y="22161"/>
            <a:chExt cx="8229600" cy="1380599"/>
          </a:xfrm>
        </p:grpSpPr>
        <p:sp>
          <p:nvSpPr>
            <p:cNvPr id="11" name="Rounded Rectangle 10"/>
            <p:cNvSpPr/>
            <p:nvPr/>
          </p:nvSpPr>
          <p:spPr>
            <a:xfrm>
              <a:off x="0" y="2216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67395" y="8955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Encrypted Claims</a:t>
              </a:r>
              <a:endParaRPr lang="ja-JP" altLang="en-US" sz="5900" dirty="0"/>
            </a:p>
          </p:txBody>
        </p:sp>
      </p:grpSp>
      <p:grpSp>
        <p:nvGrpSpPr>
          <p:cNvPr id="5" name="Group 4">
            <a:extLst>
              <a:ext uri="{C183D7F6-B498-43B3-948B-1728B52AA6E4}">
                <adec:decorative xmlns:adec="http://schemas.microsoft.com/office/drawing/2017/decorative" val="1"/>
              </a:ext>
            </a:extLst>
          </p:cNvPr>
          <p:cNvGrpSpPr/>
          <p:nvPr/>
        </p:nvGrpSpPr>
        <p:grpSpPr>
          <a:xfrm>
            <a:off x="1889758" y="3202945"/>
            <a:ext cx="8433582" cy="1380599"/>
            <a:chOff x="0" y="1572681"/>
            <a:chExt cx="8229600" cy="1380599"/>
          </a:xfrm>
        </p:grpSpPr>
        <p:sp>
          <p:nvSpPr>
            <p:cNvPr id="9" name="Rounded Rectangle 8"/>
            <p:cNvSpPr/>
            <p:nvPr/>
          </p:nvSpPr>
          <p:spPr>
            <a:xfrm>
              <a:off x="0" y="157268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6"/>
            <p:cNvSpPr/>
            <p:nvPr/>
          </p:nvSpPr>
          <p:spPr>
            <a:xfrm>
              <a:off x="67395" y="164007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Aggregated Claims</a:t>
              </a:r>
              <a:endParaRPr lang="ja-JP" altLang="en-US" sz="5900" dirty="0"/>
            </a:p>
          </p:txBody>
        </p:sp>
      </p:grpSp>
      <p:grpSp>
        <p:nvGrpSpPr>
          <p:cNvPr id="6" name="Group 5">
            <a:extLst>
              <a:ext uri="{C183D7F6-B498-43B3-948B-1728B52AA6E4}">
                <adec:decorative xmlns:adec="http://schemas.microsoft.com/office/drawing/2017/decorative" val="1"/>
              </a:ext>
            </a:extLst>
          </p:cNvPr>
          <p:cNvGrpSpPr/>
          <p:nvPr/>
        </p:nvGrpSpPr>
        <p:grpSpPr>
          <a:xfrm>
            <a:off x="1889758" y="4753465"/>
            <a:ext cx="8433582" cy="1380599"/>
            <a:chOff x="0" y="3123201"/>
            <a:chExt cx="8229600" cy="1380599"/>
          </a:xfrm>
        </p:grpSpPr>
        <p:sp>
          <p:nvSpPr>
            <p:cNvPr id="7" name="Rounded Rectangle 6"/>
            <p:cNvSpPr/>
            <p:nvPr/>
          </p:nvSpPr>
          <p:spPr>
            <a:xfrm>
              <a:off x="0" y="3123201"/>
              <a:ext cx="8229600" cy="1380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8"/>
            <p:cNvSpPr/>
            <p:nvPr/>
          </p:nvSpPr>
          <p:spPr>
            <a:xfrm>
              <a:off x="67395" y="3190596"/>
              <a:ext cx="8094810" cy="12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790" tIns="224790" rIns="224790" bIns="224790" numCol="1" spcCol="1270" anchor="ctr" anchorCtr="0">
              <a:noAutofit/>
            </a:bodyPr>
            <a:lstStyle/>
            <a:p>
              <a:pPr defTabSz="2622550">
                <a:lnSpc>
                  <a:spcPct val="90000"/>
                </a:lnSpc>
                <a:spcBef>
                  <a:spcPct val="0"/>
                </a:spcBef>
                <a:spcAft>
                  <a:spcPct val="35000"/>
                </a:spcAft>
              </a:pPr>
              <a:r>
                <a:rPr kumimoji="1" lang="en-US" sz="5900" dirty="0"/>
                <a:t>Distributed Claims</a:t>
              </a:r>
              <a:endParaRPr lang="ja-JP" altLang="en-US" sz="5900" dirty="0"/>
            </a:p>
          </p:txBody>
        </p:sp>
      </p:grpSp>
    </p:spTree>
    <p:extLst>
      <p:ext uri="{BB962C8B-B14F-4D97-AF65-F5344CB8AC3E}">
        <p14:creationId xmlns:p14="http://schemas.microsoft.com/office/powerpoint/2010/main" val="143813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Differences from OpenID 2.0</a:t>
            </a:r>
          </a:p>
        </p:txBody>
      </p:sp>
      <p:sp>
        <p:nvSpPr>
          <p:cNvPr id="3" name="Content Placeholder 2"/>
          <p:cNvSpPr>
            <a:spLocks noGrp="1"/>
          </p:cNvSpPr>
          <p:nvPr>
            <p:ph idx="1"/>
          </p:nvPr>
        </p:nvSpPr>
        <p:spPr/>
        <p:txBody>
          <a:bodyPr>
            <a:normAutofit fontScale="92500" lnSpcReduction="10000"/>
          </a:bodyPr>
          <a:lstStyle/>
          <a:p>
            <a:r>
              <a:rPr lang="en-US" dirty="0"/>
              <a:t>Support for native client applications</a:t>
            </a:r>
          </a:p>
          <a:p>
            <a:r>
              <a:rPr lang="en-US" dirty="0"/>
              <a:t>Identifiers using e-mail address format</a:t>
            </a:r>
          </a:p>
          <a:p>
            <a:r>
              <a:rPr lang="en-US" dirty="0"/>
              <a:t>UserInfo endpoint for simple claims about user</a:t>
            </a:r>
          </a:p>
          <a:p>
            <a:r>
              <a:rPr lang="en-US" dirty="0"/>
              <a:t>Designed to work well on mobile phones</a:t>
            </a:r>
          </a:p>
          <a:p>
            <a:r>
              <a:rPr lang="en-US" dirty="0"/>
              <a:t>Uses JSON/REST, rather than XML</a:t>
            </a:r>
          </a:p>
          <a:p>
            <a:r>
              <a:rPr lang="en-US" dirty="0"/>
              <a:t>Support for encryption and higher LOAs</a:t>
            </a:r>
          </a:p>
          <a:p>
            <a:r>
              <a:rPr lang="en-US" dirty="0"/>
              <a:t>Support for distributed and aggregated claims</a:t>
            </a:r>
          </a:p>
          <a:p>
            <a:r>
              <a:rPr lang="en-US" dirty="0"/>
              <a:t>Support for session management, including logout</a:t>
            </a:r>
          </a:p>
          <a:p>
            <a:r>
              <a:rPr lang="en-US" dirty="0"/>
              <a:t>Support for self-issued identity providers</a:t>
            </a:r>
          </a:p>
        </p:txBody>
      </p:sp>
    </p:spTree>
    <p:extLst>
      <p:ext uri="{BB962C8B-B14F-4D97-AF65-F5344CB8AC3E}">
        <p14:creationId xmlns:p14="http://schemas.microsoft.com/office/powerpoint/2010/main" val="139528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Timeline</a:t>
            </a:r>
          </a:p>
        </p:txBody>
      </p:sp>
      <p:sp>
        <p:nvSpPr>
          <p:cNvPr id="3" name="Content Placeholder 2"/>
          <p:cNvSpPr>
            <a:spLocks noGrp="1"/>
          </p:cNvSpPr>
          <p:nvPr>
            <p:ph idx="1"/>
          </p:nvPr>
        </p:nvSpPr>
        <p:spPr>
          <a:xfrm>
            <a:off x="609600" y="1237624"/>
            <a:ext cx="10972800" cy="5507832"/>
          </a:xfrm>
        </p:spPr>
        <p:txBody>
          <a:bodyPr>
            <a:normAutofit fontScale="92500" lnSpcReduction="20000"/>
          </a:bodyPr>
          <a:lstStyle/>
          <a:p>
            <a:r>
              <a:rPr lang="en-US" sz="2400" dirty="0"/>
              <a:t>Artifact Binding working group formed, March 2010</a:t>
            </a:r>
          </a:p>
          <a:p>
            <a:r>
              <a:rPr lang="en-US" sz="2400" dirty="0"/>
              <a:t>Major design issues closed at IIW, May 2011</a:t>
            </a:r>
          </a:p>
          <a:p>
            <a:pPr lvl="1"/>
            <a:r>
              <a:rPr lang="en-US" sz="2400" dirty="0"/>
              <a:t>Result branded “OpenID Connect”</a:t>
            </a:r>
          </a:p>
          <a:p>
            <a:r>
              <a:rPr lang="en-US" sz="2400" dirty="0"/>
              <a:t>5 rounds of interop testing between 2011 and 2013</a:t>
            </a:r>
          </a:p>
          <a:p>
            <a:pPr lvl="1"/>
            <a:r>
              <a:rPr lang="en-US" sz="2400" dirty="0"/>
              <a:t>Specifications refined after each round of interop testing </a:t>
            </a:r>
          </a:p>
          <a:p>
            <a:r>
              <a:rPr lang="en-US" sz="2400" dirty="0"/>
              <a:t>Won Best New Standard award at EIC, April 2012</a:t>
            </a:r>
          </a:p>
          <a:p>
            <a:r>
              <a:rPr lang="en-US" sz="2400" dirty="0"/>
              <a:t>Final specifications approved, February 2014</a:t>
            </a:r>
          </a:p>
          <a:p>
            <a:r>
              <a:rPr lang="en-US" sz="2400" dirty="0"/>
              <a:t>Errata set 1 approved November 2014</a:t>
            </a:r>
          </a:p>
          <a:p>
            <a:r>
              <a:rPr lang="en-US" sz="2400" dirty="0"/>
              <a:t>Form Post Response Mode spec approved, April 2015</a:t>
            </a:r>
          </a:p>
          <a:p>
            <a:r>
              <a:rPr lang="en-US" sz="2400" dirty="0"/>
              <a:t>OpenID 2.0 to Connect Migration spec approved, April 2015</a:t>
            </a:r>
          </a:p>
          <a:p>
            <a:r>
              <a:rPr lang="en-US" sz="2400" dirty="0"/>
              <a:t>OpenID Provider Certification launched, April 2015</a:t>
            </a:r>
          </a:p>
          <a:p>
            <a:r>
              <a:rPr lang="en-US" sz="2400" dirty="0"/>
              <a:t>OpenID Federation spec work begun, July 2016</a:t>
            </a:r>
          </a:p>
          <a:p>
            <a:r>
              <a:rPr lang="en-US" sz="2400" dirty="0"/>
              <a:t>Relying Party Certification launched, December 2016</a:t>
            </a:r>
          </a:p>
          <a:p>
            <a:r>
              <a:rPr lang="en-US" sz="2400" dirty="0"/>
              <a:t>Logout Implementer’s Drafts approved, March 2017</a:t>
            </a:r>
          </a:p>
          <a:p>
            <a:r>
              <a:rPr lang="en-US" sz="2400" dirty="0"/>
              <a:t>OpenID Certification program won awards in March 2018 and April 2018</a:t>
            </a:r>
          </a:p>
          <a:p>
            <a:r>
              <a:rPr lang="en-US" sz="2400"/>
              <a:t>Numerous extension specifications being worked on, 2019-2020</a:t>
            </a:r>
            <a:endParaRPr lang="en-US" sz="2400" dirty="0"/>
          </a:p>
        </p:txBody>
      </p:sp>
    </p:spTree>
    <p:extLst>
      <p:ext uri="{BB962C8B-B14F-4D97-AF65-F5344CB8AC3E}">
        <p14:creationId xmlns:p14="http://schemas.microsoft.com/office/powerpoint/2010/main" val="330160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Look Under the Covers</a:t>
            </a:r>
          </a:p>
        </p:txBody>
      </p:sp>
      <p:sp>
        <p:nvSpPr>
          <p:cNvPr id="3" name="Content Placeholder 2"/>
          <p:cNvSpPr>
            <a:spLocks noGrp="1"/>
          </p:cNvSpPr>
          <p:nvPr>
            <p:ph idx="1"/>
          </p:nvPr>
        </p:nvSpPr>
        <p:spPr/>
        <p:txBody>
          <a:bodyPr/>
          <a:lstStyle/>
          <a:p>
            <a:r>
              <a:rPr lang="en-US" dirty="0"/>
              <a:t>ID Token</a:t>
            </a:r>
          </a:p>
          <a:p>
            <a:r>
              <a:rPr lang="en-US" dirty="0"/>
              <a:t>Claims Requests</a:t>
            </a:r>
          </a:p>
          <a:p>
            <a:r>
              <a:rPr lang="en-US" dirty="0"/>
              <a:t>UserInfo Claims</a:t>
            </a:r>
          </a:p>
          <a:p>
            <a:r>
              <a:rPr lang="en-US" dirty="0"/>
              <a:t>Example Protocol Messages</a:t>
            </a:r>
          </a:p>
        </p:txBody>
      </p:sp>
    </p:spTree>
    <p:extLst>
      <p:ext uri="{BB962C8B-B14F-4D97-AF65-F5344CB8AC3E}">
        <p14:creationId xmlns:p14="http://schemas.microsoft.com/office/powerpoint/2010/main" val="227699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 Token</a:t>
            </a:r>
          </a:p>
        </p:txBody>
      </p:sp>
      <p:sp>
        <p:nvSpPr>
          <p:cNvPr id="3" name="Content Placeholder 2"/>
          <p:cNvSpPr>
            <a:spLocks noGrp="1"/>
          </p:cNvSpPr>
          <p:nvPr>
            <p:ph idx="1"/>
          </p:nvPr>
        </p:nvSpPr>
        <p:spPr/>
        <p:txBody>
          <a:bodyPr/>
          <a:lstStyle/>
          <a:p>
            <a:r>
              <a:rPr lang="en-US" dirty="0"/>
              <a:t>JWT representing logged-in session</a:t>
            </a:r>
          </a:p>
          <a:p>
            <a:r>
              <a:rPr lang="en-US" dirty="0"/>
              <a:t>Claims:</a:t>
            </a:r>
          </a:p>
          <a:p>
            <a:pPr lvl="1"/>
            <a:r>
              <a:rPr lang="en-US" sz="2400" dirty="0">
                <a:latin typeface="Courier New" pitchFamily="49" charset="0"/>
                <a:cs typeface="Courier New" pitchFamily="49" charset="0"/>
              </a:rPr>
              <a:t>iss</a:t>
            </a:r>
            <a:r>
              <a:rPr lang="en-US" dirty="0"/>
              <a:t> – Issuer</a:t>
            </a:r>
          </a:p>
          <a:p>
            <a:pPr lvl="1"/>
            <a:r>
              <a:rPr lang="en-US" sz="2400" dirty="0">
                <a:latin typeface="Courier New" pitchFamily="49" charset="0"/>
                <a:cs typeface="Courier New" pitchFamily="49" charset="0"/>
              </a:rPr>
              <a:t>sub</a:t>
            </a:r>
            <a:r>
              <a:rPr lang="en-US" dirty="0"/>
              <a:t> – Identifier for subject (user)</a:t>
            </a:r>
          </a:p>
          <a:p>
            <a:pPr lvl="1"/>
            <a:r>
              <a:rPr lang="en-US" sz="2400" dirty="0">
                <a:latin typeface="Courier New" pitchFamily="49" charset="0"/>
                <a:cs typeface="Courier New" pitchFamily="49" charset="0"/>
              </a:rPr>
              <a:t>aud</a:t>
            </a:r>
            <a:r>
              <a:rPr lang="en-US" dirty="0"/>
              <a:t> – Audience for ID Token</a:t>
            </a:r>
          </a:p>
          <a:p>
            <a:pPr lvl="1"/>
            <a:r>
              <a:rPr lang="en-US" sz="2400" dirty="0">
                <a:latin typeface="Courier New" pitchFamily="49" charset="0"/>
                <a:cs typeface="Courier New" pitchFamily="49" charset="0"/>
              </a:rPr>
              <a:t>iat</a:t>
            </a:r>
            <a:r>
              <a:rPr lang="en-US" dirty="0"/>
              <a:t> – Time token was issued</a:t>
            </a:r>
          </a:p>
          <a:p>
            <a:pPr lvl="1"/>
            <a:r>
              <a:rPr lang="en-US" sz="2400" dirty="0">
                <a:latin typeface="Courier New" pitchFamily="49" charset="0"/>
                <a:cs typeface="Courier New" pitchFamily="49" charset="0"/>
              </a:rPr>
              <a:t>exp</a:t>
            </a:r>
            <a:r>
              <a:rPr lang="en-US" dirty="0"/>
              <a:t> – Expiration time</a:t>
            </a:r>
          </a:p>
          <a:p>
            <a:pPr lvl="1"/>
            <a:r>
              <a:rPr lang="en-US" sz="2400" dirty="0">
                <a:latin typeface="Courier New" pitchFamily="49" charset="0"/>
                <a:cs typeface="Courier New" pitchFamily="49" charset="0"/>
              </a:rPr>
              <a:t>nonce</a:t>
            </a:r>
            <a:r>
              <a:rPr lang="en-US" dirty="0"/>
              <a:t> – Mitigates replay attacks</a:t>
            </a:r>
          </a:p>
        </p:txBody>
      </p:sp>
    </p:spTree>
    <p:extLst>
      <p:ext uri="{BB962C8B-B14F-4D97-AF65-F5344CB8AC3E}">
        <p14:creationId xmlns:p14="http://schemas.microsoft.com/office/powerpoint/2010/main" val="245459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 Token Claims Example</a:t>
            </a:r>
          </a:p>
        </p:txBody>
      </p:sp>
      <p:sp>
        <p:nvSpPr>
          <p:cNvPr id="3" name="Content Placeholder 2"/>
          <p:cNvSpPr>
            <a:spLocks noGrp="1"/>
          </p:cNvSpPr>
          <p:nvPr>
            <p:ph idx="1"/>
          </p:nvPr>
        </p:nvSpPr>
        <p:spPr/>
        <p:txBody>
          <a:bodyPr>
            <a:normAutofit/>
          </a:bodyPr>
          <a:lstStyle/>
          <a:p>
            <a:pPr marL="0" lvl="1" indent="0">
              <a:buNone/>
            </a:pPr>
            <a:r>
              <a:rPr lang="en-US" sz="2200" dirty="0">
                <a:latin typeface="Courier New" pitchFamily="49" charset="0"/>
                <a:cs typeface="Courier New" pitchFamily="49" charset="0"/>
              </a:rPr>
              <a:t>{</a:t>
            </a:r>
          </a:p>
          <a:p>
            <a:pPr marL="0" lvl="1" indent="0">
              <a:buNone/>
            </a:pPr>
            <a:r>
              <a:rPr lang="en-US" sz="2200" dirty="0">
                <a:latin typeface="Courier New" pitchFamily="49" charset="0"/>
                <a:cs typeface="Courier New" pitchFamily="49" charset="0"/>
              </a:rPr>
              <a:t> "iss": "https://server.example.com",</a:t>
            </a:r>
          </a:p>
          <a:p>
            <a:pPr marL="0" lvl="1" indent="0">
              <a:buNone/>
            </a:pPr>
            <a:r>
              <a:rPr lang="en-US" sz="2200" dirty="0">
                <a:latin typeface="Courier New" pitchFamily="49" charset="0"/>
                <a:cs typeface="Courier New" pitchFamily="49" charset="0"/>
              </a:rPr>
              <a:t> "sub": "248289761001",</a:t>
            </a:r>
          </a:p>
          <a:p>
            <a:pPr marL="0" lvl="1" indent="0">
              <a:buNone/>
            </a:pPr>
            <a:r>
              <a:rPr lang="en-US" sz="2200" dirty="0">
                <a:latin typeface="Courier New" pitchFamily="49" charset="0"/>
                <a:cs typeface="Courier New" pitchFamily="49" charset="0"/>
              </a:rPr>
              <a:t> "aud": "0acf77d4-b486-4c99-bd76-074ed6a64ddf",</a:t>
            </a:r>
          </a:p>
          <a:p>
            <a:pPr marL="0" lvl="1" indent="0">
              <a:buNone/>
            </a:pPr>
            <a:r>
              <a:rPr lang="en-US" sz="2200" dirty="0">
                <a:latin typeface="Courier New" pitchFamily="49" charset="0"/>
                <a:cs typeface="Courier New" pitchFamily="49" charset="0"/>
              </a:rPr>
              <a:t> "iat": 1311280970,</a:t>
            </a:r>
          </a:p>
          <a:p>
            <a:pPr marL="0" lvl="1" indent="0">
              <a:buNone/>
            </a:pPr>
            <a:r>
              <a:rPr lang="en-US" sz="2200" dirty="0">
                <a:latin typeface="Courier New" pitchFamily="49" charset="0"/>
                <a:cs typeface="Courier New" pitchFamily="49" charset="0"/>
              </a:rPr>
              <a:t> "exp": 1311281970,</a:t>
            </a:r>
          </a:p>
          <a:p>
            <a:pPr marL="0" lvl="1" indent="0">
              <a:buNone/>
            </a:pPr>
            <a:r>
              <a:rPr lang="en-US" sz="2200" dirty="0">
                <a:latin typeface="Courier New" pitchFamily="49" charset="0"/>
                <a:cs typeface="Courier New" pitchFamily="49" charset="0"/>
              </a:rPr>
              <a:t> "nonce": "n-0S6_WzA2Mj"</a:t>
            </a:r>
          </a:p>
          <a:p>
            <a:pPr marL="0" lvl="1" indent="0">
              <a:buNone/>
            </a:pPr>
            <a:r>
              <a:rPr lang="en-US" sz="2200" dirty="0">
                <a:latin typeface="Courier New" pitchFamily="49" charset="0"/>
                <a:cs typeface="Courier New" pitchFamily="49" charset="0"/>
              </a:rPr>
              <a:t>}</a:t>
            </a:r>
            <a:endParaRPr lang="en-US" sz="2200" dirty="0"/>
          </a:p>
        </p:txBody>
      </p:sp>
    </p:spTree>
    <p:extLst>
      <p:ext uri="{BB962C8B-B14F-4D97-AF65-F5344CB8AC3E}">
        <p14:creationId xmlns:p14="http://schemas.microsoft.com/office/powerpoint/2010/main" val="361805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Requests</a:t>
            </a:r>
          </a:p>
        </p:txBody>
      </p:sp>
      <p:sp>
        <p:nvSpPr>
          <p:cNvPr id="3" name="Content Placeholder 2"/>
          <p:cNvSpPr>
            <a:spLocks noGrp="1"/>
          </p:cNvSpPr>
          <p:nvPr>
            <p:ph idx="1"/>
          </p:nvPr>
        </p:nvSpPr>
        <p:spPr/>
        <p:txBody>
          <a:bodyPr>
            <a:normAutofit lnSpcReduction="10000"/>
          </a:bodyPr>
          <a:lstStyle/>
          <a:p>
            <a:r>
              <a:rPr lang="en-US" dirty="0"/>
              <a:t>Basic requests made using OAuth scopes:</a:t>
            </a:r>
          </a:p>
          <a:p>
            <a:pPr lvl="1"/>
            <a:r>
              <a:rPr lang="en-US" sz="2400" dirty="0">
                <a:latin typeface="Courier New" pitchFamily="49" charset="0"/>
                <a:cs typeface="Courier New" pitchFamily="49" charset="0"/>
              </a:rPr>
              <a:t>openid</a:t>
            </a:r>
            <a:r>
              <a:rPr lang="en-US" dirty="0"/>
              <a:t> – Declares request is for OpenID Connect</a:t>
            </a:r>
          </a:p>
          <a:p>
            <a:pPr lvl="1"/>
            <a:r>
              <a:rPr lang="en-US" sz="2400" dirty="0">
                <a:latin typeface="Courier New" pitchFamily="49" charset="0"/>
                <a:cs typeface="Courier New" pitchFamily="49" charset="0"/>
              </a:rPr>
              <a:t>profile</a:t>
            </a:r>
            <a:r>
              <a:rPr lang="en-US" dirty="0"/>
              <a:t> – Requests default profile info</a:t>
            </a:r>
          </a:p>
          <a:p>
            <a:pPr lvl="1"/>
            <a:r>
              <a:rPr lang="en-US" sz="2400" dirty="0">
                <a:latin typeface="Courier New" pitchFamily="49" charset="0"/>
                <a:cs typeface="Courier New" pitchFamily="49" charset="0"/>
              </a:rPr>
              <a:t>email</a:t>
            </a:r>
            <a:r>
              <a:rPr lang="en-US" dirty="0"/>
              <a:t> – Requests email address &amp; verification status</a:t>
            </a:r>
          </a:p>
          <a:p>
            <a:pPr lvl="1"/>
            <a:r>
              <a:rPr lang="en-US" sz="2400" dirty="0">
                <a:latin typeface="Courier New" pitchFamily="49" charset="0"/>
                <a:cs typeface="Courier New" pitchFamily="49" charset="0"/>
              </a:rPr>
              <a:t>address</a:t>
            </a:r>
            <a:r>
              <a:rPr lang="en-US" dirty="0"/>
              <a:t> – Requests postal address</a:t>
            </a:r>
          </a:p>
          <a:p>
            <a:pPr lvl="1"/>
            <a:r>
              <a:rPr lang="en-US" sz="2400" dirty="0">
                <a:latin typeface="Courier New" pitchFamily="49" charset="0"/>
                <a:cs typeface="Courier New" pitchFamily="49" charset="0"/>
              </a:rPr>
              <a:t>phone</a:t>
            </a:r>
            <a:r>
              <a:rPr lang="en-US" dirty="0"/>
              <a:t> – Requests phone number &amp; verification status</a:t>
            </a:r>
          </a:p>
          <a:p>
            <a:pPr lvl="1"/>
            <a:r>
              <a:rPr lang="en-US" sz="2400" dirty="0">
                <a:latin typeface="Courier New" pitchFamily="49" charset="0"/>
                <a:cs typeface="Courier New" pitchFamily="49" charset="0"/>
              </a:rPr>
              <a:t>offline_access</a:t>
            </a:r>
            <a:r>
              <a:rPr lang="en-US" dirty="0"/>
              <a:t> – Requests Refresh Token issuance</a:t>
            </a:r>
          </a:p>
          <a:p>
            <a:r>
              <a:rPr lang="en-US" dirty="0"/>
              <a:t>Requests for individual claims can be made using JSON “</a:t>
            </a:r>
            <a:r>
              <a:rPr lang="en-US" sz="2400" dirty="0">
                <a:latin typeface="Courier New" pitchFamily="49" charset="0"/>
                <a:cs typeface="Courier New" pitchFamily="49" charset="0"/>
              </a:rPr>
              <a:t>claims</a:t>
            </a:r>
            <a:r>
              <a:rPr lang="en-US" dirty="0"/>
              <a:t>” request parameter</a:t>
            </a:r>
          </a:p>
        </p:txBody>
      </p:sp>
    </p:spTree>
    <p:extLst>
      <p:ext uri="{BB962C8B-B14F-4D97-AF65-F5344CB8AC3E}">
        <p14:creationId xmlns:p14="http://schemas.microsoft.com/office/powerpoint/2010/main" val="50502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UserInfo Claims</a:t>
            </a:r>
          </a:p>
        </p:txBody>
      </p:sp>
      <p:sp>
        <p:nvSpPr>
          <p:cNvPr id="4" name="Content Placeholder 3"/>
          <p:cNvSpPr>
            <a:spLocks noGrp="1"/>
          </p:cNvSpPr>
          <p:nvPr>
            <p:ph sz="half" idx="1"/>
          </p:nvPr>
        </p:nvSpPr>
        <p:spPr/>
        <p:txBody>
          <a:bodyPr>
            <a:normAutofit fontScale="92500" lnSpcReduction="10000"/>
          </a:bodyPr>
          <a:lstStyle/>
          <a:p>
            <a:r>
              <a:rPr lang="en-US" dirty="0">
                <a:latin typeface="Courier New" panose="02070309020205020404" pitchFamily="49" charset="0"/>
                <a:cs typeface="Courier New" panose="02070309020205020404" pitchFamily="49" charset="0"/>
              </a:rPr>
              <a:t>sub</a:t>
            </a:r>
          </a:p>
          <a:p>
            <a:r>
              <a:rPr lang="en-US" dirty="0">
                <a:latin typeface="Courier New" panose="02070309020205020404" pitchFamily="49" charset="0"/>
                <a:cs typeface="Courier New" panose="02070309020205020404" pitchFamily="49" charset="0"/>
              </a:rPr>
              <a:t>name</a:t>
            </a:r>
          </a:p>
          <a:p>
            <a:r>
              <a:rPr lang="en-US" dirty="0">
                <a:latin typeface="Courier New" panose="02070309020205020404" pitchFamily="49" charset="0"/>
                <a:cs typeface="Courier New" panose="02070309020205020404" pitchFamily="49" charset="0"/>
              </a:rPr>
              <a:t>given_name</a:t>
            </a:r>
          </a:p>
          <a:p>
            <a:r>
              <a:rPr lang="en-US" dirty="0">
                <a:latin typeface="Courier New" panose="02070309020205020404" pitchFamily="49" charset="0"/>
                <a:cs typeface="Courier New" panose="02070309020205020404" pitchFamily="49" charset="0"/>
              </a:rPr>
              <a:t>family_name</a:t>
            </a:r>
          </a:p>
          <a:p>
            <a:r>
              <a:rPr lang="en-US" dirty="0">
                <a:latin typeface="Courier New" panose="02070309020205020404" pitchFamily="49" charset="0"/>
                <a:cs typeface="Courier New" panose="02070309020205020404" pitchFamily="49" charset="0"/>
              </a:rPr>
              <a:t>middle_name</a:t>
            </a:r>
          </a:p>
          <a:p>
            <a:r>
              <a:rPr lang="en-US" dirty="0">
                <a:latin typeface="Courier New" panose="02070309020205020404" pitchFamily="49" charset="0"/>
                <a:cs typeface="Courier New" panose="02070309020205020404" pitchFamily="49" charset="0"/>
              </a:rPr>
              <a:t>nickname</a:t>
            </a:r>
          </a:p>
          <a:p>
            <a:r>
              <a:rPr lang="en-US" dirty="0">
                <a:latin typeface="Courier New" panose="02070309020205020404" pitchFamily="49" charset="0"/>
                <a:cs typeface="Courier New" panose="02070309020205020404" pitchFamily="49" charset="0"/>
              </a:rPr>
              <a:t>preferred_username</a:t>
            </a:r>
          </a:p>
          <a:p>
            <a:r>
              <a:rPr lang="en-US" dirty="0">
                <a:latin typeface="Courier New" panose="02070309020205020404" pitchFamily="49" charset="0"/>
                <a:cs typeface="Courier New" panose="02070309020205020404" pitchFamily="49" charset="0"/>
              </a:rPr>
              <a:t>profile</a:t>
            </a:r>
          </a:p>
          <a:p>
            <a:r>
              <a:rPr lang="en-US" dirty="0">
                <a:latin typeface="Courier New" panose="02070309020205020404" pitchFamily="49" charset="0"/>
                <a:cs typeface="Courier New" panose="02070309020205020404" pitchFamily="49" charset="0"/>
              </a:rPr>
              <a:t>picture</a:t>
            </a:r>
          </a:p>
          <a:p>
            <a:r>
              <a:rPr lang="en-US" dirty="0">
                <a:latin typeface="Courier New" panose="02070309020205020404" pitchFamily="49" charset="0"/>
                <a:cs typeface="Courier New" panose="02070309020205020404" pitchFamily="49" charset="0"/>
              </a:rPr>
              <a:t>website</a:t>
            </a:r>
          </a:p>
        </p:txBody>
      </p:sp>
      <p:sp>
        <p:nvSpPr>
          <p:cNvPr id="5" name="Content Placeholder 4"/>
          <p:cNvSpPr>
            <a:spLocks noGrp="1"/>
          </p:cNvSpPr>
          <p:nvPr>
            <p:ph sz="half" idx="2"/>
          </p:nvPr>
        </p:nvSpPr>
        <p:spPr/>
        <p:txBody>
          <a:bodyPr>
            <a:normAutofit fontScale="92500" lnSpcReduction="10000"/>
          </a:bodyPr>
          <a:lstStyle/>
          <a:p>
            <a:r>
              <a:rPr lang="en-US" sz="2600" dirty="0">
                <a:latin typeface="Courier New" panose="02070309020205020404" pitchFamily="49" charset="0"/>
                <a:cs typeface="Courier New" panose="02070309020205020404" pitchFamily="49" charset="0"/>
              </a:rPr>
              <a:t>gender</a:t>
            </a:r>
          </a:p>
          <a:p>
            <a:r>
              <a:rPr lang="en-US" sz="2600" dirty="0">
                <a:latin typeface="Courier New" panose="02070309020205020404" pitchFamily="49" charset="0"/>
                <a:cs typeface="Courier New" panose="02070309020205020404" pitchFamily="49" charset="0"/>
              </a:rPr>
              <a:t>birthdate</a:t>
            </a:r>
          </a:p>
          <a:p>
            <a:r>
              <a:rPr lang="en-US" sz="2600" dirty="0">
                <a:latin typeface="Courier New" panose="02070309020205020404" pitchFamily="49" charset="0"/>
                <a:cs typeface="Courier New" panose="02070309020205020404" pitchFamily="49" charset="0"/>
              </a:rPr>
              <a:t>locale</a:t>
            </a:r>
          </a:p>
          <a:p>
            <a:r>
              <a:rPr lang="en-US" sz="2600" dirty="0">
                <a:latin typeface="Courier New" panose="02070309020205020404" pitchFamily="49" charset="0"/>
                <a:cs typeface="Courier New" panose="02070309020205020404" pitchFamily="49" charset="0"/>
              </a:rPr>
              <a:t>zoneinfo</a:t>
            </a:r>
          </a:p>
          <a:p>
            <a:r>
              <a:rPr lang="en-US" sz="2600" dirty="0">
                <a:latin typeface="Courier New" panose="02070309020205020404" pitchFamily="49" charset="0"/>
                <a:cs typeface="Courier New" panose="02070309020205020404" pitchFamily="49" charset="0"/>
              </a:rPr>
              <a:t>updated_at</a:t>
            </a:r>
          </a:p>
          <a:p>
            <a:r>
              <a:rPr lang="en-US" sz="2600" dirty="0">
                <a:latin typeface="Courier New" panose="02070309020205020404" pitchFamily="49" charset="0"/>
                <a:cs typeface="Courier New" panose="02070309020205020404" pitchFamily="49" charset="0"/>
              </a:rPr>
              <a:t>email</a:t>
            </a:r>
          </a:p>
          <a:p>
            <a:r>
              <a:rPr lang="en-US" sz="2600" dirty="0">
                <a:latin typeface="Courier New" panose="02070309020205020404" pitchFamily="49" charset="0"/>
                <a:cs typeface="Courier New" panose="02070309020205020404" pitchFamily="49" charset="0"/>
              </a:rPr>
              <a:t>email_verified</a:t>
            </a:r>
          </a:p>
          <a:p>
            <a:r>
              <a:rPr lang="en-US" sz="2600" dirty="0">
                <a:latin typeface="Courier New" panose="02070309020205020404" pitchFamily="49" charset="0"/>
                <a:cs typeface="Courier New" panose="02070309020205020404" pitchFamily="49" charset="0"/>
              </a:rPr>
              <a:t>phone_number</a:t>
            </a:r>
          </a:p>
          <a:p>
            <a:r>
              <a:rPr lang="en-US" sz="2600" dirty="0">
                <a:latin typeface="Courier New" panose="02070309020205020404" pitchFamily="49" charset="0"/>
                <a:cs typeface="Courier New" panose="02070309020205020404" pitchFamily="49" charset="0"/>
              </a:rPr>
              <a:t>phone_number_verified</a:t>
            </a:r>
          </a:p>
          <a:p>
            <a:r>
              <a:rPr lang="en-US" sz="2600" dirty="0">
                <a:latin typeface="Courier New" panose="02070309020205020404" pitchFamily="49" charset="0"/>
                <a:cs typeface="Courier New" panose="02070309020205020404" pitchFamily="49" charset="0"/>
              </a:rPr>
              <a:t>address</a:t>
            </a:r>
          </a:p>
        </p:txBody>
      </p:sp>
    </p:spTree>
    <p:extLst>
      <p:ext uri="{BB962C8B-B14F-4D97-AF65-F5344CB8AC3E}">
        <p14:creationId xmlns:p14="http://schemas.microsoft.com/office/powerpoint/2010/main" val="181743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UserInfo Response Example</a:t>
            </a:r>
          </a:p>
        </p:txBody>
      </p:sp>
      <p:sp>
        <p:nvSpPr>
          <p:cNvPr id="3" name="Content Placeholder 2"/>
          <p:cNvSpPr>
            <a:spLocks noGrp="1"/>
          </p:cNvSpPr>
          <p:nvPr>
            <p:ph idx="1"/>
          </p:nvPr>
        </p:nvSpPr>
        <p:spPr/>
        <p:txBody>
          <a:bodyPr>
            <a:normAutofit/>
          </a:bodyPr>
          <a:lstStyle/>
          <a:p>
            <a:pPr marL="0" lvl="1" indent="0">
              <a:buNone/>
            </a:pPr>
            <a:r>
              <a:rPr lang="en-US" sz="2400" dirty="0">
                <a:latin typeface="Courier New" pitchFamily="49" charset="0"/>
                <a:cs typeface="Courier New" pitchFamily="49" charset="0"/>
              </a:rPr>
              <a:t>{</a:t>
            </a:r>
          </a:p>
          <a:p>
            <a:pPr marL="0" lvl="1" indent="0">
              <a:buNone/>
            </a:pPr>
            <a:r>
              <a:rPr lang="en-US" sz="2400" dirty="0">
                <a:latin typeface="Courier New" pitchFamily="49" charset="0"/>
                <a:cs typeface="Courier New" pitchFamily="49" charset="0"/>
              </a:rPr>
              <a:t> "sub": "248289761001",</a:t>
            </a:r>
          </a:p>
          <a:p>
            <a:pPr marL="0" lvl="1" indent="0">
              <a:buNone/>
            </a:pPr>
            <a:r>
              <a:rPr lang="en-US" sz="2400" dirty="0">
                <a:latin typeface="Courier New" pitchFamily="49" charset="0"/>
                <a:cs typeface="Courier New" pitchFamily="49" charset="0"/>
              </a:rPr>
              <a:t> "name": "Jane Doe",</a:t>
            </a:r>
          </a:p>
          <a:p>
            <a:pPr marL="0" lvl="1" indent="0">
              <a:buNone/>
            </a:pPr>
            <a:r>
              <a:rPr lang="en-US" sz="2400" dirty="0">
                <a:latin typeface="Courier New" pitchFamily="49" charset="0"/>
                <a:cs typeface="Courier New" pitchFamily="49" charset="0"/>
              </a:rPr>
              <a:t> "given_name": "Jane",</a:t>
            </a:r>
          </a:p>
          <a:p>
            <a:pPr marL="0" lvl="1" indent="0">
              <a:buNone/>
            </a:pPr>
            <a:r>
              <a:rPr lang="en-US" sz="2400" dirty="0">
                <a:latin typeface="Courier New" pitchFamily="49" charset="0"/>
                <a:cs typeface="Courier New" pitchFamily="49" charset="0"/>
              </a:rPr>
              <a:t> "family_name": "Doe",</a:t>
            </a:r>
          </a:p>
          <a:p>
            <a:pPr marL="0" lvl="1" indent="0">
              <a:buNone/>
            </a:pPr>
            <a:r>
              <a:rPr lang="en-US" sz="2400" dirty="0">
                <a:latin typeface="Courier New" pitchFamily="49" charset="0"/>
                <a:cs typeface="Courier New" pitchFamily="49" charset="0"/>
              </a:rPr>
              <a:t> "email": "janedoe@example.com",</a:t>
            </a:r>
          </a:p>
          <a:p>
            <a:pPr marL="0" lvl="1" indent="0">
              <a:buNone/>
            </a:pPr>
            <a:r>
              <a:rPr lang="en-US" sz="2400" dirty="0">
                <a:latin typeface="Courier New" pitchFamily="49" charset="0"/>
                <a:cs typeface="Courier New" pitchFamily="49" charset="0"/>
              </a:rPr>
              <a:t> "email_verified": true,</a:t>
            </a:r>
          </a:p>
          <a:p>
            <a:pPr marL="0" lvl="1" indent="0">
              <a:buNone/>
            </a:pPr>
            <a:r>
              <a:rPr lang="en-US" sz="2400" dirty="0">
                <a:latin typeface="Courier New" pitchFamily="49" charset="0"/>
                <a:cs typeface="Courier New" pitchFamily="49" charset="0"/>
              </a:rPr>
              <a:t> "picture": "https://example.com/janedoe/me.jpg"</a:t>
            </a:r>
          </a:p>
          <a:p>
            <a:pPr marL="0" lvl="1" indent="0">
              <a:buNone/>
            </a:pPr>
            <a:r>
              <a:rPr lang="en-US" sz="2400" dirty="0">
                <a:latin typeface="Courier New" pitchFamily="49" charset="0"/>
                <a:cs typeface="Courier New" pitchFamily="49" charset="0"/>
              </a:rPr>
              <a:t>}</a:t>
            </a:r>
            <a:endParaRPr lang="en-US" sz="2400" dirty="0"/>
          </a:p>
        </p:txBody>
      </p:sp>
    </p:spTree>
    <p:extLst>
      <p:ext uri="{BB962C8B-B14F-4D97-AF65-F5344CB8AC3E}">
        <p14:creationId xmlns:p14="http://schemas.microsoft.com/office/powerpoint/2010/main" val="311210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29" name="テキスト ボックス 22"/>
          <p:cNvSpPr txBox="1"/>
          <p:nvPr/>
        </p:nvSpPr>
        <p:spPr>
          <a:xfrm>
            <a:off x="4729233" y="3246983"/>
            <a:ext cx="2978701" cy="58477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3200" dirty="0">
                <a:cs typeface="Times New Roman" pitchFamily="18" charset="0"/>
              </a:rPr>
              <a:t>OpenID Connect</a:t>
            </a:r>
            <a:endParaRPr lang="ja-JP" altLang="en-US" sz="3200" dirty="0">
              <a:cs typeface="Times New Roman" pitchFamily="18" charset="0"/>
            </a:endParaRPr>
          </a:p>
        </p:txBody>
      </p:sp>
      <p:pic>
        <p:nvPicPr>
          <p:cNvPr id="17" name="Picture 16" descr="Facebook"/>
          <p:cNvPicPr>
            <a:picLocks noChangeAspect="1" noChangeArrowheads="1"/>
          </p:cNvPicPr>
          <p:nvPr/>
        </p:nvPicPr>
        <p:blipFill>
          <a:blip r:embed="rId3" cstate="print"/>
          <a:srcRect/>
          <a:stretch>
            <a:fillRect/>
          </a:stretch>
        </p:blipFill>
        <p:spPr bwMode="auto">
          <a:xfrm>
            <a:off x="2209461" y="1700180"/>
            <a:ext cx="2190750" cy="952500"/>
          </a:xfrm>
          <a:prstGeom prst="rect">
            <a:avLst/>
          </a:prstGeom>
          <a:noFill/>
        </p:spPr>
      </p:pic>
      <p:pic>
        <p:nvPicPr>
          <p:cNvPr id="6" name="Picture 5" descr="Goog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366" y="1443029"/>
            <a:ext cx="1401061" cy="471691"/>
          </a:xfrm>
          <a:prstGeom prst="rect">
            <a:avLst/>
          </a:prstGeom>
        </p:spPr>
      </p:pic>
      <p:pic>
        <p:nvPicPr>
          <p:cNvPr id="11" name="Picture 10" descr="Microsof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8517" y="1425598"/>
            <a:ext cx="2199803" cy="470758"/>
          </a:xfrm>
          <a:prstGeom prst="rect">
            <a:avLst/>
          </a:prstGeom>
        </p:spPr>
      </p:pic>
      <p:pic>
        <p:nvPicPr>
          <p:cNvPr id="21" name="Picture 20" descr="Nomura Research Institute"/>
          <p:cNvPicPr>
            <a:picLocks noChangeAspect="1" noChangeArrowheads="1"/>
          </p:cNvPicPr>
          <p:nvPr/>
        </p:nvPicPr>
        <p:blipFill>
          <a:blip r:embed="rId6" cstate="print"/>
          <a:srcRect/>
          <a:stretch>
            <a:fillRect/>
          </a:stretch>
        </p:blipFill>
        <p:spPr bwMode="auto">
          <a:xfrm>
            <a:off x="5397522" y="4331275"/>
            <a:ext cx="1428750" cy="857251"/>
          </a:xfrm>
          <a:prstGeom prst="rect">
            <a:avLst/>
          </a:prstGeom>
          <a:noFill/>
        </p:spPr>
      </p:pic>
      <p:pic>
        <p:nvPicPr>
          <p:cNvPr id="20" name="Picture 19" descr="Ping Identity"/>
          <p:cNvPicPr>
            <a:picLocks noChangeAspect="1" noChangeArrowheads="1"/>
          </p:cNvPicPr>
          <p:nvPr/>
        </p:nvPicPr>
        <p:blipFill>
          <a:blip r:embed="rId7" cstate="print"/>
          <a:srcRect/>
          <a:stretch>
            <a:fillRect/>
          </a:stretch>
        </p:blipFill>
        <p:spPr bwMode="auto">
          <a:xfrm>
            <a:off x="1689618" y="2441375"/>
            <a:ext cx="2190750" cy="952500"/>
          </a:xfrm>
          <a:prstGeom prst="rect">
            <a:avLst/>
          </a:prstGeom>
          <a:noFill/>
        </p:spPr>
      </p:pic>
      <p:cxnSp>
        <p:nvCxnSpPr>
          <p:cNvPr id="23" name="直線矢印コネクタ 11">
            <a:extLst>
              <a:ext uri="{C183D7F6-B498-43B3-948B-1728B52AA6E4}">
                <adec:decorative xmlns:adec="http://schemas.microsoft.com/office/drawing/2017/decorative" val="1"/>
              </a:ext>
            </a:extLst>
          </p:cNvPr>
          <p:cNvCxnSpPr/>
          <p:nvPr/>
        </p:nvCxnSpPr>
        <p:spPr>
          <a:xfrm>
            <a:off x="4295335" y="2391508"/>
            <a:ext cx="1143684" cy="8554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13">
            <a:extLst>
              <a:ext uri="{C183D7F6-B498-43B3-948B-1728B52AA6E4}">
                <adec:decorative xmlns:adec="http://schemas.microsoft.com/office/drawing/2017/decorative" val="1"/>
              </a:ext>
            </a:extLst>
          </p:cNvPr>
          <p:cNvCxnSpPr/>
          <p:nvPr/>
        </p:nvCxnSpPr>
        <p:spPr>
          <a:xfrm>
            <a:off x="5404139" y="2025329"/>
            <a:ext cx="563659" cy="12069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15">
            <a:extLst>
              <a:ext uri="{C183D7F6-B498-43B3-948B-1728B52AA6E4}">
                <adec:decorative xmlns:adec="http://schemas.microsoft.com/office/drawing/2017/decorative" val="1"/>
              </a:ext>
            </a:extLst>
          </p:cNvPr>
          <p:cNvCxnSpPr/>
          <p:nvPr/>
        </p:nvCxnSpPr>
        <p:spPr>
          <a:xfrm flipH="1">
            <a:off x="6459628" y="2047227"/>
            <a:ext cx="509978" cy="119438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17">
            <a:extLst>
              <a:ext uri="{C183D7F6-B498-43B3-948B-1728B52AA6E4}">
                <adec:decorative xmlns:adec="http://schemas.microsoft.com/office/drawing/2017/decorative" val="1"/>
              </a:ext>
            </a:extLst>
          </p:cNvPr>
          <p:cNvCxnSpPr>
            <a:cxnSpLocks/>
          </p:cNvCxnSpPr>
          <p:nvPr/>
        </p:nvCxnSpPr>
        <p:spPr>
          <a:xfrm>
            <a:off x="3691382" y="3076814"/>
            <a:ext cx="1106824" cy="29202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19">
            <a:extLst>
              <a:ext uri="{C183D7F6-B498-43B3-948B-1728B52AA6E4}">
                <adec:decorative xmlns:adec="http://schemas.microsoft.com/office/drawing/2017/decorative" val="1"/>
              </a:ext>
            </a:extLst>
          </p:cNvPr>
          <p:cNvCxnSpPr/>
          <p:nvPr/>
        </p:nvCxnSpPr>
        <p:spPr>
          <a:xfrm flipV="1">
            <a:off x="6088986" y="3879230"/>
            <a:ext cx="7014" cy="66389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1">
            <a:extLst>
              <a:ext uri="{C183D7F6-B498-43B3-948B-1728B52AA6E4}">
                <adec:decorative xmlns:adec="http://schemas.microsoft.com/office/drawing/2017/decorative" val="1"/>
              </a:ext>
            </a:extLst>
          </p:cNvPr>
          <p:cNvCxnSpPr/>
          <p:nvPr/>
        </p:nvCxnSpPr>
        <p:spPr>
          <a:xfrm flipH="1" flipV="1">
            <a:off x="7309905" y="3823047"/>
            <a:ext cx="1488351" cy="97210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1" name="Picture 30" descr="Yahoo!"/>
          <p:cNvPicPr>
            <a:picLocks noChangeAspect="1" noChangeArrowheads="1"/>
          </p:cNvPicPr>
          <p:nvPr/>
        </p:nvPicPr>
        <p:blipFill>
          <a:blip r:embed="rId8" cstate="print"/>
          <a:srcRect/>
          <a:stretch>
            <a:fillRect/>
          </a:stretch>
        </p:blipFill>
        <p:spPr bwMode="auto">
          <a:xfrm>
            <a:off x="8268329" y="1798322"/>
            <a:ext cx="1739296" cy="756216"/>
          </a:xfrm>
          <a:prstGeom prst="rect">
            <a:avLst/>
          </a:prstGeom>
          <a:noFill/>
        </p:spPr>
      </p:pic>
      <p:cxnSp>
        <p:nvCxnSpPr>
          <p:cNvPr id="32" name="直線矢印コネクタ 18">
            <a:extLst>
              <a:ext uri="{C183D7F6-B498-43B3-948B-1728B52AA6E4}">
                <adec:decorative xmlns:adec="http://schemas.microsoft.com/office/drawing/2017/decorative" val="1"/>
              </a:ext>
            </a:extLst>
          </p:cNvPr>
          <p:cNvCxnSpPr>
            <a:cxnSpLocks/>
          </p:cNvCxnSpPr>
          <p:nvPr/>
        </p:nvCxnSpPr>
        <p:spPr>
          <a:xfrm flipH="1">
            <a:off x="7698115" y="3076814"/>
            <a:ext cx="902677" cy="2920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3" name="Picture 32" descr="Yahoo! JAPAN"/>
          <p:cNvPicPr>
            <a:picLocks noChangeAspect="1" noChangeArrowheads="1"/>
          </p:cNvPicPr>
          <p:nvPr/>
        </p:nvPicPr>
        <p:blipFill>
          <a:blip r:embed="rId9" cstate="print"/>
          <a:srcRect/>
          <a:stretch>
            <a:fillRect/>
          </a:stretch>
        </p:blipFill>
        <p:spPr bwMode="auto">
          <a:xfrm>
            <a:off x="7288027" y="5695255"/>
            <a:ext cx="1384945" cy="369737"/>
          </a:xfrm>
          <a:prstGeom prst="rect">
            <a:avLst/>
          </a:prstGeom>
          <a:noFill/>
        </p:spPr>
      </p:pic>
      <p:cxnSp>
        <p:nvCxnSpPr>
          <p:cNvPr id="34" name="直線矢印コネクタ 24">
            <a:extLst>
              <a:ext uri="{C183D7F6-B498-43B3-948B-1728B52AA6E4}">
                <adec:decorative xmlns:adec="http://schemas.microsoft.com/office/drawing/2017/decorative" val="1"/>
              </a:ext>
            </a:extLst>
          </p:cNvPr>
          <p:cNvCxnSpPr/>
          <p:nvPr/>
        </p:nvCxnSpPr>
        <p:spPr>
          <a:xfrm flipH="1" flipV="1">
            <a:off x="6969606" y="3879231"/>
            <a:ext cx="1010892" cy="17207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0">
            <a:extLst>
              <a:ext uri="{C183D7F6-B498-43B3-948B-1728B52AA6E4}">
                <adec:decorative xmlns:adec="http://schemas.microsoft.com/office/drawing/2017/decorative" val="1"/>
              </a:ext>
            </a:extLst>
          </p:cNvPr>
          <p:cNvCxnSpPr/>
          <p:nvPr/>
        </p:nvCxnSpPr>
        <p:spPr>
          <a:xfrm flipV="1">
            <a:off x="4450080" y="3859190"/>
            <a:ext cx="739260" cy="7113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0" name="Picture 39" descr="AOL"/>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6849" y="5403053"/>
            <a:ext cx="1318137" cy="988603"/>
          </a:xfrm>
          <a:prstGeom prst="rect">
            <a:avLst/>
          </a:prstGeom>
        </p:spPr>
      </p:pic>
      <p:cxnSp>
        <p:nvCxnSpPr>
          <p:cNvPr id="35" name="直線矢印コネクタ 27">
            <a:extLst>
              <a:ext uri="{C183D7F6-B498-43B3-948B-1728B52AA6E4}">
                <adec:decorative xmlns:adec="http://schemas.microsoft.com/office/drawing/2017/decorative" val="1"/>
              </a:ext>
            </a:extLst>
          </p:cNvPr>
          <p:cNvCxnSpPr/>
          <p:nvPr/>
        </p:nvCxnSpPr>
        <p:spPr>
          <a:xfrm flipV="1">
            <a:off x="5180145" y="3895056"/>
            <a:ext cx="430521" cy="165618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17">
            <a:extLst>
              <a:ext uri="{C183D7F6-B498-43B3-948B-1728B52AA6E4}">
                <adec:decorative xmlns:adec="http://schemas.microsoft.com/office/drawing/2017/decorative" val="1"/>
              </a:ext>
            </a:extLst>
          </p:cNvPr>
          <p:cNvCxnSpPr/>
          <p:nvPr/>
        </p:nvCxnSpPr>
        <p:spPr>
          <a:xfrm flipV="1">
            <a:off x="3691382" y="3705280"/>
            <a:ext cx="1037850" cy="1739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6" name="Picture 15" descr="Deutsche Telekom"/>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3081" y="3780957"/>
            <a:ext cx="2133908" cy="528142"/>
          </a:xfrm>
          <a:prstGeom prst="rect">
            <a:avLst/>
          </a:prstGeom>
        </p:spPr>
      </p:pic>
      <p:cxnSp>
        <p:nvCxnSpPr>
          <p:cNvPr id="42" name="直線矢印コネクタ 18">
            <a:extLst>
              <a:ext uri="{C183D7F6-B498-43B3-948B-1728B52AA6E4}">
                <adec:decorative xmlns:adec="http://schemas.microsoft.com/office/drawing/2017/decorative" val="1"/>
              </a:ext>
            </a:extLst>
          </p:cNvPr>
          <p:cNvCxnSpPr/>
          <p:nvPr/>
        </p:nvCxnSpPr>
        <p:spPr>
          <a:xfrm flipH="1" flipV="1">
            <a:off x="7730857" y="3705278"/>
            <a:ext cx="1067398" cy="18977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7" name="Picture 6" descr="Mitr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8582" y="5053411"/>
            <a:ext cx="1184586" cy="533064"/>
          </a:xfrm>
          <a:prstGeom prst="rect">
            <a:avLst/>
          </a:prstGeom>
        </p:spPr>
      </p:pic>
      <p:cxnSp>
        <p:nvCxnSpPr>
          <p:cNvPr id="36" name="直線矢印コネクタ 24">
            <a:extLst>
              <a:ext uri="{C183D7F6-B498-43B3-948B-1728B52AA6E4}">
                <adec:decorative xmlns:adec="http://schemas.microsoft.com/office/drawing/2017/decorative" val="1"/>
              </a:ext>
            </a:extLst>
          </p:cNvPr>
          <p:cNvCxnSpPr>
            <a:stCxn id="7" idx="0"/>
          </p:cNvCxnSpPr>
          <p:nvPr/>
        </p:nvCxnSpPr>
        <p:spPr>
          <a:xfrm flipH="1" flipV="1">
            <a:off x="6536791" y="3882863"/>
            <a:ext cx="274084" cy="11705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30" name="Picture 29" descr="Salesforc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72972" y="4804905"/>
            <a:ext cx="1280465" cy="1001091"/>
          </a:xfrm>
          <a:prstGeom prst="rect">
            <a:avLst/>
          </a:prstGeom>
        </p:spPr>
      </p:pic>
      <p:pic>
        <p:nvPicPr>
          <p:cNvPr id="44" name="Picture 43" descr="eBay"/>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2797" y="3705280"/>
            <a:ext cx="1530208" cy="625994"/>
          </a:xfrm>
          <a:prstGeom prst="rect">
            <a:avLst/>
          </a:prstGeom>
        </p:spPr>
      </p:pic>
      <p:pic>
        <p:nvPicPr>
          <p:cNvPr id="3" name="Picture 2" descr="Pamela Dingle"/>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475" y="5393388"/>
            <a:ext cx="684048" cy="684048"/>
          </a:xfrm>
          <a:prstGeom prst="rect">
            <a:avLst/>
          </a:prstGeom>
        </p:spPr>
      </p:pic>
      <p:pic>
        <p:nvPicPr>
          <p:cNvPr id="4" name="Picture 3" descr="Roland Hedber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00410" y="4625634"/>
            <a:ext cx="767374" cy="767374"/>
          </a:xfrm>
          <a:prstGeom prst="rect">
            <a:avLst/>
          </a:prstGeom>
        </p:spPr>
      </p:pic>
      <p:pic>
        <p:nvPicPr>
          <p:cNvPr id="39" name="Picture 38" descr="Nov Matake"/>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38410" y="4706815"/>
            <a:ext cx="762000" cy="762000"/>
          </a:xfrm>
          <a:prstGeom prst="rect">
            <a:avLst/>
          </a:prstGeom>
        </p:spPr>
      </p:pic>
      <p:cxnSp>
        <p:nvCxnSpPr>
          <p:cNvPr id="38" name="直線矢印コネクタ 11">
            <a:extLst>
              <a:ext uri="{C183D7F6-B498-43B3-948B-1728B52AA6E4}">
                <adec:decorative xmlns:adec="http://schemas.microsoft.com/office/drawing/2017/decorative" val="1"/>
              </a:ext>
            </a:extLst>
          </p:cNvPr>
          <p:cNvCxnSpPr/>
          <p:nvPr/>
        </p:nvCxnSpPr>
        <p:spPr>
          <a:xfrm flipH="1">
            <a:off x="7057303" y="2391509"/>
            <a:ext cx="1190883" cy="86229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43" name="Picture 42" descr="Symantec"/>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72972" y="2701550"/>
            <a:ext cx="1879919" cy="493479"/>
          </a:xfrm>
          <a:prstGeom prst="rect">
            <a:avLst/>
          </a:prstGeom>
        </p:spPr>
      </p:pic>
    </p:spTree>
    <p:extLst>
      <p:ext uri="{BB962C8B-B14F-4D97-AF65-F5344CB8AC3E}">
        <p14:creationId xmlns:p14="http://schemas.microsoft.com/office/powerpoint/2010/main" val="247151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Authorization Request Example</a:t>
            </a:r>
          </a:p>
        </p:txBody>
      </p:sp>
      <p:sp>
        <p:nvSpPr>
          <p:cNvPr id="3" name="Content Placeholder 2"/>
          <p:cNvSpPr>
            <a:spLocks noGrp="1"/>
          </p:cNvSpPr>
          <p:nvPr>
            <p:ph idx="1"/>
          </p:nvPr>
        </p:nvSpPr>
        <p:spPr>
          <a:xfrm>
            <a:off x="609600" y="1608350"/>
            <a:ext cx="10777538" cy="4975012"/>
          </a:xfrm>
        </p:spPr>
        <p:txBody>
          <a:bodyPr>
            <a:normAutofit/>
          </a:bodyPr>
          <a:lstStyle/>
          <a:p>
            <a:pPr marL="0" lvl="1" indent="0">
              <a:buNone/>
            </a:pPr>
            <a:r>
              <a:rPr lang="en-US" sz="2400" dirty="0">
                <a:latin typeface="Courier New" pitchFamily="49" charset="0"/>
                <a:cs typeface="Courier New" pitchFamily="49" charset="0"/>
              </a:rPr>
              <a:t>https://server.example.com/authorize</a:t>
            </a:r>
          </a:p>
          <a:p>
            <a:pPr marL="0" lvl="1" indent="0">
              <a:buNone/>
            </a:pPr>
            <a:r>
              <a:rPr lang="en-US" sz="2400" dirty="0">
                <a:latin typeface="Courier New" pitchFamily="49" charset="0"/>
                <a:cs typeface="Courier New" pitchFamily="49" charset="0"/>
              </a:rPr>
              <a:t> ?response_type=id_token%20token</a:t>
            </a:r>
          </a:p>
          <a:p>
            <a:pPr marL="0" lvl="1" indent="0">
              <a:buNone/>
            </a:pPr>
            <a:r>
              <a:rPr lang="en-US" sz="2400" dirty="0">
                <a:latin typeface="Courier New" pitchFamily="49" charset="0"/>
                <a:cs typeface="Courier New" pitchFamily="49" charset="0"/>
              </a:rPr>
              <a:t> &amp;client_id=0acf77d4-b486-4c99-bd76-074ed6a64ddf</a:t>
            </a:r>
          </a:p>
          <a:p>
            <a:pPr marL="0" lvl="1" indent="0">
              <a:buNone/>
            </a:pPr>
            <a:r>
              <a:rPr lang="en-US" sz="2400" dirty="0">
                <a:latin typeface="Courier New" pitchFamily="49" charset="0"/>
                <a:cs typeface="Courier New" pitchFamily="49" charset="0"/>
              </a:rPr>
              <a:t> &amp;redirect_uri=https%3A%2F%2Fclient.example.com%2Fcb</a:t>
            </a:r>
          </a:p>
          <a:p>
            <a:pPr marL="0" lvl="1" indent="0">
              <a:buNone/>
            </a:pPr>
            <a:r>
              <a:rPr lang="en-US" sz="2400" dirty="0">
                <a:latin typeface="Courier New" pitchFamily="49" charset="0"/>
                <a:cs typeface="Courier New" pitchFamily="49" charset="0"/>
              </a:rPr>
              <a:t> &amp;scope=openid%20profile</a:t>
            </a:r>
          </a:p>
          <a:p>
            <a:pPr marL="0" lvl="1" indent="0">
              <a:buNone/>
            </a:pPr>
            <a:r>
              <a:rPr lang="en-US" sz="2400" dirty="0">
                <a:latin typeface="Courier New" pitchFamily="49" charset="0"/>
                <a:cs typeface="Courier New" pitchFamily="49" charset="0"/>
              </a:rPr>
              <a:t> &amp;state=af0ifjsldkj</a:t>
            </a:r>
          </a:p>
          <a:p>
            <a:pPr marL="0" lvl="1" indent="0">
              <a:buNone/>
            </a:pPr>
            <a:r>
              <a:rPr lang="en-US" sz="2400" dirty="0">
                <a:latin typeface="Courier New" pitchFamily="49" charset="0"/>
                <a:cs typeface="Courier New" pitchFamily="49" charset="0"/>
              </a:rPr>
              <a:t> &amp;nonce=n-0S6_WzA2Mj</a:t>
            </a:r>
            <a:endParaRPr lang="en-US" sz="2100" dirty="0"/>
          </a:p>
        </p:txBody>
      </p:sp>
    </p:spTree>
    <p:extLst>
      <p:ext uri="{BB962C8B-B14F-4D97-AF65-F5344CB8AC3E}">
        <p14:creationId xmlns:p14="http://schemas.microsoft.com/office/powerpoint/2010/main" val="159899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Authorization Response Example</a:t>
            </a:r>
          </a:p>
        </p:txBody>
      </p:sp>
      <p:sp>
        <p:nvSpPr>
          <p:cNvPr id="3" name="Content Placeholder 2"/>
          <p:cNvSpPr>
            <a:spLocks noGrp="1"/>
          </p:cNvSpPr>
          <p:nvPr>
            <p:ph idx="1"/>
          </p:nvPr>
        </p:nvSpPr>
        <p:spPr>
          <a:xfrm>
            <a:off x="609600" y="1643063"/>
            <a:ext cx="10972800" cy="4736306"/>
          </a:xfrm>
        </p:spPr>
        <p:txBody>
          <a:bodyPr>
            <a:normAutofit/>
          </a:bodyPr>
          <a:lstStyle/>
          <a:p>
            <a:pPr marL="0" lvl="1" indent="0">
              <a:buNone/>
            </a:pPr>
            <a:r>
              <a:rPr lang="en-US" sz="2400" dirty="0">
                <a:latin typeface="Courier New" pitchFamily="49" charset="0"/>
                <a:cs typeface="Courier New" pitchFamily="49" charset="0"/>
              </a:rPr>
              <a:t>HTTP/1.1 302 Found</a:t>
            </a:r>
          </a:p>
          <a:p>
            <a:pPr marL="0" lvl="1" indent="0">
              <a:buNone/>
            </a:pPr>
            <a:r>
              <a:rPr lang="en-US" sz="2400" dirty="0">
                <a:latin typeface="Courier New" pitchFamily="49" charset="0"/>
                <a:cs typeface="Courier New" pitchFamily="49" charset="0"/>
              </a:rPr>
              <a:t>Location: https://client.example.com/cb</a:t>
            </a:r>
          </a:p>
          <a:p>
            <a:pPr marL="0" lvl="1" indent="0">
              <a:buNone/>
            </a:pPr>
            <a:r>
              <a:rPr lang="en-US" sz="2400" dirty="0">
                <a:latin typeface="Courier New" pitchFamily="49" charset="0"/>
                <a:cs typeface="Courier New" pitchFamily="49" charset="0"/>
              </a:rPr>
              <a:t> #access_token=mF_9.B5f-4.1JqM</a:t>
            </a:r>
          </a:p>
          <a:p>
            <a:pPr marL="0" lvl="1" indent="0">
              <a:buNone/>
            </a:pPr>
            <a:r>
              <a:rPr lang="en-US" sz="2400" dirty="0">
                <a:latin typeface="Courier New" pitchFamily="49" charset="0"/>
                <a:cs typeface="Courier New" pitchFamily="49" charset="0"/>
              </a:rPr>
              <a:t> &amp;token_type=bearer</a:t>
            </a:r>
          </a:p>
          <a:p>
            <a:pPr marL="0" lvl="1" indent="0">
              <a:buNone/>
            </a:pPr>
            <a:r>
              <a:rPr lang="en-US" sz="2400" dirty="0">
                <a:latin typeface="Courier New" pitchFamily="49" charset="0"/>
                <a:cs typeface="Courier New" pitchFamily="49" charset="0"/>
              </a:rPr>
              <a:t> &amp;id_token=eyJhbGzI1NiJ9.eyJz9Glnw9J.F9-V4IvQ0Z</a:t>
            </a:r>
          </a:p>
          <a:p>
            <a:pPr marL="0" lvl="1" indent="0">
              <a:buNone/>
            </a:pPr>
            <a:r>
              <a:rPr lang="en-US" sz="2400" dirty="0">
                <a:latin typeface="Courier New" pitchFamily="49" charset="0"/>
                <a:cs typeface="Courier New" pitchFamily="49" charset="0"/>
              </a:rPr>
              <a:t> &amp;expires_in=3600</a:t>
            </a:r>
          </a:p>
          <a:p>
            <a:pPr marL="0" lvl="1" indent="0">
              <a:buNone/>
            </a:pPr>
            <a:r>
              <a:rPr lang="en-US" sz="2400" dirty="0">
                <a:latin typeface="Courier New" pitchFamily="49" charset="0"/>
                <a:cs typeface="Courier New" pitchFamily="49" charset="0"/>
              </a:rPr>
              <a:t> &amp;state=af0ifjsldkj</a:t>
            </a:r>
            <a:endParaRPr lang="en-US" sz="2100" dirty="0"/>
          </a:p>
        </p:txBody>
      </p:sp>
    </p:spTree>
    <p:extLst>
      <p:ext uri="{BB962C8B-B14F-4D97-AF65-F5344CB8AC3E}">
        <p14:creationId xmlns:p14="http://schemas.microsoft.com/office/powerpoint/2010/main" val="66919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UserInfo Request Example</a:t>
            </a:r>
          </a:p>
        </p:txBody>
      </p:sp>
      <p:sp>
        <p:nvSpPr>
          <p:cNvPr id="3" name="Content Placeholder 2"/>
          <p:cNvSpPr>
            <a:spLocks noGrp="1"/>
          </p:cNvSpPr>
          <p:nvPr>
            <p:ph idx="1"/>
          </p:nvPr>
        </p:nvSpPr>
        <p:spPr/>
        <p:txBody>
          <a:bodyPr>
            <a:normAutofit/>
          </a:bodyPr>
          <a:lstStyle/>
          <a:p>
            <a:pPr marL="0" lvl="1" indent="0">
              <a:buNone/>
            </a:pPr>
            <a:r>
              <a:rPr lang="en-US" sz="2400" dirty="0">
                <a:latin typeface="Courier New" pitchFamily="49" charset="0"/>
                <a:cs typeface="Courier New" pitchFamily="49" charset="0"/>
              </a:rPr>
              <a:t>GET /userinfo HTTP/1.1</a:t>
            </a:r>
          </a:p>
          <a:p>
            <a:pPr marL="0" lvl="1" indent="0">
              <a:buNone/>
            </a:pPr>
            <a:r>
              <a:rPr lang="en-US" sz="2400" dirty="0">
                <a:latin typeface="Courier New" pitchFamily="49" charset="0"/>
                <a:cs typeface="Courier New" pitchFamily="49" charset="0"/>
              </a:rPr>
              <a:t>Host: server.example.com</a:t>
            </a:r>
          </a:p>
          <a:p>
            <a:pPr marL="0" lvl="1" indent="0">
              <a:buNone/>
            </a:pPr>
            <a:r>
              <a:rPr lang="en-US" sz="2400" dirty="0">
                <a:latin typeface="Courier New" pitchFamily="49" charset="0"/>
                <a:cs typeface="Courier New" pitchFamily="49" charset="0"/>
              </a:rPr>
              <a:t>Authorization: Bearer mF_9.B5f-4.1JqM</a:t>
            </a:r>
            <a:endParaRPr lang="en-US" sz="2400" dirty="0"/>
          </a:p>
        </p:txBody>
      </p:sp>
    </p:spTree>
    <p:extLst>
      <p:ext uri="{BB962C8B-B14F-4D97-AF65-F5344CB8AC3E}">
        <p14:creationId xmlns:p14="http://schemas.microsoft.com/office/powerpoint/2010/main" val="14639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Original Overview of Specifications</a:t>
            </a:r>
          </a:p>
        </p:txBody>
      </p:sp>
      <p:pic>
        <p:nvPicPr>
          <p:cNvPr id="1026" name="Picture 2" descr="Diagram of relationships between original OpenID Connect specifications and IETF spec underpinn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33" y="1227664"/>
            <a:ext cx="634880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05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Final Specifications (1 of 2)</a:t>
            </a:r>
          </a:p>
        </p:txBody>
      </p:sp>
      <p:sp>
        <p:nvSpPr>
          <p:cNvPr id="3" name="Content Placeholder 2"/>
          <p:cNvSpPr>
            <a:spLocks noGrp="1"/>
          </p:cNvSpPr>
          <p:nvPr>
            <p:ph idx="1"/>
          </p:nvPr>
        </p:nvSpPr>
        <p:spPr/>
        <p:txBody>
          <a:bodyPr/>
          <a:lstStyle/>
          <a:p>
            <a:r>
              <a:rPr lang="en-US" dirty="0"/>
              <a:t>OpenID 2.0 to OpenID Connect Migration</a:t>
            </a:r>
          </a:p>
          <a:p>
            <a:pPr lvl="1"/>
            <a:r>
              <a:rPr lang="en-US" dirty="0"/>
              <a:t>Defines how to migrate from OpenID 2.0 to OpenID Connect</a:t>
            </a:r>
          </a:p>
          <a:p>
            <a:pPr lvl="2"/>
            <a:r>
              <a:rPr lang="en-US" dirty="0"/>
              <a:t>Has OpenID Connect identity provider also return OpenID 2.0 identifier, enabling account migration</a:t>
            </a:r>
          </a:p>
          <a:p>
            <a:pPr lvl="1"/>
            <a:r>
              <a:rPr lang="en-US" dirty="0">
                <a:hlinkClick r:id="rId3"/>
              </a:rPr>
              <a:t>https://openid.net/specs/openid-connect-migration-1_0.html</a:t>
            </a:r>
            <a:endParaRPr lang="en-US" dirty="0"/>
          </a:p>
          <a:p>
            <a:pPr lvl="1"/>
            <a:r>
              <a:rPr lang="en-US" dirty="0"/>
              <a:t>Completed April 2015</a:t>
            </a:r>
          </a:p>
          <a:p>
            <a:pPr lvl="1"/>
            <a:r>
              <a:rPr lang="en-US" dirty="0"/>
              <a:t>Google shut down OpenID 2.0 support in April 2015</a:t>
            </a:r>
          </a:p>
          <a:p>
            <a:pPr lvl="1"/>
            <a:r>
              <a:rPr lang="en-US" dirty="0"/>
              <a:t>AOL, Yahoo, others have replaced OpenID 2.0 with OpenID Connect</a:t>
            </a:r>
          </a:p>
        </p:txBody>
      </p:sp>
    </p:spTree>
    <p:extLst>
      <p:ext uri="{BB962C8B-B14F-4D97-AF65-F5344CB8AC3E}">
        <p14:creationId xmlns:p14="http://schemas.microsoft.com/office/powerpoint/2010/main" val="1442590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Additional Final Specifications (2 of 2)</a:t>
            </a:r>
          </a:p>
        </p:txBody>
      </p:sp>
      <p:sp>
        <p:nvSpPr>
          <p:cNvPr id="3" name="Content Placeholder 2"/>
          <p:cNvSpPr>
            <a:spLocks noGrp="1"/>
          </p:cNvSpPr>
          <p:nvPr>
            <p:ph idx="1"/>
          </p:nvPr>
        </p:nvSpPr>
        <p:spPr/>
        <p:txBody>
          <a:bodyPr>
            <a:normAutofit fontScale="92500"/>
          </a:bodyPr>
          <a:lstStyle/>
          <a:p>
            <a:r>
              <a:rPr lang="en-US" dirty="0"/>
              <a:t>OAuth 2.0 Form Post Response Mode</a:t>
            </a:r>
          </a:p>
          <a:p>
            <a:pPr lvl="1"/>
            <a:r>
              <a:rPr lang="en-US" dirty="0"/>
              <a:t>Defines how to return OAuth 2.0 Authorization Response parameters (including OpenID Connect Authentication Response parameters) using HTML form values auto-submitted by the User Agent using HTTP POST</a:t>
            </a:r>
          </a:p>
          <a:p>
            <a:pPr lvl="1"/>
            <a:r>
              <a:rPr lang="en-US" dirty="0"/>
              <a:t>A “form post” binding, like SAML and WS-Federation</a:t>
            </a:r>
          </a:p>
          <a:p>
            <a:pPr lvl="2"/>
            <a:r>
              <a:rPr lang="en-US" dirty="0"/>
              <a:t>An alternative to fragment encoding</a:t>
            </a:r>
          </a:p>
          <a:p>
            <a:pPr lvl="1"/>
            <a:r>
              <a:rPr lang="en-US" dirty="0">
                <a:hlinkClick r:id="rId3"/>
              </a:rPr>
              <a:t>https://openid.net/specs/oauth-v2-form-post-response-mode-1_0.html</a:t>
            </a:r>
            <a:endParaRPr lang="en-US" dirty="0"/>
          </a:p>
          <a:p>
            <a:pPr lvl="1"/>
            <a:r>
              <a:rPr lang="en-US" dirty="0"/>
              <a:t>Completed April 2015</a:t>
            </a:r>
          </a:p>
          <a:p>
            <a:pPr lvl="1"/>
            <a:r>
              <a:rPr lang="en-US" dirty="0"/>
              <a:t>In production use by Microsoft, Ping Identity</a:t>
            </a:r>
          </a:p>
        </p:txBody>
      </p:sp>
    </p:spTree>
    <p:extLst>
      <p:ext uri="{BB962C8B-B14F-4D97-AF65-F5344CB8AC3E}">
        <p14:creationId xmlns:p14="http://schemas.microsoft.com/office/powerpoint/2010/main" val="25933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Session Management / Logout</a:t>
            </a:r>
            <a:br>
              <a:rPr lang="en-US" dirty="0"/>
            </a:br>
            <a:r>
              <a:rPr lang="en-US" dirty="0"/>
              <a:t>(work in progress)</a:t>
            </a:r>
          </a:p>
        </p:txBody>
      </p:sp>
      <p:sp>
        <p:nvSpPr>
          <p:cNvPr id="3" name="Content Placeholder 2"/>
          <p:cNvSpPr>
            <a:spLocks noGrp="1"/>
          </p:cNvSpPr>
          <p:nvPr>
            <p:ph idx="1"/>
          </p:nvPr>
        </p:nvSpPr>
        <p:spPr>
          <a:xfrm>
            <a:off x="609600" y="1600200"/>
            <a:ext cx="10972800" cy="5257800"/>
          </a:xfrm>
        </p:spPr>
        <p:txBody>
          <a:bodyPr>
            <a:normAutofit fontScale="70000" lnSpcReduction="20000"/>
          </a:bodyPr>
          <a:lstStyle/>
          <a:p>
            <a:r>
              <a:rPr lang="en-US" dirty="0"/>
              <a:t>Three approaches specified by the working group:</a:t>
            </a:r>
          </a:p>
          <a:p>
            <a:pPr lvl="1"/>
            <a:r>
              <a:rPr lang="en-US" dirty="0"/>
              <a:t>Session Management</a:t>
            </a:r>
          </a:p>
          <a:p>
            <a:pPr lvl="2"/>
            <a:r>
              <a:rPr lang="en-US" dirty="0">
                <a:hlinkClick r:id="rId3"/>
              </a:rPr>
              <a:t>https://openid.net/specs/openid-connect-session-1_0.html</a:t>
            </a:r>
            <a:endParaRPr lang="en-US" dirty="0"/>
          </a:p>
          <a:p>
            <a:pPr lvl="2"/>
            <a:r>
              <a:rPr lang="en-US" dirty="0"/>
              <a:t>Uses HTML5 postMessage to communicate state change messages between OP and RP iframes</a:t>
            </a:r>
          </a:p>
          <a:p>
            <a:pPr lvl="1"/>
            <a:r>
              <a:rPr lang="en-US" dirty="0"/>
              <a:t>Front-Channel Logout</a:t>
            </a:r>
          </a:p>
          <a:p>
            <a:pPr lvl="2"/>
            <a:r>
              <a:rPr lang="en-US" dirty="0">
                <a:hlinkClick r:id="rId4"/>
              </a:rPr>
              <a:t>https://openid.net/specs/openid-connect-frontchannel-1_0.html</a:t>
            </a:r>
            <a:endParaRPr lang="en-US" dirty="0"/>
          </a:p>
          <a:p>
            <a:pPr lvl="2"/>
            <a:r>
              <a:rPr lang="en-US" dirty="0"/>
              <a:t>Uses HTTP GET to load image or iframe, triggering logout (similar to SAML, WS-Federation)</a:t>
            </a:r>
          </a:p>
          <a:p>
            <a:pPr lvl="1"/>
            <a:r>
              <a:rPr lang="en-US" dirty="0"/>
              <a:t>Back-Channel Logout</a:t>
            </a:r>
          </a:p>
          <a:p>
            <a:pPr lvl="2"/>
            <a:r>
              <a:rPr lang="en-US" dirty="0">
                <a:hlinkClick r:id="rId5"/>
              </a:rPr>
              <a:t>https://openid.net/specs/openid-connect-backchannel-1_0.html</a:t>
            </a:r>
            <a:endParaRPr lang="en-US" dirty="0"/>
          </a:p>
          <a:p>
            <a:pPr lvl="2"/>
            <a:r>
              <a:rPr lang="en-US" dirty="0"/>
              <a:t>Server-to-communication not using the browser</a:t>
            </a:r>
          </a:p>
          <a:p>
            <a:pPr lvl="2"/>
            <a:r>
              <a:rPr lang="en-US" dirty="0"/>
              <a:t>Can be used by native applications, which have no active browser</a:t>
            </a:r>
          </a:p>
          <a:p>
            <a:r>
              <a:rPr lang="en-US" dirty="0"/>
              <a:t>Unfortunately, no one approach best for all use cases</a:t>
            </a:r>
          </a:p>
          <a:p>
            <a:r>
              <a:rPr lang="en-US" dirty="0"/>
              <a:t>All support multiple logged in sessions from OP at RP</a:t>
            </a:r>
          </a:p>
          <a:p>
            <a:r>
              <a:rPr lang="en-US" dirty="0"/>
              <a:t>All three can be used with RP-Initiated Logout</a:t>
            </a:r>
          </a:p>
          <a:p>
            <a:pPr lvl="1"/>
            <a:r>
              <a:rPr lang="en-US" dirty="0">
                <a:hlinkClick r:id="rId6"/>
              </a:rPr>
              <a:t>https://openid.net/specs/openid-connect-rpinitiated-1_0.html</a:t>
            </a:r>
            <a:endParaRPr lang="en-US" dirty="0"/>
          </a:p>
          <a:p>
            <a:r>
              <a:rPr lang="en-US" dirty="0"/>
              <a:t>Logout certification tests now in production mode</a:t>
            </a:r>
          </a:p>
          <a:p>
            <a:pPr lvl="1"/>
            <a:r>
              <a:rPr lang="en-US" dirty="0"/>
              <a:t>WG is gathering data from multiple implementations before making logout specs Final</a:t>
            </a:r>
          </a:p>
        </p:txBody>
      </p:sp>
    </p:spTree>
    <p:extLst>
      <p:ext uri="{BB962C8B-B14F-4D97-AF65-F5344CB8AC3E}">
        <p14:creationId xmlns:p14="http://schemas.microsoft.com/office/powerpoint/2010/main" val="361779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Federation Specification</a:t>
            </a:r>
            <a:br>
              <a:rPr lang="en-US" dirty="0"/>
            </a:br>
            <a:r>
              <a:rPr lang="en-US" dirty="0"/>
              <a:t>(work in progress)</a:t>
            </a:r>
          </a:p>
        </p:txBody>
      </p:sp>
      <p:sp>
        <p:nvSpPr>
          <p:cNvPr id="3" name="Content Placeholder 2"/>
          <p:cNvSpPr>
            <a:spLocks noGrp="1"/>
          </p:cNvSpPr>
          <p:nvPr>
            <p:ph idx="1"/>
          </p:nvPr>
        </p:nvSpPr>
        <p:spPr>
          <a:xfrm>
            <a:off x="609600" y="1600200"/>
            <a:ext cx="10972800" cy="5036343"/>
          </a:xfrm>
        </p:spPr>
        <p:txBody>
          <a:bodyPr>
            <a:normAutofit/>
          </a:bodyPr>
          <a:lstStyle/>
          <a:p>
            <a:r>
              <a:rPr lang="en-US" dirty="0"/>
              <a:t>OpenID Connect Federation specification</a:t>
            </a:r>
          </a:p>
          <a:p>
            <a:pPr lvl="1"/>
            <a:r>
              <a:rPr lang="en-US" dirty="0">
                <a:hlinkClick r:id="rId3"/>
              </a:rPr>
              <a:t>https://openid.net/specs/openid-connect-federation-1_0.html</a:t>
            </a:r>
            <a:endParaRPr lang="en-US" dirty="0"/>
          </a:p>
          <a:p>
            <a:r>
              <a:rPr lang="en-US" dirty="0"/>
              <a:t>Enables establishment and maintenance of multi-party federations using OpenID Connect</a:t>
            </a:r>
          </a:p>
          <a:p>
            <a:r>
              <a:rPr lang="en-US" dirty="0"/>
              <a:t>Defines hierarchical JSON-based metadata structures for federation participants</a:t>
            </a:r>
          </a:p>
          <a:p>
            <a:r>
              <a:rPr lang="en-US" dirty="0"/>
              <a:t>Second Implementer’s Draft status reached</a:t>
            </a:r>
          </a:p>
          <a:p>
            <a:r>
              <a:rPr lang="en-US" dirty="0"/>
              <a:t>Multiple interop events being held this year</a:t>
            </a:r>
          </a:p>
          <a:p>
            <a:r>
              <a:rPr lang="en-US" i="1" dirty="0"/>
              <a:t>Please review and implement!</a:t>
            </a:r>
          </a:p>
        </p:txBody>
      </p:sp>
    </p:spTree>
    <p:extLst>
      <p:ext uri="{BB962C8B-B14F-4D97-AF65-F5344CB8AC3E}">
        <p14:creationId xmlns:p14="http://schemas.microsoft.com/office/powerpoint/2010/main" val="914151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Identity Assurance Specification</a:t>
            </a:r>
            <a:br>
              <a:rPr lang="en-US" dirty="0"/>
            </a:br>
            <a:r>
              <a:rPr lang="en-US" dirty="0"/>
              <a:t>(work in progress)</a:t>
            </a:r>
          </a:p>
        </p:txBody>
      </p:sp>
      <p:sp>
        <p:nvSpPr>
          <p:cNvPr id="3" name="Content Placeholder 2"/>
          <p:cNvSpPr>
            <a:spLocks noGrp="1"/>
          </p:cNvSpPr>
          <p:nvPr>
            <p:ph idx="1"/>
          </p:nvPr>
        </p:nvSpPr>
        <p:spPr/>
        <p:txBody>
          <a:bodyPr>
            <a:normAutofit/>
          </a:bodyPr>
          <a:lstStyle/>
          <a:p>
            <a:r>
              <a:rPr lang="en-US" dirty="0"/>
              <a:t>OpenID Connect for Identity Assurance</a:t>
            </a:r>
          </a:p>
          <a:p>
            <a:pPr lvl="1"/>
            <a:r>
              <a:rPr lang="en-US" sz="2400" dirty="0">
                <a:hlinkClick r:id="rId3"/>
              </a:rPr>
              <a:t>https://openid.net/specs/openid-connect-4-identity-assurance-1_0.html</a:t>
            </a:r>
            <a:endParaRPr lang="en-US" sz="2400" dirty="0"/>
          </a:p>
          <a:p>
            <a:r>
              <a:rPr lang="en-US" dirty="0"/>
              <a:t>JWT representation for verified person data</a:t>
            </a:r>
          </a:p>
          <a:p>
            <a:pPr lvl="1"/>
            <a:r>
              <a:rPr lang="en-US" dirty="0"/>
              <a:t>Including information about the identity verification performed </a:t>
            </a:r>
          </a:p>
          <a:p>
            <a:pPr lvl="1"/>
            <a:r>
              <a:rPr lang="en-US" dirty="0"/>
              <a:t>Enables legal compliance for some use cases</a:t>
            </a:r>
          </a:p>
          <a:p>
            <a:r>
              <a:rPr lang="en-US" dirty="0"/>
              <a:t>Moved to new eKYC and Identity Assurance working group</a:t>
            </a:r>
          </a:p>
          <a:p>
            <a:r>
              <a:rPr lang="en-US" dirty="0"/>
              <a:t>Now at second Implementer’s Draft status</a:t>
            </a:r>
          </a:p>
          <a:p>
            <a:pPr lvl="1"/>
            <a:r>
              <a:rPr lang="en-US" i="1" dirty="0"/>
              <a:t>Please review!</a:t>
            </a:r>
          </a:p>
        </p:txBody>
      </p:sp>
    </p:spTree>
    <p:extLst>
      <p:ext uri="{BB962C8B-B14F-4D97-AF65-F5344CB8AC3E}">
        <p14:creationId xmlns:p14="http://schemas.microsoft.com/office/powerpoint/2010/main" val="2788335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Native SSO Specification</a:t>
            </a:r>
            <a:br>
              <a:rPr lang="en-US" dirty="0"/>
            </a:br>
            <a:r>
              <a:rPr lang="en-US" dirty="0"/>
              <a:t>(work in progress)</a:t>
            </a:r>
          </a:p>
        </p:txBody>
      </p:sp>
      <p:sp>
        <p:nvSpPr>
          <p:cNvPr id="3" name="Content Placeholder 2"/>
          <p:cNvSpPr>
            <a:spLocks noGrp="1"/>
          </p:cNvSpPr>
          <p:nvPr>
            <p:ph idx="1"/>
          </p:nvPr>
        </p:nvSpPr>
        <p:spPr/>
        <p:txBody>
          <a:bodyPr/>
          <a:lstStyle/>
          <a:p>
            <a:r>
              <a:rPr lang="en-US" dirty="0"/>
              <a:t>OpenID Connect Native SSO for Mobile Apps specification</a:t>
            </a:r>
          </a:p>
          <a:p>
            <a:pPr lvl="1"/>
            <a:r>
              <a:rPr lang="en-US" dirty="0">
                <a:hlinkClick r:id="rId3"/>
              </a:rPr>
              <a:t>https://openid.net/specs/openid-connect-native-sso-1_0.html</a:t>
            </a:r>
            <a:endParaRPr lang="en-US" dirty="0"/>
          </a:p>
          <a:p>
            <a:r>
              <a:rPr lang="en-US" dirty="0"/>
              <a:t>Enables Single Sign-On across apps by the same vendor</a:t>
            </a:r>
          </a:p>
          <a:p>
            <a:r>
              <a:rPr lang="en-US" dirty="0"/>
              <a:t>Assigns a device secret issued by the AS</a:t>
            </a:r>
          </a:p>
          <a:p>
            <a:r>
              <a:rPr lang="en-US" dirty="0"/>
              <a:t>New specification written by George Fletcher</a:t>
            </a:r>
          </a:p>
          <a:p>
            <a:pPr lvl="1"/>
            <a:r>
              <a:rPr lang="en-US" i="1" dirty="0"/>
              <a:t>Please review!</a:t>
            </a:r>
          </a:p>
        </p:txBody>
      </p:sp>
    </p:spTree>
    <p:extLst>
      <p:ext uri="{BB962C8B-B14F-4D97-AF65-F5344CB8AC3E}">
        <p14:creationId xmlns:p14="http://schemas.microsoft.com/office/powerpoint/2010/main" val="426342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OpenID Connect?</a:t>
            </a:r>
          </a:p>
        </p:txBody>
      </p:sp>
      <p:sp>
        <p:nvSpPr>
          <p:cNvPr id="3" name="Content Placeholder 2"/>
          <p:cNvSpPr>
            <a:spLocks noGrp="1"/>
          </p:cNvSpPr>
          <p:nvPr>
            <p:ph idx="1"/>
          </p:nvPr>
        </p:nvSpPr>
        <p:spPr/>
        <p:txBody>
          <a:bodyPr/>
          <a:lstStyle/>
          <a:p>
            <a:r>
              <a:rPr lang="en-US" dirty="0"/>
              <a:t>Simple identity layer on top of OAuth 2.0</a:t>
            </a:r>
          </a:p>
          <a:p>
            <a:r>
              <a:rPr lang="en-US" dirty="0"/>
              <a:t>Enables Relying Parties (RPs) to verify identity of end-user</a:t>
            </a:r>
          </a:p>
          <a:p>
            <a:r>
              <a:rPr lang="en-US" dirty="0"/>
              <a:t>Enables RPs to obtain basic profile info</a:t>
            </a:r>
          </a:p>
          <a:p>
            <a:r>
              <a:rPr lang="en-US" dirty="0"/>
              <a:t>REST/JSON interfaces → low barrier to entry</a:t>
            </a:r>
          </a:p>
          <a:p>
            <a:r>
              <a:rPr lang="en-US" dirty="0"/>
              <a:t>Described at </a:t>
            </a:r>
            <a:r>
              <a:rPr lang="en-US" dirty="0">
                <a:hlinkClick r:id="rId3"/>
              </a:rPr>
              <a:t>https://openid.net/connect/</a:t>
            </a:r>
            <a:endParaRPr lang="en-US" dirty="0"/>
          </a:p>
        </p:txBody>
      </p:sp>
    </p:spTree>
    <p:extLst>
      <p:ext uri="{BB962C8B-B14F-4D97-AF65-F5344CB8AC3E}">
        <p14:creationId xmlns:p14="http://schemas.microsoft.com/office/powerpoint/2010/main" val="177216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Self-Issued OpenID Provider</a:t>
            </a:r>
          </a:p>
        </p:txBody>
      </p:sp>
      <p:sp>
        <p:nvSpPr>
          <p:cNvPr id="3" name="Content Placeholder 2"/>
          <p:cNvSpPr>
            <a:spLocks noGrp="1"/>
          </p:cNvSpPr>
          <p:nvPr>
            <p:ph idx="1"/>
          </p:nvPr>
        </p:nvSpPr>
        <p:spPr/>
        <p:txBody>
          <a:bodyPr>
            <a:normAutofit lnSpcReduction="10000"/>
          </a:bodyPr>
          <a:lstStyle/>
          <a:p>
            <a:r>
              <a:rPr lang="en-US" dirty="0"/>
              <a:t>OpenID Connect defines Self-Issued OpenID Provider</a:t>
            </a:r>
          </a:p>
          <a:p>
            <a:pPr lvl="1"/>
            <a:r>
              <a:rPr lang="en-US" dirty="0">
                <a:hlinkClick r:id="rId3"/>
              </a:rPr>
              <a:t>https://openid.net/specs/openid-connect-core-1_0.html#SelfIssued</a:t>
            </a:r>
            <a:endParaRPr lang="en-US" dirty="0"/>
          </a:p>
          <a:p>
            <a:r>
              <a:rPr lang="en-US" dirty="0"/>
              <a:t>Lets you be your own identity provider</a:t>
            </a:r>
          </a:p>
          <a:p>
            <a:pPr lvl="1"/>
            <a:r>
              <a:rPr lang="en-US" dirty="0"/>
              <a:t>Rather than a third party</a:t>
            </a:r>
          </a:p>
          <a:p>
            <a:r>
              <a:rPr lang="en-US" dirty="0"/>
              <a:t>Identity represented as asymmetric key pair controlled by you</a:t>
            </a:r>
          </a:p>
          <a:p>
            <a:r>
              <a:rPr lang="en-US" dirty="0"/>
              <a:t>Self-Issued OpenID Provider being used to achieve DID auth</a:t>
            </a:r>
          </a:p>
          <a:p>
            <a:pPr lvl="1"/>
            <a:r>
              <a:rPr lang="en-US" dirty="0"/>
              <a:t>Described at </a:t>
            </a:r>
            <a:r>
              <a:rPr lang="en-US" dirty="0">
                <a:hlinkClick r:id="rId4"/>
              </a:rPr>
              <a:t>https://self-issued.info/?p=2013</a:t>
            </a:r>
            <a:endParaRPr lang="en-US" dirty="0"/>
          </a:p>
          <a:p>
            <a:r>
              <a:rPr lang="en-US" dirty="0"/>
              <a:t>WG defining extensions to SIOP using URI as subject</a:t>
            </a:r>
          </a:p>
          <a:p>
            <a:pPr lvl="1"/>
            <a:r>
              <a:rPr lang="en-US" i="1" dirty="0"/>
              <a:t>Please participate!</a:t>
            </a:r>
          </a:p>
          <a:p>
            <a:endParaRPr lang="en-US" dirty="0"/>
          </a:p>
          <a:p>
            <a:pPr lvl="1"/>
            <a:endParaRPr lang="en-US" dirty="0"/>
          </a:p>
        </p:txBody>
      </p:sp>
    </p:spTree>
    <p:extLst>
      <p:ext uri="{BB962C8B-B14F-4D97-AF65-F5344CB8AC3E}">
        <p14:creationId xmlns:p14="http://schemas.microsoft.com/office/powerpoint/2010/main" val="857637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Related Working Groups</a:t>
            </a:r>
          </a:p>
        </p:txBody>
      </p:sp>
      <p:sp>
        <p:nvSpPr>
          <p:cNvPr id="3" name="Content Placeholder 2"/>
          <p:cNvSpPr>
            <a:spLocks noGrp="1"/>
          </p:cNvSpPr>
          <p:nvPr>
            <p:ph idx="1"/>
          </p:nvPr>
        </p:nvSpPr>
        <p:spPr>
          <a:xfrm>
            <a:off x="609600" y="1600200"/>
            <a:ext cx="10972800" cy="4983161"/>
          </a:xfrm>
        </p:spPr>
        <p:txBody>
          <a:bodyPr>
            <a:normAutofit fontScale="92500" lnSpcReduction="20000"/>
          </a:bodyPr>
          <a:lstStyle/>
          <a:p>
            <a:r>
              <a:rPr lang="en-US" sz="2800" dirty="0"/>
              <a:t>International Government Profile (iGov) WG</a:t>
            </a:r>
          </a:p>
          <a:p>
            <a:pPr lvl="1"/>
            <a:r>
              <a:rPr lang="en-US" sz="2400" dirty="0"/>
              <a:t>OpenID Connect profile for government &amp; high-value commercial applications</a:t>
            </a:r>
          </a:p>
          <a:p>
            <a:r>
              <a:rPr lang="en-US" sz="2800" dirty="0"/>
              <a:t>Enhanced Authentication Profile (EAP) WG</a:t>
            </a:r>
          </a:p>
          <a:p>
            <a:pPr lvl="1"/>
            <a:r>
              <a:rPr lang="en-US" sz="2400" dirty="0"/>
              <a:t>Enables integration with FIDO and other phishing-resistant authentication solutions</a:t>
            </a:r>
          </a:p>
          <a:p>
            <a:r>
              <a:rPr lang="en-US" sz="2800" b="1" dirty="0"/>
              <a:t>M</a:t>
            </a:r>
            <a:r>
              <a:rPr lang="en-US" sz="2800" dirty="0"/>
              <a:t>obile </a:t>
            </a:r>
            <a:r>
              <a:rPr lang="en-US" sz="2800" b="1" dirty="0"/>
              <a:t>O</a:t>
            </a:r>
            <a:r>
              <a:rPr lang="en-US" sz="2800" dirty="0"/>
              <a:t>perator </a:t>
            </a:r>
            <a:r>
              <a:rPr lang="en-US" sz="2800" b="1" dirty="0"/>
              <a:t>D</a:t>
            </a:r>
            <a:r>
              <a:rPr lang="en-US" sz="2800" dirty="0"/>
              <a:t>iscovery, </a:t>
            </a:r>
            <a:r>
              <a:rPr lang="en-US" sz="2800" b="1" dirty="0"/>
              <a:t>R</a:t>
            </a:r>
            <a:r>
              <a:rPr lang="en-US" sz="2800" dirty="0"/>
              <a:t>egistration &amp; authe</a:t>
            </a:r>
            <a:r>
              <a:rPr lang="en-US" sz="2800" b="1" dirty="0"/>
              <a:t>N</a:t>
            </a:r>
            <a:r>
              <a:rPr lang="en-US" sz="2800" dirty="0"/>
              <a:t>tic</a:t>
            </a:r>
            <a:r>
              <a:rPr lang="en-US" sz="2800" b="1" dirty="0"/>
              <a:t>A</a:t>
            </a:r>
            <a:r>
              <a:rPr lang="en-US" sz="2800" dirty="0"/>
              <a:t>tion (MODRNA) WG</a:t>
            </a:r>
          </a:p>
          <a:p>
            <a:pPr lvl="1"/>
            <a:r>
              <a:rPr lang="en-US" sz="2400" dirty="0"/>
              <a:t>Mobile operator profiles for OpenID Connect</a:t>
            </a:r>
          </a:p>
          <a:p>
            <a:r>
              <a:rPr lang="en-US" sz="2800" dirty="0"/>
              <a:t>Financial-grade API (FAPI) WG</a:t>
            </a:r>
          </a:p>
          <a:p>
            <a:pPr lvl="1"/>
            <a:r>
              <a:rPr lang="en-US" sz="2400" dirty="0"/>
              <a:t>Enables secure API access to high-value services</a:t>
            </a:r>
          </a:p>
          <a:p>
            <a:pPr lvl="1"/>
            <a:r>
              <a:rPr lang="en-US" sz="2400" dirty="0"/>
              <a:t>Used for Open Banking APIs in many jurisdictions, including the UK</a:t>
            </a:r>
          </a:p>
          <a:p>
            <a:r>
              <a:rPr lang="en-US" sz="2800" dirty="0"/>
              <a:t>Research and Education (R&amp;E) WG</a:t>
            </a:r>
          </a:p>
          <a:p>
            <a:pPr lvl="1"/>
            <a:r>
              <a:rPr lang="en-US" sz="2400" dirty="0"/>
              <a:t>Profiles OpenID Connect to ease adoption in the Research and Education (R&amp;E) sector</a:t>
            </a:r>
          </a:p>
          <a:p>
            <a:r>
              <a:rPr lang="en-US" sz="2800" dirty="0"/>
              <a:t>eKYC and Identity Assurance WG</a:t>
            </a:r>
          </a:p>
          <a:p>
            <a:pPr lvl="1"/>
            <a:r>
              <a:rPr lang="en-US" sz="2400" dirty="0"/>
              <a:t>JWT format for verified claims with identity assurance information</a:t>
            </a:r>
          </a:p>
        </p:txBody>
      </p:sp>
    </p:spTree>
    <p:extLst>
      <p:ext uri="{BB962C8B-B14F-4D97-AF65-F5344CB8AC3E}">
        <p14:creationId xmlns:p14="http://schemas.microsoft.com/office/powerpoint/2010/main" val="4041694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OpenID Certification?</a:t>
            </a:r>
          </a:p>
        </p:txBody>
      </p:sp>
      <p:sp>
        <p:nvSpPr>
          <p:cNvPr id="3" name="Content Placeholder 2"/>
          <p:cNvSpPr>
            <a:spLocks noGrp="1"/>
          </p:cNvSpPr>
          <p:nvPr>
            <p:ph idx="1"/>
          </p:nvPr>
        </p:nvSpPr>
        <p:spPr/>
        <p:txBody>
          <a:bodyPr>
            <a:normAutofit fontScale="92500"/>
          </a:bodyPr>
          <a:lstStyle/>
          <a:p>
            <a:r>
              <a:rPr lang="en-US" dirty="0"/>
              <a:t>Enables OpenID Connect and FAPI implementations to be certified as meeting the requirements of defined conformance profiles</a:t>
            </a:r>
          </a:p>
          <a:p>
            <a:pPr lvl="1"/>
            <a:r>
              <a:rPr lang="en-US" dirty="0"/>
              <a:t>Goal is to make high-quality, secure, interoperable OpenID Connect implementations the norm</a:t>
            </a:r>
          </a:p>
          <a:p>
            <a:r>
              <a:rPr lang="en-US" dirty="0"/>
              <a:t>An OpenID Certification has two components:</a:t>
            </a:r>
          </a:p>
          <a:p>
            <a:pPr lvl="1"/>
            <a:r>
              <a:rPr lang="en-US" dirty="0"/>
              <a:t>Technical evidence of conformance resulting from testing</a:t>
            </a:r>
          </a:p>
          <a:p>
            <a:pPr lvl="1"/>
            <a:r>
              <a:rPr lang="en-US" dirty="0"/>
              <a:t>Legal statement of conformance</a:t>
            </a:r>
          </a:p>
          <a:p>
            <a:r>
              <a:rPr lang="en-US" dirty="0"/>
              <a:t>Certified implementations can</a:t>
            </a:r>
            <a:br>
              <a:rPr lang="en-US" dirty="0"/>
            </a:br>
            <a:r>
              <a:rPr lang="en-US" dirty="0"/>
              <a:t>use the “OpenID Certified” logo</a:t>
            </a:r>
          </a:p>
        </p:txBody>
      </p:sp>
      <p:pic>
        <p:nvPicPr>
          <p:cNvPr id="4" name="Picture 3" descr="OpenID Certified Logo">
            <a:extLst>
              <a:ext uri="{FF2B5EF4-FFF2-40B4-BE49-F238E27FC236}">
                <a16:creationId xmlns:a16="http://schemas.microsoft.com/office/drawing/2014/main" id="{E5259256-B78F-470B-9EF1-1FFEFB75A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468" y="4761784"/>
            <a:ext cx="3281363" cy="1738235"/>
          </a:xfrm>
          <a:prstGeom prst="rect">
            <a:avLst/>
          </a:prstGeom>
        </p:spPr>
      </p:pic>
    </p:spTree>
    <p:extLst>
      <p:ext uri="{BB962C8B-B14F-4D97-AF65-F5344CB8AC3E}">
        <p14:creationId xmlns:p14="http://schemas.microsoft.com/office/powerpoint/2010/main" val="2291408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value does certification provide?</a:t>
            </a:r>
          </a:p>
        </p:txBody>
      </p:sp>
      <p:sp>
        <p:nvSpPr>
          <p:cNvPr id="5" name="Content Placeholder 4"/>
          <p:cNvSpPr>
            <a:spLocks noGrp="1"/>
          </p:cNvSpPr>
          <p:nvPr>
            <p:ph idx="1"/>
          </p:nvPr>
        </p:nvSpPr>
        <p:spPr/>
        <p:txBody>
          <a:bodyPr>
            <a:normAutofit lnSpcReduction="10000"/>
          </a:bodyPr>
          <a:lstStyle/>
          <a:p>
            <a:r>
              <a:rPr lang="en-US" dirty="0"/>
              <a:t>Technical:</a:t>
            </a:r>
          </a:p>
          <a:p>
            <a:pPr lvl="1"/>
            <a:r>
              <a:rPr lang="en-US" dirty="0"/>
              <a:t>Certification</a:t>
            </a:r>
            <a:r>
              <a:rPr lang="en-US" baseline="0" dirty="0"/>
              <a:t> testing gives confidence that things will “just work”</a:t>
            </a:r>
          </a:p>
          <a:p>
            <a:pPr lvl="1"/>
            <a:r>
              <a:rPr lang="en-US" dirty="0"/>
              <a:t>No custom code required to integrate with implementation</a:t>
            </a:r>
          </a:p>
          <a:p>
            <a:pPr lvl="1"/>
            <a:r>
              <a:rPr lang="en-US" baseline="0" dirty="0"/>
              <a:t>Better</a:t>
            </a:r>
            <a:r>
              <a:rPr lang="en-US" dirty="0"/>
              <a:t> for all parties</a:t>
            </a:r>
          </a:p>
          <a:p>
            <a:pPr lvl="1"/>
            <a:r>
              <a:rPr lang="en-US" dirty="0"/>
              <a:t>Relying parties explicitly asking identity providers to get certified</a:t>
            </a:r>
          </a:p>
          <a:p>
            <a:r>
              <a:rPr lang="en-US" baseline="0" dirty="0"/>
              <a:t>Business:</a:t>
            </a:r>
          </a:p>
          <a:p>
            <a:pPr lvl="1"/>
            <a:r>
              <a:rPr lang="en-US" dirty="0"/>
              <a:t>Enhances reputation of organization and implementation</a:t>
            </a:r>
          </a:p>
          <a:p>
            <a:pPr lvl="1"/>
            <a:r>
              <a:rPr lang="en-US" dirty="0"/>
              <a:t>Shows that organization is taking interop seriously</a:t>
            </a:r>
          </a:p>
          <a:p>
            <a:pPr lvl="1"/>
            <a:r>
              <a:rPr lang="en-US" dirty="0"/>
              <a:t>Customers may choose certified implementations over others</a:t>
            </a:r>
            <a:endParaRPr lang="en-US" baseline="0" dirty="0"/>
          </a:p>
        </p:txBody>
      </p:sp>
    </p:spTree>
    <p:extLst>
      <p:ext uri="{BB962C8B-B14F-4D97-AF65-F5344CB8AC3E}">
        <p14:creationId xmlns:p14="http://schemas.microsoft.com/office/powerpoint/2010/main" val="1802138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Connect Certification Profiles</a:t>
            </a:r>
          </a:p>
        </p:txBody>
      </p:sp>
      <p:sp>
        <p:nvSpPr>
          <p:cNvPr id="3" name="Content Placeholder 2"/>
          <p:cNvSpPr>
            <a:spLocks noGrp="1"/>
          </p:cNvSpPr>
          <p:nvPr>
            <p:ph idx="1"/>
          </p:nvPr>
        </p:nvSpPr>
        <p:spPr>
          <a:xfrm>
            <a:off x="609600" y="1600201"/>
            <a:ext cx="10972800" cy="5107780"/>
          </a:xfrm>
        </p:spPr>
        <p:txBody>
          <a:bodyPr>
            <a:normAutofit/>
          </a:bodyPr>
          <a:lstStyle/>
          <a:p>
            <a:r>
              <a:rPr lang="en-US" sz="2800" dirty="0"/>
              <a:t>Now OpenID Connect certification profiles for:</a:t>
            </a:r>
          </a:p>
          <a:p>
            <a:pPr lvl="1"/>
            <a:r>
              <a:rPr lang="en-US" dirty="0"/>
              <a:t>Basic OP and Basic RP</a:t>
            </a:r>
          </a:p>
          <a:p>
            <a:pPr lvl="1"/>
            <a:r>
              <a:rPr lang="en-US" dirty="0"/>
              <a:t>Implicit OP and Implicit RP</a:t>
            </a:r>
          </a:p>
          <a:p>
            <a:pPr lvl="1"/>
            <a:r>
              <a:rPr lang="en-US" dirty="0"/>
              <a:t>Hybrid OP and Hybrid RP</a:t>
            </a:r>
          </a:p>
          <a:p>
            <a:pPr lvl="1"/>
            <a:r>
              <a:rPr lang="en-US" dirty="0"/>
              <a:t>OP Publishing and RP Using Configuration Information</a:t>
            </a:r>
          </a:p>
          <a:p>
            <a:pPr lvl="1"/>
            <a:r>
              <a:rPr lang="en-US" dirty="0"/>
              <a:t>Dynamic OP and Dynamic RP</a:t>
            </a:r>
          </a:p>
          <a:p>
            <a:pPr lvl="1"/>
            <a:r>
              <a:rPr lang="en-US" dirty="0"/>
              <a:t>Form Post Response Mode for OP and RP</a:t>
            </a:r>
          </a:p>
          <a:p>
            <a:pPr lvl="1"/>
            <a:r>
              <a:rPr lang="en-US" dirty="0"/>
              <a:t>Third party-initiated login for OP and RP</a:t>
            </a:r>
          </a:p>
          <a:p>
            <a:pPr lvl="1"/>
            <a:r>
              <a:rPr lang="en-US" b="1" i="1" dirty="0"/>
              <a:t>New:</a:t>
            </a:r>
            <a:r>
              <a:rPr lang="en-US" i="1" dirty="0"/>
              <a:t> Four profiles for Logout OP and RP now in production mode</a:t>
            </a:r>
          </a:p>
        </p:txBody>
      </p:sp>
    </p:spTree>
    <p:extLst>
      <p:ext uri="{BB962C8B-B14F-4D97-AF65-F5344CB8AC3E}">
        <p14:creationId xmlns:p14="http://schemas.microsoft.com/office/powerpoint/2010/main" val="1386066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Connect Certification Profiles</a:t>
            </a:r>
          </a:p>
        </p:txBody>
      </p:sp>
      <p:sp>
        <p:nvSpPr>
          <p:cNvPr id="3" name="Content Placeholder 2"/>
          <p:cNvSpPr>
            <a:spLocks noGrp="1"/>
          </p:cNvSpPr>
          <p:nvPr>
            <p:ph idx="1"/>
          </p:nvPr>
        </p:nvSpPr>
        <p:spPr/>
        <p:txBody>
          <a:bodyPr>
            <a:normAutofit/>
          </a:bodyPr>
          <a:lstStyle/>
          <a:p>
            <a:r>
              <a:rPr lang="en-US" dirty="0"/>
              <a:t>Four logout profiles for OPs and RPs in production mode</a:t>
            </a:r>
          </a:p>
          <a:p>
            <a:pPr lvl="1"/>
            <a:r>
              <a:rPr lang="en-US" dirty="0"/>
              <a:t>RP-Initiated Logout</a:t>
            </a:r>
          </a:p>
          <a:p>
            <a:pPr lvl="1"/>
            <a:r>
              <a:rPr lang="en-US" dirty="0"/>
              <a:t>Session Management Logout</a:t>
            </a:r>
          </a:p>
          <a:p>
            <a:pPr lvl="1"/>
            <a:r>
              <a:rPr lang="en-US" dirty="0"/>
              <a:t>Front-Channel Logout</a:t>
            </a:r>
          </a:p>
          <a:p>
            <a:pPr lvl="1"/>
            <a:r>
              <a:rPr lang="en-US" dirty="0"/>
              <a:t>Back-Channel Logout</a:t>
            </a:r>
          </a:p>
        </p:txBody>
      </p:sp>
    </p:spTree>
    <p:extLst>
      <p:ext uri="{BB962C8B-B14F-4D97-AF65-F5344CB8AC3E}">
        <p14:creationId xmlns:p14="http://schemas.microsoft.com/office/powerpoint/2010/main" val="1412065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5070"/>
            <a:ext cx="8724900" cy="1143000"/>
          </a:xfrm>
        </p:spPr>
        <p:txBody>
          <a:bodyPr/>
          <a:lstStyle/>
          <a:p>
            <a:r>
              <a:rPr lang="en-US" dirty="0"/>
              <a:t>Connect OP Certifications</a:t>
            </a:r>
          </a:p>
        </p:txBody>
      </p:sp>
      <p:sp>
        <p:nvSpPr>
          <p:cNvPr id="6" name="Content Placeholder 5"/>
          <p:cNvSpPr>
            <a:spLocks noGrp="1"/>
          </p:cNvSpPr>
          <p:nvPr>
            <p:ph sz="half" idx="1"/>
          </p:nvPr>
        </p:nvSpPr>
        <p:spPr>
          <a:xfrm>
            <a:off x="517109" y="983768"/>
            <a:ext cx="5782091" cy="5612524"/>
          </a:xfrm>
        </p:spPr>
        <p:txBody>
          <a:bodyPr>
            <a:normAutofit/>
          </a:bodyPr>
          <a:lstStyle/>
          <a:p>
            <a:r>
              <a:rPr lang="en-US" dirty="0"/>
              <a:t>OpenID Provider certifications at </a:t>
            </a:r>
            <a:r>
              <a:rPr lang="en-US" sz="2600" dirty="0">
                <a:hlinkClick r:id="rId3"/>
              </a:rPr>
              <a:t>https://openid.net/certification/#OPs</a:t>
            </a:r>
            <a:endParaRPr lang="en-US" sz="2600" dirty="0"/>
          </a:p>
          <a:p>
            <a:pPr lvl="1"/>
            <a:r>
              <a:rPr lang="en-US" dirty="0"/>
              <a:t>374 profiles certified for</a:t>
            </a:r>
            <a:br>
              <a:rPr lang="en-US" dirty="0"/>
            </a:br>
            <a:r>
              <a:rPr lang="en-US" dirty="0"/>
              <a:t>112 implementations by</a:t>
            </a:r>
            <a:br>
              <a:rPr lang="en-US" dirty="0"/>
            </a:br>
            <a:r>
              <a:rPr lang="en-US" dirty="0"/>
              <a:t>91 organizations</a:t>
            </a:r>
          </a:p>
          <a:p>
            <a:r>
              <a:rPr lang="en-US" dirty="0"/>
              <a:t>Recent additions:</a:t>
            </a:r>
          </a:p>
          <a:p>
            <a:pPr lvl="1"/>
            <a:r>
              <a:rPr lang="en-US" dirty="0"/>
              <a:t>Bitkey, Chinese Academy of Sciences, Ergon Informatik, </a:t>
            </a:r>
            <a:r>
              <a:rPr lang="en-US" dirty="0" err="1"/>
              <a:t>Gluu</a:t>
            </a:r>
            <a:r>
              <a:rPr lang="en-US" dirty="0"/>
              <a:t>, Ilex International, Samsung Electronics</a:t>
            </a:r>
          </a:p>
          <a:p>
            <a:r>
              <a:rPr lang="en-US" dirty="0"/>
              <a:t>Each entry link to zip file with test logs and signed legal statement</a:t>
            </a:r>
          </a:p>
          <a:p>
            <a:pPr lvl="1"/>
            <a:r>
              <a:rPr lang="en-US" b="1" i="1" dirty="0"/>
              <a:t>Test results available for public inspection</a:t>
            </a:r>
          </a:p>
        </p:txBody>
      </p:sp>
      <p:pic>
        <p:nvPicPr>
          <p:cNvPr id="11" name="Content Placeholder 10" descr="Certified OpenID Providers - Part 1">
            <a:extLst>
              <a:ext uri="{FF2B5EF4-FFF2-40B4-BE49-F238E27FC236}">
                <a16:creationId xmlns:a16="http://schemas.microsoft.com/office/drawing/2014/main" id="{01F21816-D6C7-49AB-9D7F-DF3A411DF1CE}"/>
              </a:ext>
            </a:extLst>
          </p:cNvPr>
          <p:cNvPicPr>
            <a:picLocks noGrp="1" noChangeAspect="1"/>
          </p:cNvPicPr>
          <p:nvPr>
            <p:ph sz="half" idx="2"/>
          </p:nvPr>
        </p:nvPicPr>
        <p:blipFill>
          <a:blip r:embed="rId4"/>
          <a:srcRect/>
          <a:stretch/>
        </p:blipFill>
        <p:spPr>
          <a:xfrm>
            <a:off x="6364514" y="1340107"/>
            <a:ext cx="2532743" cy="5350419"/>
          </a:xfrm>
        </p:spPr>
      </p:pic>
      <p:pic>
        <p:nvPicPr>
          <p:cNvPr id="5" name="Content Placeholder 10" descr="Certified OpenID Providers - Part 2">
            <a:extLst>
              <a:ext uri="{FF2B5EF4-FFF2-40B4-BE49-F238E27FC236}">
                <a16:creationId xmlns:a16="http://schemas.microsoft.com/office/drawing/2014/main" id="{94251E42-688D-4A05-910E-F820E692FE2F}"/>
              </a:ext>
            </a:extLst>
          </p:cNvPr>
          <p:cNvPicPr>
            <a:picLocks noChangeAspect="1"/>
          </p:cNvPicPr>
          <p:nvPr/>
        </p:nvPicPr>
        <p:blipFill>
          <a:blip r:embed="rId5"/>
          <a:srcRect/>
          <a:stretch/>
        </p:blipFill>
        <p:spPr>
          <a:xfrm>
            <a:off x="9100457" y="1367599"/>
            <a:ext cx="2481942" cy="5322928"/>
          </a:xfrm>
          <a:prstGeom prst="rect">
            <a:avLst/>
          </a:prstGeom>
        </p:spPr>
      </p:pic>
    </p:spTree>
    <p:extLst>
      <p:ext uri="{BB962C8B-B14F-4D97-AF65-F5344CB8AC3E}">
        <p14:creationId xmlns:p14="http://schemas.microsoft.com/office/powerpoint/2010/main" val="4130814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RP Certifications</a:t>
            </a:r>
          </a:p>
        </p:txBody>
      </p:sp>
      <p:sp>
        <p:nvSpPr>
          <p:cNvPr id="6" name="Content Placeholder 5"/>
          <p:cNvSpPr>
            <a:spLocks noGrp="1"/>
          </p:cNvSpPr>
          <p:nvPr>
            <p:ph sz="half" idx="1"/>
          </p:nvPr>
        </p:nvSpPr>
        <p:spPr/>
        <p:txBody>
          <a:bodyPr>
            <a:normAutofit/>
          </a:bodyPr>
          <a:lstStyle/>
          <a:p>
            <a:r>
              <a:rPr lang="en-US" dirty="0"/>
              <a:t>Relying Party certifications at </a:t>
            </a:r>
            <a:r>
              <a:rPr lang="en-US" sz="2400" dirty="0">
                <a:hlinkClick r:id="rId3"/>
              </a:rPr>
              <a:t>https://openid.net/certification/#RPs</a:t>
            </a:r>
            <a:endParaRPr lang="en-US" sz="2400" dirty="0"/>
          </a:p>
          <a:p>
            <a:pPr lvl="1"/>
            <a:r>
              <a:rPr lang="en-US" dirty="0"/>
              <a:t>77 profiles certified for</a:t>
            </a:r>
            <a:br>
              <a:rPr lang="en-US" dirty="0"/>
            </a:br>
            <a:r>
              <a:rPr lang="en-US" dirty="0"/>
              <a:t>30 implementations by</a:t>
            </a:r>
            <a:br>
              <a:rPr lang="en-US" dirty="0"/>
            </a:br>
            <a:r>
              <a:rPr lang="en-US" dirty="0"/>
              <a:t>18 organizations</a:t>
            </a:r>
          </a:p>
          <a:p>
            <a:r>
              <a:rPr lang="en-US" dirty="0"/>
              <a:t>Recent additions:</a:t>
            </a:r>
          </a:p>
          <a:p>
            <a:pPr lvl="1"/>
            <a:r>
              <a:rPr lang="en-US" dirty="0"/>
              <a:t>Ilex International, Roland Hedberg</a:t>
            </a:r>
          </a:p>
        </p:txBody>
      </p:sp>
      <p:pic>
        <p:nvPicPr>
          <p:cNvPr id="7" name="Content Placeholder 6" descr="Certified OpenID Relying Parties">
            <a:extLst>
              <a:ext uri="{FF2B5EF4-FFF2-40B4-BE49-F238E27FC236}">
                <a16:creationId xmlns:a16="http://schemas.microsoft.com/office/drawing/2014/main" id="{BD1BDD56-B1BA-4DBC-99FB-A93DC3AE59FB}"/>
              </a:ext>
            </a:extLst>
          </p:cNvPr>
          <p:cNvPicPr>
            <a:picLocks noGrp="1" noChangeAspect="1"/>
          </p:cNvPicPr>
          <p:nvPr>
            <p:ph sz="half" idx="2"/>
          </p:nvPr>
        </p:nvPicPr>
        <p:blipFill>
          <a:blip r:embed="rId4"/>
          <a:srcRect/>
          <a:stretch/>
        </p:blipFill>
        <p:spPr>
          <a:xfrm>
            <a:off x="6580880" y="1255486"/>
            <a:ext cx="4995169" cy="5457371"/>
          </a:xfrm>
        </p:spPr>
      </p:pic>
    </p:spTree>
    <p:extLst>
      <p:ext uri="{BB962C8B-B14F-4D97-AF65-F5344CB8AC3E}">
        <p14:creationId xmlns:p14="http://schemas.microsoft.com/office/powerpoint/2010/main" val="1297869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536F-076B-480A-A4AD-E29CDB7805CC}"/>
              </a:ext>
            </a:extLst>
          </p:cNvPr>
          <p:cNvSpPr>
            <a:spLocks noGrp="1"/>
          </p:cNvSpPr>
          <p:nvPr>
            <p:ph type="title"/>
          </p:nvPr>
        </p:nvSpPr>
        <p:spPr/>
        <p:txBody>
          <a:bodyPr/>
          <a:lstStyle/>
          <a:p>
            <a:r>
              <a:rPr lang="en-US" dirty="0"/>
              <a:t>A Very International Effort</a:t>
            </a:r>
          </a:p>
        </p:txBody>
      </p:sp>
      <p:sp>
        <p:nvSpPr>
          <p:cNvPr id="3" name="Content Placeholder 2">
            <a:extLst>
              <a:ext uri="{FF2B5EF4-FFF2-40B4-BE49-F238E27FC236}">
                <a16:creationId xmlns:a16="http://schemas.microsoft.com/office/drawing/2014/main" id="{F7E1462D-1071-4F49-80B4-7676C3DD2737}"/>
              </a:ext>
            </a:extLst>
          </p:cNvPr>
          <p:cNvSpPr>
            <a:spLocks noGrp="1"/>
          </p:cNvSpPr>
          <p:nvPr>
            <p:ph idx="1"/>
          </p:nvPr>
        </p:nvSpPr>
        <p:spPr>
          <a:xfrm>
            <a:off x="609600" y="1600201"/>
            <a:ext cx="10972800" cy="5024774"/>
          </a:xfrm>
        </p:spPr>
        <p:txBody>
          <a:bodyPr>
            <a:normAutofit fontScale="92500" lnSpcReduction="20000"/>
          </a:bodyPr>
          <a:lstStyle/>
          <a:p>
            <a:r>
              <a:rPr lang="en-US" dirty="0"/>
              <a:t>European programmers developed and operate the certification test suites:</a:t>
            </a:r>
          </a:p>
          <a:p>
            <a:pPr lvl="1"/>
            <a:r>
              <a:rPr lang="en-US" dirty="0"/>
              <a:t>Roland Hedberg, Sweden</a:t>
            </a:r>
          </a:p>
          <a:p>
            <a:pPr lvl="1"/>
            <a:r>
              <a:rPr lang="en-US" dirty="0"/>
              <a:t>Joseph Heenan, UK</a:t>
            </a:r>
          </a:p>
          <a:p>
            <a:pPr lvl="1"/>
            <a:r>
              <a:rPr lang="en-US" dirty="0"/>
              <a:t>Serkan Özkan, Turkey</a:t>
            </a:r>
          </a:p>
          <a:p>
            <a:pPr lvl="1"/>
            <a:r>
              <a:rPr lang="en-US" dirty="0"/>
              <a:t>Tomas Pazderka, Czech Republic</a:t>
            </a:r>
          </a:p>
          <a:p>
            <a:pPr lvl="1"/>
            <a:r>
              <a:rPr lang="en-US" dirty="0"/>
              <a:t>Filip Skokan, Czech Republic</a:t>
            </a:r>
          </a:p>
          <a:p>
            <a:pPr lvl="1"/>
            <a:r>
              <a:rPr lang="en-US" dirty="0"/>
              <a:t>Hans Zandbelt, Netherlands</a:t>
            </a:r>
          </a:p>
          <a:p>
            <a:r>
              <a:rPr lang="en-US" dirty="0"/>
              <a:t>OpenID Connect leadership also very international:</a:t>
            </a:r>
          </a:p>
          <a:p>
            <a:pPr lvl="1"/>
            <a:r>
              <a:rPr lang="en-US" dirty="0"/>
              <a:t>Nat Sakimura, Japan</a:t>
            </a:r>
          </a:p>
          <a:p>
            <a:pPr lvl="1"/>
            <a:r>
              <a:rPr lang="en-US" dirty="0"/>
              <a:t>John Bradley, Chile</a:t>
            </a:r>
          </a:p>
          <a:p>
            <a:pPr lvl="1"/>
            <a:r>
              <a:rPr lang="en-US" dirty="0"/>
              <a:t>Michael Jones, United States</a:t>
            </a:r>
          </a:p>
          <a:p>
            <a:pPr lvl="1"/>
            <a:endParaRPr lang="en-US" dirty="0"/>
          </a:p>
        </p:txBody>
      </p:sp>
    </p:spTree>
    <p:extLst>
      <p:ext uri="{BB962C8B-B14F-4D97-AF65-F5344CB8AC3E}">
        <p14:creationId xmlns:p14="http://schemas.microsoft.com/office/powerpoint/2010/main" val="1771260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Self-Certification</a:t>
            </a:r>
          </a:p>
        </p:txBody>
      </p:sp>
      <p:sp>
        <p:nvSpPr>
          <p:cNvPr id="3" name="Content Placeholder 2"/>
          <p:cNvSpPr>
            <a:spLocks noGrp="1"/>
          </p:cNvSpPr>
          <p:nvPr>
            <p:ph idx="1"/>
          </p:nvPr>
        </p:nvSpPr>
        <p:spPr/>
        <p:txBody>
          <a:bodyPr>
            <a:normAutofit lnSpcReduction="10000"/>
          </a:bodyPr>
          <a:lstStyle/>
          <a:p>
            <a:r>
              <a:rPr lang="en-US" dirty="0"/>
              <a:t>OpenID Certification uses self-certification</a:t>
            </a:r>
          </a:p>
          <a:p>
            <a:pPr lvl="1"/>
            <a:r>
              <a:rPr lang="en-US" dirty="0"/>
              <a:t>Party seeking certification does the testing</a:t>
            </a:r>
          </a:p>
          <a:p>
            <a:pPr lvl="1"/>
            <a:r>
              <a:rPr lang="en-US" dirty="0"/>
              <a:t>(rather than paying a 3rd party to do the testing)</a:t>
            </a:r>
          </a:p>
          <a:p>
            <a:r>
              <a:rPr lang="en-US" dirty="0"/>
              <a:t>Simpler, quicker, less expensive, more scalable than 3rd party certification</a:t>
            </a:r>
          </a:p>
          <a:p>
            <a:r>
              <a:rPr lang="en-US" dirty="0"/>
              <a:t>Results are nonetheless trustworthy because</a:t>
            </a:r>
          </a:p>
          <a:p>
            <a:pPr lvl="1"/>
            <a:r>
              <a:rPr lang="en-US" dirty="0"/>
              <a:t>Testing logs are made available for public scrutiny</a:t>
            </a:r>
          </a:p>
          <a:p>
            <a:pPr lvl="1"/>
            <a:r>
              <a:rPr lang="en-US" dirty="0"/>
              <a:t>Organization puts its reputation on the line by making a public declaration that its implementation conforms to the profile being certified to</a:t>
            </a:r>
          </a:p>
        </p:txBody>
      </p:sp>
    </p:spTree>
    <p:extLst>
      <p:ext uri="{BB962C8B-B14F-4D97-AF65-F5344CB8AC3E}">
        <p14:creationId xmlns:p14="http://schemas.microsoft.com/office/powerpoint/2010/main" val="425693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7286-3C97-4FCC-B8E1-5724CF3EB9E4}"/>
              </a:ext>
            </a:extLst>
          </p:cNvPr>
          <p:cNvSpPr>
            <a:spLocks noGrp="1"/>
          </p:cNvSpPr>
          <p:nvPr>
            <p:ph type="title"/>
          </p:nvPr>
        </p:nvSpPr>
        <p:spPr/>
        <p:txBody>
          <a:bodyPr>
            <a:noAutofit/>
          </a:bodyPr>
          <a:lstStyle/>
          <a:p>
            <a:r>
              <a:rPr lang="en-US" sz="3400" dirty="0"/>
              <a:t>You’re Probably Already Using OpenID Connect!</a:t>
            </a:r>
          </a:p>
        </p:txBody>
      </p:sp>
      <p:sp>
        <p:nvSpPr>
          <p:cNvPr id="3" name="Content Placeholder 2">
            <a:extLst>
              <a:ext uri="{FF2B5EF4-FFF2-40B4-BE49-F238E27FC236}">
                <a16:creationId xmlns:a16="http://schemas.microsoft.com/office/drawing/2014/main" id="{4D4B6F59-5038-4D49-8375-F30327234739}"/>
              </a:ext>
            </a:extLst>
          </p:cNvPr>
          <p:cNvSpPr>
            <a:spLocks noGrp="1"/>
          </p:cNvSpPr>
          <p:nvPr>
            <p:ph idx="1"/>
          </p:nvPr>
        </p:nvSpPr>
        <p:spPr/>
        <p:txBody>
          <a:bodyPr/>
          <a:lstStyle/>
          <a:p>
            <a:r>
              <a:rPr lang="en-US" dirty="0"/>
              <a:t>If you have an Android phone or log in at Apple, AOL, Deutsche Telekom, Google, Microsoft, NEC, NTT, Salesforce, Softbank, Symantec, Verizon, or Yahoo! Japan, you’re already using OpenID Connect</a:t>
            </a:r>
          </a:p>
          <a:p>
            <a:pPr lvl="1"/>
            <a:r>
              <a:rPr lang="en-US" dirty="0"/>
              <a:t>Many other sites and apps large and small also use OpenID Connect</a:t>
            </a:r>
          </a:p>
        </p:txBody>
      </p:sp>
    </p:spTree>
    <p:extLst>
      <p:ext uri="{BB962C8B-B14F-4D97-AF65-F5344CB8AC3E}">
        <p14:creationId xmlns:p14="http://schemas.microsoft.com/office/powerpoint/2010/main" val="2794995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OpenID Certification work?</a:t>
            </a:r>
          </a:p>
        </p:txBody>
      </p:sp>
      <p:sp>
        <p:nvSpPr>
          <p:cNvPr id="3" name="Content Placeholder 2"/>
          <p:cNvSpPr>
            <a:spLocks noGrp="1"/>
          </p:cNvSpPr>
          <p:nvPr>
            <p:ph idx="1"/>
          </p:nvPr>
        </p:nvSpPr>
        <p:spPr>
          <a:xfrm>
            <a:off x="609600" y="1361050"/>
            <a:ext cx="10972800" cy="5088987"/>
          </a:xfrm>
        </p:spPr>
        <p:txBody>
          <a:bodyPr>
            <a:normAutofit fontScale="92500" lnSpcReduction="20000"/>
          </a:bodyPr>
          <a:lstStyle/>
          <a:p>
            <a:r>
              <a:rPr lang="en-US" dirty="0"/>
              <a:t>Organization decides what profiles it wants to certify to</a:t>
            </a:r>
          </a:p>
          <a:p>
            <a:pPr lvl="1"/>
            <a:r>
              <a:rPr lang="en-US" dirty="0"/>
              <a:t>For instance, “Basic OP”, “Config OP”, and “Dynamic OP”</a:t>
            </a:r>
          </a:p>
          <a:p>
            <a:r>
              <a:rPr lang="en-US" dirty="0"/>
              <a:t>Runs conformance tests publicly available at </a:t>
            </a:r>
            <a:r>
              <a:rPr lang="en-US" dirty="0">
                <a:hlinkClick r:id="rId3"/>
              </a:rPr>
              <a:t>https://www.certification.openid.net/</a:t>
            </a:r>
            <a:endParaRPr lang="en-US" dirty="0"/>
          </a:p>
          <a:p>
            <a:r>
              <a:rPr lang="en-US" dirty="0"/>
              <a:t>Once all tests for a profile pass, organization submits certification request to OpenID Foundation containing:</a:t>
            </a:r>
          </a:p>
          <a:p>
            <a:pPr lvl="1"/>
            <a:r>
              <a:rPr lang="en-US" dirty="0"/>
              <a:t>Logs from all tests for the profile</a:t>
            </a:r>
          </a:p>
          <a:p>
            <a:pPr lvl="1"/>
            <a:r>
              <a:rPr lang="en-US" dirty="0"/>
              <a:t>Signed legal declaration that implementation conforms to the profile</a:t>
            </a:r>
          </a:p>
          <a:p>
            <a:r>
              <a:rPr lang="en-US" dirty="0"/>
              <a:t>Organization pays certification fee (for profiles not in pilot mode)</a:t>
            </a:r>
          </a:p>
          <a:p>
            <a:r>
              <a:rPr lang="en-US" dirty="0"/>
              <a:t>OpenID Foundation verifies application is complete and grants certification</a:t>
            </a:r>
          </a:p>
          <a:p>
            <a:r>
              <a:rPr lang="en-US" dirty="0"/>
              <a:t>OIDF lists certification at </a:t>
            </a:r>
            <a:r>
              <a:rPr lang="en-US" dirty="0">
                <a:hlinkClick r:id="rId4"/>
              </a:rPr>
              <a:t>https://openid.net/certification/</a:t>
            </a:r>
            <a:endParaRPr lang="en-US" dirty="0"/>
          </a:p>
        </p:txBody>
      </p:sp>
    </p:spTree>
    <p:extLst>
      <p:ext uri="{BB962C8B-B14F-4D97-AF65-F5344CB8AC3E}">
        <p14:creationId xmlns:p14="http://schemas.microsoft.com/office/powerpoint/2010/main" val="1450544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certification cost?</a:t>
            </a:r>
          </a:p>
        </p:txBody>
      </p:sp>
      <p:sp>
        <p:nvSpPr>
          <p:cNvPr id="3" name="Content Placeholder 2"/>
          <p:cNvSpPr>
            <a:spLocks noGrp="1"/>
          </p:cNvSpPr>
          <p:nvPr>
            <p:ph idx="1"/>
          </p:nvPr>
        </p:nvSpPr>
        <p:spPr>
          <a:xfrm>
            <a:off x="609600" y="1600200"/>
            <a:ext cx="10972800" cy="4983161"/>
          </a:xfrm>
        </p:spPr>
        <p:txBody>
          <a:bodyPr>
            <a:normAutofit/>
          </a:bodyPr>
          <a:lstStyle/>
          <a:p>
            <a:r>
              <a:rPr lang="en-US" dirty="0"/>
              <a:t>Not a profit center for the OpenID Foundation</a:t>
            </a:r>
          </a:p>
          <a:p>
            <a:pPr lvl="1"/>
            <a:r>
              <a:rPr lang="en-US" dirty="0"/>
              <a:t>Fees there to help cover costs of operating certification program</a:t>
            </a:r>
          </a:p>
          <a:p>
            <a:r>
              <a:rPr lang="en-US" dirty="0"/>
              <a:t>Member price</a:t>
            </a:r>
          </a:p>
          <a:p>
            <a:pPr lvl="1"/>
            <a:r>
              <a:rPr lang="en-US" dirty="0"/>
              <a:t>$500</a:t>
            </a:r>
          </a:p>
          <a:p>
            <a:r>
              <a:rPr lang="en-US" dirty="0"/>
              <a:t>Non-member price</a:t>
            </a:r>
          </a:p>
          <a:p>
            <a:pPr lvl="1"/>
            <a:r>
              <a:rPr lang="en-US" dirty="0"/>
              <a:t>$2500</a:t>
            </a:r>
          </a:p>
          <a:p>
            <a:r>
              <a:rPr lang="en-US" dirty="0"/>
              <a:t>New profiles in pilot mode are available to members for free </a:t>
            </a:r>
          </a:p>
          <a:p>
            <a:r>
              <a:rPr lang="en-US" dirty="0"/>
              <a:t>Costs described at </a:t>
            </a:r>
            <a:r>
              <a:rPr lang="en-US" dirty="0">
                <a:hlinkClick r:id="rId3"/>
              </a:rPr>
              <a:t>https://openid.net/certification/fees/</a:t>
            </a:r>
            <a:endParaRPr lang="en-US" dirty="0"/>
          </a:p>
          <a:p>
            <a:endParaRPr lang="en-US" dirty="0"/>
          </a:p>
        </p:txBody>
      </p:sp>
    </p:spTree>
    <p:extLst>
      <p:ext uri="{BB962C8B-B14F-4D97-AF65-F5344CB8AC3E}">
        <p14:creationId xmlns:p14="http://schemas.microsoft.com/office/powerpoint/2010/main" val="2124468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Testing Screen</a:t>
            </a:r>
          </a:p>
        </p:txBody>
      </p:sp>
      <p:pic>
        <p:nvPicPr>
          <p:cNvPr id="8" name="Content Placeholder 3" descr="OpenID Certification OP Tests Screen Shot - Part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113" y="1790700"/>
            <a:ext cx="5925737" cy="4260849"/>
          </a:xfrm>
        </p:spPr>
      </p:pic>
      <p:pic>
        <p:nvPicPr>
          <p:cNvPr id="7" name="Content Placeholder 3" descr="OpenID Certification OP Tests Screen Shot - Part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55934" y="1790701"/>
            <a:ext cx="5925736" cy="4260848"/>
          </a:xfrm>
        </p:spPr>
      </p:pic>
    </p:spTree>
    <p:extLst>
      <p:ext uri="{BB962C8B-B14F-4D97-AF65-F5344CB8AC3E}">
        <p14:creationId xmlns:p14="http://schemas.microsoft.com/office/powerpoint/2010/main" val="2529960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from a Conformance Test</a:t>
            </a:r>
          </a:p>
        </p:txBody>
      </p:sp>
      <p:pic>
        <p:nvPicPr>
          <p:cNvPr id="5" name="Content Placeholder 4" descr="Log from a Certification Conformance Test - Part 1"/>
          <p:cNvPicPr>
            <a:picLocks noGrp="1" noChangeAspect="1"/>
          </p:cNvPicPr>
          <p:nvPr>
            <p:ph sz="half" idx="1"/>
          </p:nvPr>
        </p:nvPicPr>
        <p:blipFill>
          <a:blip r:embed="rId3"/>
          <a:stretch>
            <a:fillRect/>
          </a:stretch>
        </p:blipFill>
        <p:spPr>
          <a:xfrm>
            <a:off x="615950" y="1481586"/>
            <a:ext cx="5378451" cy="5280660"/>
          </a:xfrm>
        </p:spPr>
      </p:pic>
      <p:pic>
        <p:nvPicPr>
          <p:cNvPr id="6" name="Content Placeholder 5" descr="Log from a Certification Conformance Test - Part 2"/>
          <p:cNvPicPr>
            <a:picLocks noGrp="1" noChangeAspect="1"/>
          </p:cNvPicPr>
          <p:nvPr>
            <p:ph sz="half" idx="2"/>
          </p:nvPr>
        </p:nvPicPr>
        <p:blipFill>
          <a:blip r:embed="rId4"/>
          <a:stretch>
            <a:fillRect/>
          </a:stretch>
        </p:blipFill>
        <p:spPr>
          <a:xfrm>
            <a:off x="6191283" y="1481586"/>
            <a:ext cx="5391117" cy="5280708"/>
          </a:xfrm>
        </p:spPr>
      </p:pic>
    </p:spTree>
    <p:extLst>
      <p:ext uri="{BB962C8B-B14F-4D97-AF65-F5344CB8AC3E}">
        <p14:creationId xmlns:p14="http://schemas.microsoft.com/office/powerpoint/2010/main" val="52130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Certification of Conformance</a:t>
            </a:r>
          </a:p>
        </p:txBody>
      </p:sp>
      <p:sp>
        <p:nvSpPr>
          <p:cNvPr id="5" name="Content Placeholder 4"/>
          <p:cNvSpPr>
            <a:spLocks noGrp="1"/>
          </p:cNvSpPr>
          <p:nvPr>
            <p:ph sz="half" idx="1"/>
          </p:nvPr>
        </p:nvSpPr>
        <p:spPr/>
        <p:txBody>
          <a:bodyPr/>
          <a:lstStyle/>
          <a:p>
            <a:r>
              <a:rPr lang="en-US" dirty="0"/>
              <a:t>Legal statement by certifier stating:</a:t>
            </a:r>
          </a:p>
          <a:p>
            <a:pPr lvl="1"/>
            <a:r>
              <a:rPr lang="en-US" dirty="0"/>
              <a:t>Who is certifying</a:t>
            </a:r>
          </a:p>
          <a:p>
            <a:pPr lvl="1"/>
            <a:r>
              <a:rPr lang="en-US" dirty="0"/>
              <a:t>What software</a:t>
            </a:r>
          </a:p>
          <a:p>
            <a:pPr lvl="1"/>
            <a:r>
              <a:rPr lang="en-US" dirty="0"/>
              <a:t>When tested</a:t>
            </a:r>
          </a:p>
          <a:p>
            <a:pPr lvl="1"/>
            <a:r>
              <a:rPr lang="en-US" dirty="0"/>
              <a:t>Profile tested</a:t>
            </a:r>
          </a:p>
          <a:p>
            <a:r>
              <a:rPr lang="en-US" dirty="0"/>
              <a:t>Commits reputation of certifying organization to validity of results</a:t>
            </a:r>
          </a:p>
        </p:txBody>
      </p:sp>
      <p:pic>
        <p:nvPicPr>
          <p:cNvPr id="2" name="Content Placeholder 1" descr="OpenID Certification of Conformance Document"/>
          <p:cNvPicPr>
            <a:picLocks noGrp="1" noChangeAspect="1"/>
          </p:cNvPicPr>
          <p:nvPr>
            <p:ph sz="half" idx="2"/>
          </p:nvPr>
        </p:nvPicPr>
        <p:blipFill>
          <a:blip r:embed="rId3"/>
          <a:stretch>
            <a:fillRect/>
          </a:stretch>
        </p:blipFill>
        <p:spPr>
          <a:xfrm>
            <a:off x="6770908" y="1417638"/>
            <a:ext cx="4269576" cy="5403808"/>
          </a:xfrm>
        </p:spPr>
      </p:pic>
    </p:spTree>
    <p:extLst>
      <p:ext uri="{BB962C8B-B14F-4D97-AF65-F5344CB8AC3E}">
        <p14:creationId xmlns:p14="http://schemas.microsoft.com/office/powerpoint/2010/main" val="2702266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certification relate to</a:t>
            </a:r>
            <a:br>
              <a:rPr lang="en-US" dirty="0"/>
            </a:br>
            <a:r>
              <a:rPr lang="en-US" dirty="0"/>
              <a:t>interop testing?</a:t>
            </a:r>
          </a:p>
        </p:txBody>
      </p:sp>
      <p:sp>
        <p:nvSpPr>
          <p:cNvPr id="3" name="Content Placeholder 2"/>
          <p:cNvSpPr>
            <a:spLocks noGrp="1"/>
          </p:cNvSpPr>
          <p:nvPr>
            <p:ph idx="1"/>
          </p:nvPr>
        </p:nvSpPr>
        <p:spPr/>
        <p:txBody>
          <a:bodyPr>
            <a:normAutofit fontScale="92500" lnSpcReduction="20000"/>
          </a:bodyPr>
          <a:lstStyle/>
          <a:p>
            <a:r>
              <a:rPr lang="en-US" dirty="0"/>
              <a:t>OpenID Connect held 5 rounds of interop testing – see </a:t>
            </a:r>
            <a:r>
              <a:rPr lang="en-US" dirty="0">
                <a:hlinkClick r:id="rId3"/>
              </a:rPr>
              <a:t>http://osis.idcommons.net/</a:t>
            </a:r>
            <a:endParaRPr lang="en-US" dirty="0"/>
          </a:p>
          <a:p>
            <a:pPr lvl="1"/>
            <a:r>
              <a:rPr lang="en-US" dirty="0"/>
              <a:t>Each round improved implementations and specs</a:t>
            </a:r>
          </a:p>
          <a:p>
            <a:pPr lvl="1"/>
            <a:r>
              <a:rPr lang="en-US" dirty="0"/>
              <a:t>By the numbers: 20 implementations, 195 members of interop list, &gt; 1000 messages exchanged</a:t>
            </a:r>
          </a:p>
          <a:p>
            <a:r>
              <a:rPr lang="en-US" dirty="0"/>
              <a:t>Interop testing now happening for OpenID Connect Federation</a:t>
            </a:r>
          </a:p>
          <a:p>
            <a:r>
              <a:rPr lang="en-US" dirty="0"/>
              <a:t>With interop testing, by design, participants can ignore parts of the specs</a:t>
            </a:r>
          </a:p>
          <a:p>
            <a:r>
              <a:rPr lang="en-US" dirty="0"/>
              <a:t>Certification raises the bar:</a:t>
            </a:r>
          </a:p>
          <a:p>
            <a:pPr lvl="1"/>
            <a:r>
              <a:rPr lang="en-US" dirty="0"/>
              <a:t>Defines set of conformance profiles that certified implementations meet</a:t>
            </a:r>
          </a:p>
          <a:p>
            <a:pPr lvl="1"/>
            <a:r>
              <a:rPr lang="en-US" dirty="0"/>
              <a:t>Assures interop across full feature sets in profiles</a:t>
            </a:r>
          </a:p>
        </p:txBody>
      </p:sp>
    </p:spTree>
    <p:extLst>
      <p:ext uri="{BB962C8B-B14F-4D97-AF65-F5344CB8AC3E}">
        <p14:creationId xmlns:p14="http://schemas.microsoft.com/office/powerpoint/2010/main" val="3288751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use the certification site for</a:t>
            </a:r>
            <a:br>
              <a:rPr lang="en-US" dirty="0"/>
            </a:br>
            <a:r>
              <a:rPr lang="en-US" dirty="0"/>
              <a:t>interop testing?</a:t>
            </a:r>
          </a:p>
        </p:txBody>
      </p:sp>
      <p:sp>
        <p:nvSpPr>
          <p:cNvPr id="3" name="Content Placeholder 2"/>
          <p:cNvSpPr>
            <a:spLocks noGrp="1"/>
          </p:cNvSpPr>
          <p:nvPr>
            <p:ph idx="1"/>
          </p:nvPr>
        </p:nvSpPr>
        <p:spPr/>
        <p:txBody>
          <a:bodyPr/>
          <a:lstStyle/>
          <a:p>
            <a:r>
              <a:rPr lang="en-US" dirty="0"/>
              <a:t>Yes – please do!</a:t>
            </a:r>
          </a:p>
          <a:p>
            <a:r>
              <a:rPr lang="en-US" dirty="0"/>
              <a:t>The OpenID Foundation is committed to keeping the conformance test sites up and available for free to all</a:t>
            </a:r>
          </a:p>
          <a:p>
            <a:r>
              <a:rPr lang="en-US" dirty="0"/>
              <a:t>Many projects using conformance testing for regression testing</a:t>
            </a:r>
          </a:p>
          <a:p>
            <a:pPr lvl="1"/>
            <a:r>
              <a:rPr lang="en-US" dirty="0"/>
              <a:t>Once everything passes, you’re ready for certification!</a:t>
            </a:r>
          </a:p>
          <a:p>
            <a:r>
              <a:rPr lang="en-US" dirty="0"/>
              <a:t>Test software is open source using Apache 2.0 license</a:t>
            </a:r>
          </a:p>
          <a:p>
            <a:pPr lvl="1"/>
            <a:r>
              <a:rPr lang="en-US" dirty="0"/>
              <a:t>Some projects have deployed private instances for internal testing</a:t>
            </a:r>
          </a:p>
          <a:p>
            <a:pPr lvl="1"/>
            <a:r>
              <a:rPr lang="en-US" dirty="0"/>
              <a:t>Available as a Docker container</a:t>
            </a:r>
          </a:p>
          <a:p>
            <a:endParaRPr lang="en-US" dirty="0"/>
          </a:p>
        </p:txBody>
      </p:sp>
    </p:spTree>
    <p:extLst>
      <p:ext uri="{BB962C8B-B14F-4D97-AF65-F5344CB8AC3E}">
        <p14:creationId xmlns:p14="http://schemas.microsoft.com/office/powerpoint/2010/main" val="4112412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Favorite Comments on OpenID Certification</a:t>
            </a:r>
          </a:p>
        </p:txBody>
      </p:sp>
      <p:sp>
        <p:nvSpPr>
          <p:cNvPr id="3" name="Content Placeholder 2"/>
          <p:cNvSpPr>
            <a:spLocks noGrp="1"/>
          </p:cNvSpPr>
          <p:nvPr>
            <p:ph idx="1"/>
          </p:nvPr>
        </p:nvSpPr>
        <p:spPr>
          <a:xfrm>
            <a:off x="609600" y="1600200"/>
            <a:ext cx="10972800" cy="4964905"/>
          </a:xfrm>
        </p:spPr>
        <p:txBody>
          <a:bodyPr>
            <a:normAutofit fontScale="85000" lnSpcReduction="20000"/>
          </a:bodyPr>
          <a:lstStyle/>
          <a:p>
            <a:r>
              <a:rPr lang="en-US" dirty="0"/>
              <a:t>Eve Maler – VP of Innovation at ForgeRock</a:t>
            </a:r>
          </a:p>
          <a:p>
            <a:pPr lvl="1"/>
            <a:r>
              <a:rPr lang="en-US" dirty="0"/>
              <a:t>“You made it as simple as possible so every interaction added value.”</a:t>
            </a:r>
          </a:p>
          <a:p>
            <a:r>
              <a:rPr lang="en-US" dirty="0"/>
              <a:t>Jaromír Talíř – CZ.NIC</a:t>
            </a:r>
          </a:p>
          <a:p>
            <a:pPr lvl="1"/>
            <a:r>
              <a:rPr lang="en-US" dirty="0"/>
              <a:t>“We used and still are using certification platform mainly as testing tool for our IdP. Thanks to this tool, we have fixed enormous number of bugs in our platform an even some bugs in the underlying library.”</a:t>
            </a:r>
          </a:p>
          <a:p>
            <a:r>
              <a:rPr lang="en-US" dirty="0"/>
              <a:t>Brian Campbell – Distinguished Engineer at Ping Identity</a:t>
            </a:r>
          </a:p>
          <a:p>
            <a:pPr lvl="1"/>
            <a:r>
              <a:rPr lang="en-US" dirty="0"/>
              <a:t>“The process has allowed us to tighten up our implementation and improve on the already solid interoperability of our offerings in the OpenID Connect ecosystem.”</a:t>
            </a:r>
          </a:p>
          <a:p>
            <a:r>
              <a:rPr lang="en-US" dirty="0"/>
              <a:t>William Denniss – Google</a:t>
            </a:r>
          </a:p>
          <a:p>
            <a:pPr lvl="1"/>
            <a:r>
              <a:rPr lang="en-US" dirty="0"/>
              <a:t>“We have built the RP tests into the continuous-integration testing pipeline for AppAuth.”</a:t>
            </a:r>
          </a:p>
        </p:txBody>
      </p:sp>
    </p:spTree>
    <p:extLst>
      <p:ext uri="{BB962C8B-B14F-4D97-AF65-F5344CB8AC3E}">
        <p14:creationId xmlns:p14="http://schemas.microsoft.com/office/powerpoint/2010/main" val="2577681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FAPI Certification Status</a:t>
            </a:r>
          </a:p>
        </p:txBody>
      </p:sp>
      <p:sp>
        <p:nvSpPr>
          <p:cNvPr id="3" name="Content Placeholder 2"/>
          <p:cNvSpPr>
            <a:spLocks noGrp="1"/>
          </p:cNvSpPr>
          <p:nvPr>
            <p:ph idx="1"/>
          </p:nvPr>
        </p:nvSpPr>
        <p:spPr/>
        <p:txBody>
          <a:bodyPr/>
          <a:lstStyle/>
          <a:p>
            <a:r>
              <a:rPr lang="en-US" dirty="0"/>
              <a:t>Financial-grade API (FAPI) implementations now being certified</a:t>
            </a:r>
          </a:p>
          <a:p>
            <a:r>
              <a:rPr lang="en-US" dirty="0"/>
              <a:t>FAPI Part 2 OP certification launched in April 2019</a:t>
            </a:r>
          </a:p>
          <a:p>
            <a:pPr lvl="1"/>
            <a:r>
              <a:rPr lang="en-US" dirty="0"/>
              <a:t>18 implementations certified to date</a:t>
            </a:r>
          </a:p>
          <a:p>
            <a:r>
              <a:rPr lang="en-US" sz="3200" dirty="0"/>
              <a:t>Financial-grade API Client Initiated Backchannel Authentication Profile (FAPI-CIBA) launched in September 2019</a:t>
            </a:r>
          </a:p>
          <a:p>
            <a:pPr lvl="1"/>
            <a:r>
              <a:rPr lang="en-US" dirty="0"/>
              <a:t>One implementation certified to date</a:t>
            </a:r>
          </a:p>
          <a:p>
            <a:r>
              <a:rPr lang="en-US" dirty="0"/>
              <a:t>FAPI Part 2 RP certification tests launched in December 2019</a:t>
            </a:r>
          </a:p>
          <a:p>
            <a:pPr lvl="1"/>
            <a:r>
              <a:rPr lang="en-US" dirty="0"/>
              <a:t>One implementation certified to date</a:t>
            </a:r>
          </a:p>
          <a:p>
            <a:endParaRPr lang="en-US" dirty="0"/>
          </a:p>
        </p:txBody>
      </p:sp>
    </p:spTree>
    <p:extLst>
      <p:ext uri="{BB962C8B-B14F-4D97-AF65-F5344CB8AC3E}">
        <p14:creationId xmlns:p14="http://schemas.microsoft.com/office/powerpoint/2010/main" val="3963043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OpenID Certification?</a:t>
            </a:r>
          </a:p>
        </p:txBody>
      </p:sp>
      <p:sp>
        <p:nvSpPr>
          <p:cNvPr id="3" name="Content Placeholder 2"/>
          <p:cNvSpPr>
            <a:spLocks noGrp="1"/>
          </p:cNvSpPr>
          <p:nvPr>
            <p:ph idx="1"/>
          </p:nvPr>
        </p:nvSpPr>
        <p:spPr/>
        <p:txBody>
          <a:bodyPr>
            <a:normAutofit/>
          </a:bodyPr>
          <a:lstStyle/>
          <a:p>
            <a:r>
              <a:rPr lang="en-US" dirty="0"/>
              <a:t>Connect Certification code was reimplemented in Java</a:t>
            </a:r>
          </a:p>
          <a:p>
            <a:pPr lvl="1"/>
            <a:r>
              <a:rPr lang="en-US" dirty="0"/>
              <a:t>Now in the same code base as FAPI certification</a:t>
            </a:r>
          </a:p>
          <a:p>
            <a:pPr lvl="1"/>
            <a:r>
              <a:rPr lang="en-US" dirty="0"/>
              <a:t>Migration to new implementation occurred at end of August, 2020</a:t>
            </a:r>
          </a:p>
          <a:p>
            <a:r>
              <a:rPr lang="en-US" dirty="0"/>
              <a:t>Additional FAPI profiles being developed:</a:t>
            </a:r>
          </a:p>
          <a:p>
            <a:pPr lvl="1"/>
            <a:r>
              <a:rPr lang="en-US" dirty="0"/>
              <a:t>FAPI-CIBA RP</a:t>
            </a:r>
          </a:p>
          <a:p>
            <a:r>
              <a:rPr lang="en-US" dirty="0"/>
              <a:t>Certification for additional specifications is anticipated:</a:t>
            </a:r>
          </a:p>
          <a:p>
            <a:pPr lvl="1"/>
            <a:r>
              <a:rPr lang="en-US" dirty="0"/>
              <a:t>E.g., </a:t>
            </a:r>
            <a:r>
              <a:rPr lang="en-US" dirty="0" err="1"/>
              <a:t>eKYC</a:t>
            </a:r>
            <a:r>
              <a:rPr lang="en-US" dirty="0"/>
              <a:t>-IDA, HEART, MODRNA, iGov, EAP, R&amp;E, etc.</a:t>
            </a:r>
          </a:p>
        </p:txBody>
      </p:sp>
    </p:spTree>
    <p:extLst>
      <p:ext uri="{BB962C8B-B14F-4D97-AF65-F5344CB8AC3E}">
        <p14:creationId xmlns:p14="http://schemas.microsoft.com/office/powerpoint/2010/main" val="87689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Range</a:t>
            </a:r>
          </a:p>
        </p:txBody>
      </p:sp>
      <p:sp>
        <p:nvSpPr>
          <p:cNvPr id="3" name="Content Placeholder 2"/>
          <p:cNvSpPr>
            <a:spLocks noGrp="1"/>
          </p:cNvSpPr>
          <p:nvPr>
            <p:ph idx="1"/>
          </p:nvPr>
        </p:nvSpPr>
        <p:spPr/>
        <p:txBody>
          <a:bodyPr>
            <a:normAutofit fontScale="92500" lnSpcReduction="10000"/>
          </a:bodyPr>
          <a:lstStyle/>
          <a:p>
            <a:r>
              <a:rPr lang="en-US" dirty="0"/>
              <a:t>Spans use cases, scenarios</a:t>
            </a:r>
          </a:p>
          <a:p>
            <a:pPr lvl="1"/>
            <a:r>
              <a:rPr lang="en-US" dirty="0"/>
              <a:t>Internet, Enterprise, Mobile, Cloud</a:t>
            </a:r>
          </a:p>
          <a:p>
            <a:r>
              <a:rPr lang="en-US" dirty="0"/>
              <a:t>Spans security &amp; privacy requirements</a:t>
            </a:r>
          </a:p>
          <a:p>
            <a:pPr lvl="1"/>
            <a:r>
              <a:rPr lang="en-US" dirty="0"/>
              <a:t>From non-sensitive information to highly secure</a:t>
            </a:r>
          </a:p>
          <a:p>
            <a:r>
              <a:rPr lang="en-US" dirty="0"/>
              <a:t>Spans sophistication of claims usage</a:t>
            </a:r>
          </a:p>
          <a:p>
            <a:pPr lvl="1"/>
            <a:r>
              <a:rPr lang="en-US" dirty="0"/>
              <a:t>From basic default claims to specific requested claims to collecting claims from multiple sources</a:t>
            </a:r>
          </a:p>
          <a:p>
            <a:r>
              <a:rPr lang="en-US" dirty="0"/>
              <a:t>Maximizes simplicity of implementations</a:t>
            </a:r>
          </a:p>
          <a:p>
            <a:pPr lvl="1"/>
            <a:r>
              <a:rPr lang="en-US" dirty="0"/>
              <a:t>Uses existing IETF specs: OAuth 2.0, JWT, etc.</a:t>
            </a:r>
          </a:p>
          <a:p>
            <a:pPr lvl="1"/>
            <a:r>
              <a:rPr lang="en-US" dirty="0"/>
              <a:t>Lets you build only the pieces you need</a:t>
            </a:r>
          </a:p>
        </p:txBody>
      </p:sp>
    </p:spTree>
    <p:extLst>
      <p:ext uri="{BB962C8B-B14F-4D97-AF65-F5344CB8AC3E}">
        <p14:creationId xmlns:p14="http://schemas.microsoft.com/office/powerpoint/2010/main" val="2320925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Certification Call to Action</a:t>
            </a:r>
          </a:p>
        </p:txBody>
      </p:sp>
      <p:sp>
        <p:nvSpPr>
          <p:cNvPr id="3" name="Content Placeholder 2"/>
          <p:cNvSpPr>
            <a:spLocks noGrp="1"/>
          </p:cNvSpPr>
          <p:nvPr>
            <p:ph idx="1"/>
          </p:nvPr>
        </p:nvSpPr>
        <p:spPr/>
        <p:txBody>
          <a:bodyPr/>
          <a:lstStyle/>
          <a:p>
            <a:r>
              <a:rPr lang="en-US" dirty="0"/>
              <a:t>Certify your OpenID Connect and FAPI implementations now</a:t>
            </a:r>
          </a:p>
          <a:p>
            <a:r>
              <a:rPr lang="en-US" dirty="0"/>
              <a:t>Help us test the new tests</a:t>
            </a:r>
          </a:p>
          <a:p>
            <a:pPr lvl="1"/>
            <a:r>
              <a:rPr lang="en-US" dirty="0"/>
              <a:t>Especially, test your Logout implementations and provide feedback</a:t>
            </a:r>
          </a:p>
          <a:p>
            <a:r>
              <a:rPr lang="en-US" dirty="0"/>
              <a:t>Join the OpenID Foundation and/or the OpenID Connect working group</a:t>
            </a:r>
          </a:p>
        </p:txBody>
      </p:sp>
    </p:spTree>
    <p:extLst>
      <p:ext uri="{BB962C8B-B14F-4D97-AF65-F5344CB8AC3E}">
        <p14:creationId xmlns:p14="http://schemas.microsoft.com/office/powerpoint/2010/main" val="35205178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Connect Resources</a:t>
            </a:r>
          </a:p>
        </p:txBody>
      </p:sp>
      <p:sp>
        <p:nvSpPr>
          <p:cNvPr id="3" name="Content Placeholder 2"/>
          <p:cNvSpPr>
            <a:spLocks noGrp="1"/>
          </p:cNvSpPr>
          <p:nvPr>
            <p:ph idx="1"/>
          </p:nvPr>
        </p:nvSpPr>
        <p:spPr>
          <a:xfrm>
            <a:off x="609600" y="1293019"/>
            <a:ext cx="10972800" cy="5422106"/>
          </a:xfrm>
        </p:spPr>
        <p:txBody>
          <a:bodyPr>
            <a:normAutofit fontScale="70000" lnSpcReduction="20000"/>
          </a:bodyPr>
          <a:lstStyle/>
          <a:p>
            <a:r>
              <a:rPr lang="en-US" dirty="0"/>
              <a:t>OpenID Connect</a:t>
            </a:r>
          </a:p>
          <a:p>
            <a:pPr lvl="1"/>
            <a:r>
              <a:rPr lang="en-US" dirty="0">
                <a:hlinkClick r:id="rId3"/>
              </a:rPr>
              <a:t>https://openid.net/connect/</a:t>
            </a:r>
            <a:endParaRPr lang="en-US" dirty="0"/>
          </a:p>
          <a:p>
            <a:r>
              <a:rPr lang="en-US" dirty="0"/>
              <a:t>Frequently Asked Questions</a:t>
            </a:r>
          </a:p>
          <a:p>
            <a:pPr lvl="1"/>
            <a:r>
              <a:rPr lang="en-US" dirty="0">
                <a:hlinkClick r:id="rId4"/>
              </a:rPr>
              <a:t>https://openid.net/connect/faq/</a:t>
            </a:r>
            <a:endParaRPr lang="en-US" dirty="0"/>
          </a:p>
          <a:p>
            <a:r>
              <a:rPr lang="en-US" dirty="0"/>
              <a:t>Working Group Mailing List</a:t>
            </a:r>
          </a:p>
          <a:p>
            <a:pPr lvl="1"/>
            <a:r>
              <a:rPr lang="en-US" dirty="0">
                <a:hlinkClick r:id="rId5"/>
              </a:rPr>
              <a:t>https://lists.openid.net/mailman/listinfo/openid-specs-ab</a:t>
            </a:r>
            <a:endParaRPr lang="en-US" dirty="0"/>
          </a:p>
          <a:p>
            <a:r>
              <a:rPr lang="en-US" dirty="0"/>
              <a:t>OpenID Certification Program</a:t>
            </a:r>
          </a:p>
          <a:p>
            <a:pPr lvl="1"/>
            <a:r>
              <a:rPr lang="en-US" dirty="0">
                <a:hlinkClick r:id="rId6"/>
              </a:rPr>
              <a:t>https://openid.net/certification/</a:t>
            </a:r>
            <a:endParaRPr lang="en-US" dirty="0"/>
          </a:p>
          <a:p>
            <a:r>
              <a:rPr lang="en-US" dirty="0"/>
              <a:t>Certified OpenID Connect Implementations Featured for Developers</a:t>
            </a:r>
          </a:p>
          <a:p>
            <a:pPr lvl="1"/>
            <a:r>
              <a:rPr lang="en-US" dirty="0">
                <a:hlinkClick r:id="rId7"/>
              </a:rPr>
              <a:t>https://openid.net/developers/certified/</a:t>
            </a:r>
            <a:endParaRPr lang="en-US" dirty="0"/>
          </a:p>
          <a:p>
            <a:r>
              <a:rPr lang="en-US" dirty="0"/>
              <a:t>Mike Jones’ Blog</a:t>
            </a:r>
          </a:p>
          <a:p>
            <a:pPr lvl="1"/>
            <a:r>
              <a:rPr lang="en-US" dirty="0">
                <a:hlinkClick r:id="rId8"/>
              </a:rPr>
              <a:t>https://self-issued.info/</a:t>
            </a:r>
            <a:endParaRPr lang="en-US" dirty="0"/>
          </a:p>
          <a:p>
            <a:r>
              <a:rPr lang="en-US" dirty="0"/>
              <a:t>Nat Sakimura’s Blog</a:t>
            </a:r>
          </a:p>
          <a:p>
            <a:pPr lvl="1"/>
            <a:r>
              <a:rPr lang="en-US" dirty="0">
                <a:hlinkClick r:id="rId9"/>
              </a:rPr>
              <a:t>https://nat.sakimura.org/</a:t>
            </a:r>
            <a:endParaRPr lang="en-US" dirty="0"/>
          </a:p>
          <a:p>
            <a:r>
              <a:rPr lang="en-US" dirty="0"/>
              <a:t>John Bradley’s Blog</a:t>
            </a:r>
          </a:p>
          <a:p>
            <a:pPr lvl="1"/>
            <a:r>
              <a:rPr lang="en-US" dirty="0">
                <a:hlinkClick r:id="rId10"/>
              </a:rPr>
              <a:t>https://www.thread-safe.com/</a:t>
            </a:r>
            <a:endParaRPr lang="en-US" dirty="0"/>
          </a:p>
        </p:txBody>
      </p:sp>
    </p:spTree>
    <p:extLst>
      <p:ext uri="{BB962C8B-B14F-4D97-AF65-F5344CB8AC3E}">
        <p14:creationId xmlns:p14="http://schemas.microsoft.com/office/powerpoint/2010/main" val="5891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Conversation</a:t>
            </a:r>
          </a:p>
        </p:txBody>
      </p:sp>
      <p:sp>
        <p:nvSpPr>
          <p:cNvPr id="3" name="Content Placeholder 2"/>
          <p:cNvSpPr>
            <a:spLocks noGrp="1"/>
          </p:cNvSpPr>
          <p:nvPr>
            <p:ph idx="1"/>
          </p:nvPr>
        </p:nvSpPr>
        <p:spPr/>
        <p:txBody>
          <a:bodyPr/>
          <a:lstStyle/>
          <a:p>
            <a:r>
              <a:rPr lang="en-US" dirty="0"/>
              <a:t>How are you using OpenID Connect?</a:t>
            </a:r>
          </a:p>
          <a:p>
            <a:r>
              <a:rPr lang="en-US" dirty="0"/>
              <a:t>What would you like the working group to know or do?</a:t>
            </a:r>
          </a:p>
          <a:p>
            <a:endParaRPr lang="en-US" dirty="0"/>
          </a:p>
          <a:p>
            <a:r>
              <a:rPr lang="en-US" i="1" dirty="0"/>
              <a:t>Slides will be posted at </a:t>
            </a:r>
            <a:r>
              <a:rPr lang="en-US" i="1" dirty="0">
                <a:hlinkClick r:id="rId3"/>
              </a:rPr>
              <a:t>https://self-issued.info/</a:t>
            </a:r>
            <a:endParaRPr lang="en-US" i="1" dirty="0"/>
          </a:p>
        </p:txBody>
      </p:sp>
    </p:spTree>
    <p:extLst>
      <p:ext uri="{BB962C8B-B14F-4D97-AF65-F5344CB8AC3E}">
        <p14:creationId xmlns:p14="http://schemas.microsoft.com/office/powerpoint/2010/main" val="278458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2641895"/>
            <a:ext cx="7772400" cy="1362075"/>
          </a:xfrm>
        </p:spPr>
        <p:txBody>
          <a:bodyPr/>
          <a:lstStyle/>
          <a:p>
            <a:pPr algn="ctr"/>
            <a:r>
              <a:rPr lang="en-US" dirty="0"/>
              <a:t>Backup Slides</a:t>
            </a:r>
          </a:p>
        </p:txBody>
      </p:sp>
    </p:spTree>
    <p:extLst>
      <p:ext uri="{BB962C8B-B14F-4D97-AF65-F5344CB8AC3E}">
        <p14:creationId xmlns:p14="http://schemas.microsoft.com/office/powerpoint/2010/main" val="4226009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Aggregated Claims</a:t>
            </a:r>
          </a:p>
        </p:txBody>
      </p:sp>
      <p:sp>
        <p:nvSpPr>
          <p:cNvPr id="4" name="角丸四角形 2"/>
          <p:cNvSpPr/>
          <p:nvPr/>
        </p:nvSpPr>
        <p:spPr>
          <a:xfrm>
            <a:off x="4112940"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5" name="角丸四角形 3"/>
          <p:cNvSpPr/>
          <p:nvPr/>
        </p:nvSpPr>
        <p:spPr>
          <a:xfrm>
            <a:off x="6319664"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11" name="テキスト ボックス 9"/>
          <p:cNvSpPr txBox="1"/>
          <p:nvPr/>
        </p:nvSpPr>
        <p:spPr>
          <a:xfrm>
            <a:off x="3143672" y="3431022"/>
            <a:ext cx="2486578" cy="584775"/>
          </a:xfrm>
          <a:prstGeom prst="rect">
            <a:avLst/>
          </a:prstGeom>
          <a:solidFill>
            <a:srgbClr val="FFFFFF">
              <a:alpha val="50196"/>
            </a:srgbClr>
          </a:solidFill>
        </p:spPr>
        <p:txBody>
          <a:bodyPr wrap="none" rtlCol="0">
            <a:spAutoFit/>
          </a:bodyPr>
          <a:lstStyle/>
          <a:p>
            <a:r>
              <a:rPr kumimoji="1" lang="en-US" altLang="ja-JP" sz="3200" dirty="0"/>
              <a:t>Signed Claims</a:t>
            </a:r>
            <a:endParaRPr kumimoji="1" lang="ja-JP" altLang="en-US" sz="3200" dirty="0"/>
          </a:p>
        </p:txBody>
      </p:sp>
      <p:sp>
        <p:nvSpPr>
          <p:cNvPr id="6" name="角丸四角形 5"/>
          <p:cNvSpPr/>
          <p:nvPr/>
        </p:nvSpPr>
        <p:spPr>
          <a:xfrm>
            <a:off x="2686100"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Identity Provider</a:t>
            </a:r>
            <a:endParaRPr kumimoji="1" lang="en-US" altLang="ja-JP" sz="3200" dirty="0"/>
          </a:p>
        </p:txBody>
      </p:sp>
      <p:sp>
        <p:nvSpPr>
          <p:cNvPr id="12" name="テキスト ボックス 22"/>
          <p:cNvSpPr txBox="1"/>
          <p:nvPr/>
        </p:nvSpPr>
        <p:spPr>
          <a:xfrm>
            <a:off x="4880249" y="4605194"/>
            <a:ext cx="2293833" cy="584775"/>
          </a:xfrm>
          <a:prstGeom prst="rect">
            <a:avLst/>
          </a:prstGeom>
          <a:noFill/>
        </p:spPr>
        <p:txBody>
          <a:bodyPr wrap="none" rtlCol="0">
            <a:spAutoFit/>
          </a:bodyPr>
          <a:lstStyle/>
          <a:p>
            <a:r>
              <a:rPr kumimoji="1" lang="en-US" altLang="ja-JP" sz="3200" dirty="0"/>
              <a:t>Claim Values</a:t>
            </a:r>
            <a:endParaRPr kumimoji="1" lang="ja-JP" altLang="en-US" sz="3200" dirty="0"/>
          </a:p>
        </p:txBody>
      </p:sp>
      <p:sp>
        <p:nvSpPr>
          <p:cNvPr id="7" name="角丸四角形 6"/>
          <p:cNvSpPr/>
          <p:nvPr/>
        </p:nvSpPr>
        <p:spPr>
          <a:xfrm>
            <a:off x="7175748"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Relying</a:t>
            </a:r>
          </a:p>
          <a:p>
            <a:pPr algn="ctr"/>
            <a:r>
              <a:rPr lang="en-US" altLang="ja-JP" sz="2800" dirty="0"/>
              <a:t>Party</a:t>
            </a:r>
            <a:endParaRPr kumimoji="1" lang="en-US" altLang="ja-JP" sz="3200" dirty="0"/>
          </a:p>
        </p:txBody>
      </p:sp>
      <p:cxnSp>
        <p:nvCxnSpPr>
          <p:cNvPr id="8" name="直線矢印コネクタ 7">
            <a:extLst>
              <a:ext uri="{C183D7F6-B498-43B3-948B-1728B52AA6E4}">
                <adec:decorative xmlns:adec="http://schemas.microsoft.com/office/drawing/2017/decorative" val="1"/>
              </a:ext>
            </a:extLst>
          </p:cNvPr>
          <p:cNvCxnSpPr/>
          <p:nvPr/>
        </p:nvCxnSpPr>
        <p:spPr>
          <a:xfrm flipH="1">
            <a:off x="3575720" y="3079692"/>
            <a:ext cx="1401316"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C183D7F6-B498-43B3-948B-1728B52AA6E4}">
                <adec:decorative xmlns:adec="http://schemas.microsoft.com/office/drawing/2017/decorative" val="1"/>
              </a:ext>
            </a:extLst>
          </p:cNvPr>
          <p:cNvCxnSpPr/>
          <p:nvPr/>
        </p:nvCxnSpPr>
        <p:spPr>
          <a:xfrm flipH="1">
            <a:off x="4076700" y="3079692"/>
            <a:ext cx="3107060"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12">
            <a:extLst>
              <a:ext uri="{C183D7F6-B498-43B3-948B-1728B52AA6E4}">
                <adec:decorative xmlns:adec="http://schemas.microsoft.com/office/drawing/2017/decorative" val="1"/>
              </a:ext>
            </a:extLst>
          </p:cNvPr>
          <p:cNvCxnSpPr/>
          <p:nvPr/>
        </p:nvCxnSpPr>
        <p:spPr>
          <a:xfrm>
            <a:off x="4927874" y="5217723"/>
            <a:ext cx="2177777" cy="11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732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Claims</a:t>
            </a:r>
          </a:p>
        </p:txBody>
      </p:sp>
      <p:sp>
        <p:nvSpPr>
          <p:cNvPr id="7" name="角丸四角形 8"/>
          <p:cNvSpPr/>
          <p:nvPr/>
        </p:nvSpPr>
        <p:spPr>
          <a:xfrm>
            <a:off x="2686100" y="4652818"/>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Identity Provider</a:t>
            </a:r>
            <a:endParaRPr kumimoji="1" lang="en-US" altLang="ja-JP" sz="3200" dirty="0"/>
          </a:p>
        </p:txBody>
      </p:sp>
      <p:sp>
        <p:nvSpPr>
          <p:cNvPr id="22" name="テキスト ボックス 22"/>
          <p:cNvSpPr txBox="1"/>
          <p:nvPr/>
        </p:nvSpPr>
        <p:spPr>
          <a:xfrm>
            <a:off x="4985023" y="4605194"/>
            <a:ext cx="1907702" cy="584775"/>
          </a:xfrm>
          <a:prstGeom prst="rect">
            <a:avLst/>
          </a:prstGeom>
          <a:noFill/>
        </p:spPr>
        <p:txBody>
          <a:bodyPr wrap="none" rtlCol="0">
            <a:spAutoFit/>
          </a:bodyPr>
          <a:lstStyle/>
          <a:p>
            <a:r>
              <a:rPr kumimoji="1" lang="en-US" altLang="ja-JP" sz="3200" dirty="0"/>
              <a:t>Claim Refs</a:t>
            </a:r>
            <a:endParaRPr kumimoji="1" lang="ja-JP" altLang="en-US" sz="3200" dirty="0"/>
          </a:p>
        </p:txBody>
      </p:sp>
      <p:sp>
        <p:nvSpPr>
          <p:cNvPr id="20" name="角丸四角形 6"/>
          <p:cNvSpPr/>
          <p:nvPr/>
        </p:nvSpPr>
        <p:spPr>
          <a:xfrm>
            <a:off x="7175748" y="4648132"/>
            <a:ext cx="216024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Relying</a:t>
            </a:r>
          </a:p>
          <a:p>
            <a:pPr algn="ctr"/>
            <a:r>
              <a:rPr lang="en-US" altLang="ja-JP" sz="2800" dirty="0"/>
              <a:t>Party</a:t>
            </a:r>
            <a:endParaRPr kumimoji="1" lang="en-US" altLang="ja-JP" sz="3200" dirty="0"/>
          </a:p>
        </p:txBody>
      </p:sp>
      <p:sp>
        <p:nvSpPr>
          <p:cNvPr id="23" name="角丸四角形 2"/>
          <p:cNvSpPr/>
          <p:nvPr/>
        </p:nvSpPr>
        <p:spPr>
          <a:xfrm>
            <a:off x="4112940"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24" name="角丸四角形 3"/>
          <p:cNvSpPr/>
          <p:nvPr/>
        </p:nvSpPr>
        <p:spPr>
          <a:xfrm>
            <a:off x="6319664" y="1855556"/>
            <a:ext cx="17281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Data Source</a:t>
            </a:r>
            <a:endParaRPr kumimoji="1" lang="ja-JP" altLang="en-US" sz="2800" dirty="0"/>
          </a:p>
        </p:txBody>
      </p:sp>
      <p:sp>
        <p:nvSpPr>
          <p:cNvPr id="14" name="テキスト ボックス 14"/>
          <p:cNvSpPr txBox="1"/>
          <p:nvPr/>
        </p:nvSpPr>
        <p:spPr>
          <a:xfrm>
            <a:off x="5890270" y="3509393"/>
            <a:ext cx="2486578" cy="584775"/>
          </a:xfrm>
          <a:prstGeom prst="rect">
            <a:avLst/>
          </a:prstGeom>
          <a:solidFill>
            <a:srgbClr val="FFFFFF">
              <a:alpha val="50196"/>
            </a:srgbClr>
          </a:solidFill>
        </p:spPr>
        <p:txBody>
          <a:bodyPr wrap="none" rtlCol="0">
            <a:spAutoFit/>
          </a:bodyPr>
          <a:lstStyle/>
          <a:p>
            <a:r>
              <a:rPr kumimoji="1" lang="en-US" altLang="ja-JP" sz="3200" dirty="0"/>
              <a:t>Signed Claims</a:t>
            </a:r>
            <a:endParaRPr kumimoji="1" lang="ja-JP" altLang="en-US" sz="3200" dirty="0"/>
          </a:p>
        </p:txBody>
      </p:sp>
      <p:cxnSp>
        <p:nvCxnSpPr>
          <p:cNvPr id="9" name="直線矢印コネクタ 11">
            <a:extLst>
              <a:ext uri="{C183D7F6-B498-43B3-948B-1728B52AA6E4}">
                <adec:decorative xmlns:adec="http://schemas.microsoft.com/office/drawing/2017/decorative" val="1"/>
              </a:ext>
            </a:extLst>
          </p:cNvPr>
          <p:cNvCxnSpPr/>
          <p:nvPr/>
        </p:nvCxnSpPr>
        <p:spPr>
          <a:xfrm>
            <a:off x="5043712" y="3077344"/>
            <a:ext cx="2775251" cy="151216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5">
            <a:extLst>
              <a:ext uri="{C183D7F6-B498-43B3-948B-1728B52AA6E4}">
                <adec:decorative xmlns:adec="http://schemas.microsoft.com/office/drawing/2017/decorative" val="1"/>
              </a:ext>
            </a:extLst>
          </p:cNvPr>
          <p:cNvCxnSpPr/>
          <p:nvPr/>
        </p:nvCxnSpPr>
        <p:spPr>
          <a:xfrm>
            <a:off x="7261076" y="3077345"/>
            <a:ext cx="1311424" cy="152784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12">
            <a:extLst>
              <a:ext uri="{C183D7F6-B498-43B3-948B-1728B52AA6E4}">
                <adec:decorative xmlns:adec="http://schemas.microsoft.com/office/drawing/2017/decorative" val="1"/>
              </a:ext>
            </a:extLst>
          </p:cNvPr>
          <p:cNvCxnSpPr/>
          <p:nvPr/>
        </p:nvCxnSpPr>
        <p:spPr>
          <a:xfrm>
            <a:off x="4927874" y="5217723"/>
            <a:ext cx="2177777" cy="1150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10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4A77-AC63-46B6-A024-7CDCA1315263}"/>
              </a:ext>
            </a:extLst>
          </p:cNvPr>
          <p:cNvSpPr>
            <a:spLocks noGrp="1"/>
          </p:cNvSpPr>
          <p:nvPr>
            <p:ph type="title"/>
          </p:nvPr>
        </p:nvSpPr>
        <p:spPr/>
        <p:txBody>
          <a:bodyPr/>
          <a:lstStyle/>
          <a:p>
            <a:r>
              <a:rPr lang="en-US" dirty="0"/>
              <a:t>Numerous Awards</a:t>
            </a:r>
          </a:p>
        </p:txBody>
      </p:sp>
      <p:sp>
        <p:nvSpPr>
          <p:cNvPr id="4" name="Content Placeholder 3">
            <a:extLst>
              <a:ext uri="{FF2B5EF4-FFF2-40B4-BE49-F238E27FC236}">
                <a16:creationId xmlns:a16="http://schemas.microsoft.com/office/drawing/2014/main" id="{EADADA69-12FB-4624-9AF2-5AAD1AAD4A43}"/>
              </a:ext>
            </a:extLst>
          </p:cNvPr>
          <p:cNvSpPr>
            <a:spLocks noGrp="1"/>
          </p:cNvSpPr>
          <p:nvPr>
            <p:ph sz="half" idx="1"/>
          </p:nvPr>
        </p:nvSpPr>
        <p:spPr>
          <a:xfrm>
            <a:off x="609600" y="1600201"/>
            <a:ext cx="7448550" cy="5036343"/>
          </a:xfrm>
        </p:spPr>
        <p:txBody>
          <a:bodyPr>
            <a:normAutofit/>
          </a:bodyPr>
          <a:lstStyle/>
          <a:p>
            <a:r>
              <a:rPr lang="en-US" dirty="0"/>
              <a:t>OpenID Connect won 2012 European Identity Award for Best Innovation/New Standard</a:t>
            </a:r>
          </a:p>
          <a:p>
            <a:pPr lvl="1"/>
            <a:r>
              <a:rPr lang="en-US" dirty="0">
                <a:hlinkClick r:id="rId2"/>
              </a:rPr>
              <a:t>https://openid.net/2012/04/18/openid-connect-wins-2012-european-identity-and-cloud-award/</a:t>
            </a:r>
            <a:endParaRPr lang="en-US" dirty="0"/>
          </a:p>
          <a:p>
            <a:r>
              <a:rPr lang="en-US" dirty="0"/>
              <a:t>OAuth 2.0 won in 2013</a:t>
            </a:r>
          </a:p>
          <a:p>
            <a:r>
              <a:rPr lang="en-US" dirty="0"/>
              <a:t>JSON Web Token (JWT) &amp; JOSE won in 2014</a:t>
            </a:r>
          </a:p>
          <a:p>
            <a:r>
              <a:rPr lang="en-US" dirty="0"/>
              <a:t>OpenID Certification program won</a:t>
            </a:r>
            <a:br>
              <a:rPr lang="en-US" dirty="0"/>
            </a:br>
            <a:r>
              <a:rPr lang="en-US" dirty="0"/>
              <a:t>2018 Identity Innovation Award</a:t>
            </a:r>
          </a:p>
          <a:p>
            <a:r>
              <a:rPr lang="en-US" dirty="0"/>
              <a:t>OpenID Certification program won</a:t>
            </a:r>
            <a:br>
              <a:rPr lang="en-US" dirty="0"/>
            </a:br>
            <a:r>
              <a:rPr lang="en-US" dirty="0"/>
              <a:t>2018 European Identity Award</a:t>
            </a:r>
          </a:p>
        </p:txBody>
      </p:sp>
      <p:pic>
        <p:nvPicPr>
          <p:cNvPr id="7" name="Content Placeholder 6" descr="EIC 2018 European Identity &amp; Cloud Conference Award">
            <a:extLst>
              <a:ext uri="{FF2B5EF4-FFF2-40B4-BE49-F238E27FC236}">
                <a16:creationId xmlns:a16="http://schemas.microsoft.com/office/drawing/2014/main" id="{6E2A536E-C0A8-40A6-BB34-19281A2AC1C5}"/>
              </a:ext>
            </a:extLst>
          </p:cNvPr>
          <p:cNvPicPr>
            <a:picLocks noGrp="1" noChangeAspect="1"/>
          </p:cNvPicPr>
          <p:nvPr>
            <p:ph sz="half" idx="2"/>
          </p:nvPr>
        </p:nvPicPr>
        <p:blipFill>
          <a:blip r:embed="rId3"/>
          <a:srcRect/>
          <a:stretch/>
        </p:blipFill>
        <p:spPr>
          <a:xfrm>
            <a:off x="8826551" y="1652074"/>
            <a:ext cx="2243836" cy="4525963"/>
          </a:xfrm>
        </p:spPr>
      </p:pic>
    </p:spTree>
    <p:extLst>
      <p:ext uri="{BB962C8B-B14F-4D97-AF65-F5344CB8AC3E}">
        <p14:creationId xmlns:p14="http://schemas.microsoft.com/office/powerpoint/2010/main" val="314075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lstStyle/>
          <a:p>
            <a:r>
              <a:rPr lang="en-US" dirty="0"/>
              <a:t>Introduction</a:t>
            </a:r>
          </a:p>
          <a:p>
            <a:r>
              <a:rPr lang="en-US" dirty="0"/>
              <a:t>Design Philosophy</a:t>
            </a:r>
          </a:p>
          <a:p>
            <a:r>
              <a:rPr lang="en-US" dirty="0"/>
              <a:t>Timeline</a:t>
            </a:r>
          </a:p>
          <a:p>
            <a:r>
              <a:rPr lang="en-US" dirty="0"/>
              <a:t>A Look Under the Covers</a:t>
            </a:r>
          </a:p>
          <a:p>
            <a:r>
              <a:rPr lang="en-US" dirty="0"/>
              <a:t>Overview of OpenID Connect Specs</a:t>
            </a:r>
          </a:p>
          <a:p>
            <a:r>
              <a:rPr lang="en-US" dirty="0"/>
              <a:t>More OpenID Connect Specs</a:t>
            </a:r>
          </a:p>
          <a:p>
            <a:r>
              <a:rPr lang="en-US" dirty="0"/>
              <a:t>OpenID Certification</a:t>
            </a:r>
          </a:p>
          <a:p>
            <a:r>
              <a:rPr lang="en-US" dirty="0"/>
              <a:t>Resources</a:t>
            </a:r>
          </a:p>
        </p:txBody>
      </p:sp>
    </p:spTree>
    <p:extLst>
      <p:ext uri="{BB962C8B-B14F-4D97-AF65-F5344CB8AC3E}">
        <p14:creationId xmlns:p14="http://schemas.microsoft.com/office/powerpoint/2010/main" val="194034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Philosophy</a:t>
            </a:r>
          </a:p>
        </p:txBody>
      </p:sp>
      <p:graphicFrame>
        <p:nvGraphicFramePr>
          <p:cNvPr id="4" name="コンテンツ プレースホルダ 6">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046024360"/>
              </p:ext>
            </p:extLst>
          </p:nvPr>
        </p:nvGraphicFramePr>
        <p:xfrm>
          <a:off x="609600" y="1600200"/>
          <a:ext cx="10972800" cy="470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3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Simple Things Simple</a:t>
            </a:r>
          </a:p>
        </p:txBody>
      </p:sp>
      <p:grpSp>
        <p:nvGrpSpPr>
          <p:cNvPr id="7" name="Group 6">
            <a:extLst>
              <a:ext uri="{C183D7F6-B498-43B3-948B-1728B52AA6E4}">
                <adec:decorative xmlns:adec="http://schemas.microsoft.com/office/drawing/2017/decorative" val="1"/>
              </a:ext>
            </a:extLst>
          </p:cNvPr>
          <p:cNvGrpSpPr/>
          <p:nvPr/>
        </p:nvGrpSpPr>
        <p:grpSpPr>
          <a:xfrm>
            <a:off x="1981200" y="1643410"/>
            <a:ext cx="8229600" cy="2162160"/>
            <a:chOff x="0" y="20181"/>
            <a:chExt cx="8229600" cy="2162160"/>
          </a:xfrm>
        </p:grpSpPr>
        <p:sp>
          <p:nvSpPr>
            <p:cNvPr id="11" name="Rounded Rectangle 10"/>
            <p:cNvSpPr/>
            <p:nvPr/>
          </p:nvSpPr>
          <p:spPr>
            <a:xfrm>
              <a:off x="0" y="20181"/>
              <a:ext cx="8229600"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105548" y="125729"/>
              <a:ext cx="8018504"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defTabSz="2489200">
                <a:lnSpc>
                  <a:spcPct val="90000"/>
                </a:lnSpc>
                <a:spcBef>
                  <a:spcPct val="0"/>
                </a:spcBef>
                <a:spcAft>
                  <a:spcPct val="35000"/>
                </a:spcAft>
              </a:pPr>
              <a:r>
                <a:rPr kumimoji="1" lang="en-US" sz="5600" dirty="0"/>
                <a:t>UserInfo endpoint for simple claims about user</a:t>
              </a:r>
              <a:endParaRPr lang="ja-JP" altLang="en-US" sz="5600" dirty="0"/>
            </a:p>
          </p:txBody>
        </p:sp>
      </p:grpSp>
      <p:grpSp>
        <p:nvGrpSpPr>
          <p:cNvPr id="8" name="Group 7">
            <a:extLst>
              <a:ext uri="{C183D7F6-B498-43B3-948B-1728B52AA6E4}">
                <adec:decorative xmlns:adec="http://schemas.microsoft.com/office/drawing/2017/decorative" val="1"/>
              </a:ext>
            </a:extLst>
          </p:cNvPr>
          <p:cNvGrpSpPr/>
          <p:nvPr/>
        </p:nvGrpSpPr>
        <p:grpSpPr>
          <a:xfrm>
            <a:off x="1981200" y="3966850"/>
            <a:ext cx="8229600" cy="2162160"/>
            <a:chOff x="0" y="2343621"/>
            <a:chExt cx="8229600" cy="2162160"/>
          </a:xfrm>
        </p:grpSpPr>
        <p:sp>
          <p:nvSpPr>
            <p:cNvPr id="9" name="Rounded Rectangle 8"/>
            <p:cNvSpPr/>
            <p:nvPr/>
          </p:nvSpPr>
          <p:spPr>
            <a:xfrm>
              <a:off x="0" y="2343621"/>
              <a:ext cx="8229600"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6"/>
            <p:cNvSpPr/>
            <p:nvPr/>
          </p:nvSpPr>
          <p:spPr>
            <a:xfrm>
              <a:off x="105548" y="2449169"/>
              <a:ext cx="8018504"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3360" tIns="213360" rIns="213360" bIns="213360" numCol="1" spcCol="1270" anchor="ctr" anchorCtr="0">
              <a:noAutofit/>
            </a:bodyPr>
            <a:lstStyle/>
            <a:p>
              <a:pPr defTabSz="2489200">
                <a:lnSpc>
                  <a:spcPct val="90000"/>
                </a:lnSpc>
                <a:spcBef>
                  <a:spcPct val="0"/>
                </a:spcBef>
                <a:spcAft>
                  <a:spcPct val="35000"/>
                </a:spcAft>
              </a:pPr>
              <a:r>
                <a:rPr kumimoji="1" lang="en-US" altLang="ja-JP" sz="5600" dirty="0"/>
                <a:t>Designed to work well on mobile phones</a:t>
              </a:r>
              <a:endParaRPr kumimoji="1" lang="ja-JP" altLang="en-US" sz="5600" dirty="0"/>
            </a:p>
          </p:txBody>
        </p:sp>
      </p:grpSp>
    </p:spTree>
    <p:extLst>
      <p:ext uri="{BB962C8B-B14F-4D97-AF65-F5344CB8AC3E}">
        <p14:creationId xmlns:p14="http://schemas.microsoft.com/office/powerpoint/2010/main" val="1837304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3012</Words>
  <Application>Microsoft Office PowerPoint</Application>
  <PresentationFormat>Widescreen</PresentationFormat>
  <Paragraphs>482</Paragraphs>
  <Slides>55</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Courier New</vt:lpstr>
      <vt:lpstr>Office Theme</vt:lpstr>
      <vt:lpstr>Introduction to OpenID Connect</vt:lpstr>
      <vt:lpstr>Working Together</vt:lpstr>
      <vt:lpstr>What is OpenID Connect?</vt:lpstr>
      <vt:lpstr>You’re Probably Already Using OpenID Connect!</vt:lpstr>
      <vt:lpstr>OpenID Connect Range</vt:lpstr>
      <vt:lpstr>Numerous Awards</vt:lpstr>
      <vt:lpstr>Presentation Overview</vt:lpstr>
      <vt:lpstr>Design Philosophy</vt:lpstr>
      <vt:lpstr>Keep Simple Things Simple</vt:lpstr>
      <vt:lpstr>How We Made It Simple</vt:lpstr>
      <vt:lpstr>Make Complex Things Possible</vt:lpstr>
      <vt:lpstr>Key Differences from OpenID 2.0</vt:lpstr>
      <vt:lpstr>OpenID Connect Timeline</vt:lpstr>
      <vt:lpstr>A Look Under the Covers</vt:lpstr>
      <vt:lpstr>ID Token</vt:lpstr>
      <vt:lpstr>ID Token Claims Example</vt:lpstr>
      <vt:lpstr>Claims Requests</vt:lpstr>
      <vt:lpstr>UserInfo Claims</vt:lpstr>
      <vt:lpstr>UserInfo Response Example</vt:lpstr>
      <vt:lpstr>Authorization Request Example</vt:lpstr>
      <vt:lpstr>Authorization Response Example</vt:lpstr>
      <vt:lpstr>UserInfo Request Example</vt:lpstr>
      <vt:lpstr>Original Overview of Specifications</vt:lpstr>
      <vt:lpstr>Additional Final Specifications (1 of 2)</vt:lpstr>
      <vt:lpstr>Additional Final Specifications (2 of 2)</vt:lpstr>
      <vt:lpstr>Session Management / Logout (work in progress)</vt:lpstr>
      <vt:lpstr>Federation Specification (work in progress)</vt:lpstr>
      <vt:lpstr>Identity Assurance Specification (work in progress)</vt:lpstr>
      <vt:lpstr>Native SSO Specification (work in progress)</vt:lpstr>
      <vt:lpstr>Self-Issued OpenID Provider</vt:lpstr>
      <vt:lpstr>Related Working Groups</vt:lpstr>
      <vt:lpstr>What is OpenID Certification?</vt:lpstr>
      <vt:lpstr>What value does certification provide?</vt:lpstr>
      <vt:lpstr>OpenID Connect Certification Profiles</vt:lpstr>
      <vt:lpstr>New Connect Certification Profiles</vt:lpstr>
      <vt:lpstr>Connect OP Certifications</vt:lpstr>
      <vt:lpstr>Connect RP Certifications</vt:lpstr>
      <vt:lpstr>A Very International Effort</vt:lpstr>
      <vt:lpstr>Use of Self-Certification</vt:lpstr>
      <vt:lpstr>How does OpenID Certification work?</vt:lpstr>
      <vt:lpstr>What does certification cost?</vt:lpstr>
      <vt:lpstr>Example Testing Screen</vt:lpstr>
      <vt:lpstr>Log from a Conformance Test</vt:lpstr>
      <vt:lpstr>Certification of Conformance</vt:lpstr>
      <vt:lpstr>How does certification relate to interop testing?</vt:lpstr>
      <vt:lpstr>Can I use the certification site for interop testing?</vt:lpstr>
      <vt:lpstr>Favorite Comments on OpenID Certification</vt:lpstr>
      <vt:lpstr>FAPI Certification Status</vt:lpstr>
      <vt:lpstr>What’s next for OpenID Certification?</vt:lpstr>
      <vt:lpstr>OpenID Certification Call to Action</vt:lpstr>
      <vt:lpstr>OpenID Connect Resources</vt:lpstr>
      <vt:lpstr>Open Conversation</vt:lpstr>
      <vt:lpstr>Backup Slides</vt:lpstr>
      <vt:lpstr>Aggregated Claims</vt:lpstr>
      <vt:lpstr>Distributed Claims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2016-03-31T02:28:24Z</dcterms:created>
  <dcterms:modified xsi:type="dcterms:W3CDTF">2020-10-20T17:50:04Z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2020-10-20T17:02:00Z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
  </property>
  <property fmtid="{D5CDD505-2E9C-101B-9397-08002B2CF9AE}" pid="8" name="MSIP_Label_f42aa342-8706-4288-bd11-ebb85995028c_ContentBits">
    <vt:lpwstr>0</vt:lpwstr>
  </property>
</Properties>
</file>