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25" r:id="rId3"/>
    <p:sldId id="328" r:id="rId4"/>
    <p:sldId id="362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48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74" r:id="rId24"/>
    <p:sldId id="375" r:id="rId25"/>
    <p:sldId id="372" r:id="rId26"/>
    <p:sldId id="373" r:id="rId27"/>
    <p:sldId id="364" r:id="rId28"/>
    <p:sldId id="365" r:id="rId29"/>
    <p:sldId id="366" r:id="rId30"/>
    <p:sldId id="367" r:id="rId31"/>
    <p:sldId id="368" r:id="rId32"/>
    <p:sldId id="369" r:id="rId33"/>
    <p:sldId id="376" r:id="rId34"/>
    <p:sldId id="370" r:id="rId35"/>
    <p:sldId id="371" r:id="rId36"/>
    <p:sldId id="351" r:id="rId37"/>
    <p:sldId id="327" r:id="rId38"/>
    <p:sldId id="352" r:id="rId39"/>
    <p:sldId id="377" r:id="rId40"/>
    <p:sldId id="378" r:id="rId41"/>
    <p:sldId id="379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91" autoAdjust="0"/>
    <p:restoredTop sz="94657" autoAdjust="0"/>
  </p:normalViewPr>
  <p:slideViewPr>
    <p:cSldViewPr snapToGrid="0" snapToObjects="1">
      <p:cViewPr varScale="1">
        <p:scale>
          <a:sx n="92" d="100"/>
          <a:sy n="92" d="100"/>
        </p:scale>
        <p:origin x="273" y="54"/>
      </p:cViewPr>
      <p:guideLst>
        <p:guide orient="horz" pos="888"/>
        <p:guide pos="2880"/>
      </p:guideLst>
    </p:cSldViewPr>
  </p:slideViewPr>
  <p:outlineViewPr>
    <p:cViewPr>
      <p:scale>
        <a:sx n="33" d="100"/>
        <a:sy n="33" d="100"/>
      </p:scale>
      <p:origin x="0" y="68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49592-9F20-461A-A8E0-0A7153199C4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kumimoji="1" lang="ja-JP" altLang="en-US"/>
        </a:p>
      </dgm:t>
    </dgm:pt>
    <dgm:pt modelId="{144D8C06-3053-4E28-A2C7-0AFB79098DA1}">
      <dgm:prSet/>
      <dgm:spPr/>
      <dgm:t>
        <a:bodyPr/>
        <a:lstStyle/>
        <a:p>
          <a:pPr rtl="0"/>
          <a:r>
            <a:rPr kumimoji="1" lang="en-US" dirty="0"/>
            <a:t>Keep Simple Things Simple</a:t>
          </a:r>
          <a:endParaRPr lang="ja-JP" dirty="0"/>
        </a:p>
      </dgm:t>
    </dgm:pt>
    <dgm:pt modelId="{3DF5397C-3F54-43BF-8792-64C973F65A1D}" type="parTrans" cxnId="{B6E571B0-112B-4E50-A2B6-F912DD7A0396}">
      <dgm:prSet/>
      <dgm:spPr/>
      <dgm:t>
        <a:bodyPr/>
        <a:lstStyle/>
        <a:p>
          <a:endParaRPr kumimoji="1" lang="ja-JP" altLang="en-US"/>
        </a:p>
      </dgm:t>
    </dgm:pt>
    <dgm:pt modelId="{905CB16C-983B-46FC-B6B1-88B724EC1FA2}" type="sibTrans" cxnId="{B6E571B0-112B-4E50-A2B6-F912DD7A0396}">
      <dgm:prSet/>
      <dgm:spPr/>
      <dgm:t>
        <a:bodyPr/>
        <a:lstStyle/>
        <a:p>
          <a:endParaRPr kumimoji="1" lang="ja-JP" altLang="en-US"/>
        </a:p>
      </dgm:t>
    </dgm:pt>
    <dgm:pt modelId="{2D180465-85AB-452B-A55F-6BF142DBE1CA}">
      <dgm:prSet custT="1"/>
      <dgm:spPr/>
      <dgm:t>
        <a:bodyPr/>
        <a:lstStyle/>
        <a:p>
          <a:pPr rtl="0"/>
          <a:r>
            <a:rPr kumimoji="1" lang="en-US" sz="4800" dirty="0"/>
            <a:t>Make Complex Things Possible</a:t>
          </a:r>
          <a:endParaRPr lang="ja-JP" sz="4800" dirty="0"/>
        </a:p>
      </dgm:t>
    </dgm:pt>
    <dgm:pt modelId="{CF45202E-B467-4274-9378-C7061BE7425C}" type="parTrans" cxnId="{EEF2AF65-9550-4A5A-A170-0BBF609C15C1}">
      <dgm:prSet/>
      <dgm:spPr/>
      <dgm:t>
        <a:bodyPr/>
        <a:lstStyle/>
        <a:p>
          <a:endParaRPr lang="en-US"/>
        </a:p>
      </dgm:t>
    </dgm:pt>
    <dgm:pt modelId="{7C227F43-67CB-4AFF-8FA2-0C646165B188}" type="sibTrans" cxnId="{EEF2AF65-9550-4A5A-A170-0BBF609C15C1}">
      <dgm:prSet/>
      <dgm:spPr/>
      <dgm:t>
        <a:bodyPr/>
        <a:lstStyle/>
        <a:p>
          <a:endParaRPr lang="en-US"/>
        </a:p>
      </dgm:t>
    </dgm:pt>
    <dgm:pt modelId="{0E884326-3953-42F3-B016-076BB6B7E8B8}" type="pres">
      <dgm:prSet presAssocID="{55F49592-9F20-461A-A8E0-0A7153199C4C}" presName="linear" presStyleCnt="0">
        <dgm:presLayoutVars>
          <dgm:animLvl val="lvl"/>
          <dgm:resizeHandles val="exact"/>
        </dgm:presLayoutVars>
      </dgm:prSet>
      <dgm:spPr/>
    </dgm:pt>
    <dgm:pt modelId="{2DC47E59-70C6-48D5-AEB7-90C0B76B1C81}" type="pres">
      <dgm:prSet presAssocID="{144D8C06-3053-4E28-A2C7-0AFB79098D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71E306-6C90-4CC3-AF6C-B8231EB62FB5}" type="pres">
      <dgm:prSet presAssocID="{905CB16C-983B-46FC-B6B1-88B724EC1FA2}" presName="spacer" presStyleCnt="0"/>
      <dgm:spPr/>
    </dgm:pt>
    <dgm:pt modelId="{0C6C43FF-79FC-45E7-9D8D-607A6A08E906}" type="pres">
      <dgm:prSet presAssocID="{2D180465-85AB-452B-A55F-6BF142DBE1C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F2AF65-9550-4A5A-A170-0BBF609C15C1}" srcId="{55F49592-9F20-461A-A8E0-0A7153199C4C}" destId="{2D180465-85AB-452B-A55F-6BF142DBE1CA}" srcOrd="1" destOrd="0" parTransId="{CF45202E-B467-4274-9378-C7061BE7425C}" sibTransId="{7C227F43-67CB-4AFF-8FA2-0C646165B188}"/>
    <dgm:cxn modelId="{B6E571B0-112B-4E50-A2B6-F912DD7A0396}" srcId="{55F49592-9F20-461A-A8E0-0A7153199C4C}" destId="{144D8C06-3053-4E28-A2C7-0AFB79098DA1}" srcOrd="0" destOrd="0" parTransId="{3DF5397C-3F54-43BF-8792-64C973F65A1D}" sibTransId="{905CB16C-983B-46FC-B6B1-88B724EC1FA2}"/>
    <dgm:cxn modelId="{00B3EFB5-A55C-4217-BE8B-D5031835A869}" type="presOf" srcId="{2D180465-85AB-452B-A55F-6BF142DBE1CA}" destId="{0C6C43FF-79FC-45E7-9D8D-607A6A08E906}" srcOrd="0" destOrd="0" presId="urn:microsoft.com/office/officeart/2005/8/layout/vList2"/>
    <dgm:cxn modelId="{EE2BD2CE-75D0-4297-B7A3-7B26BC8E4826}" type="presOf" srcId="{144D8C06-3053-4E28-A2C7-0AFB79098DA1}" destId="{2DC47E59-70C6-48D5-AEB7-90C0B76B1C81}" srcOrd="0" destOrd="0" presId="urn:microsoft.com/office/officeart/2005/8/layout/vList2"/>
    <dgm:cxn modelId="{D4452ED7-4893-4BEA-B3E6-64CE5E5396F2}" type="presOf" srcId="{55F49592-9F20-461A-A8E0-0A7153199C4C}" destId="{0E884326-3953-42F3-B016-076BB6B7E8B8}" srcOrd="0" destOrd="0" presId="urn:microsoft.com/office/officeart/2005/8/layout/vList2"/>
    <dgm:cxn modelId="{57D80F7D-0662-4E88-802F-EEBD94416798}" type="presParOf" srcId="{0E884326-3953-42F3-B016-076BB6B7E8B8}" destId="{2DC47E59-70C6-48D5-AEB7-90C0B76B1C81}" srcOrd="0" destOrd="0" presId="urn:microsoft.com/office/officeart/2005/8/layout/vList2"/>
    <dgm:cxn modelId="{E84C7F0D-6F99-478B-9681-4CCAA763E102}" type="presParOf" srcId="{0E884326-3953-42F3-B016-076BB6B7E8B8}" destId="{2171E306-6C90-4CC3-AF6C-B8231EB62FB5}" srcOrd="1" destOrd="0" presId="urn:microsoft.com/office/officeart/2005/8/layout/vList2"/>
    <dgm:cxn modelId="{C9D2297E-148F-4EED-94D7-DD30FF806E66}" type="presParOf" srcId="{0E884326-3953-42F3-B016-076BB6B7E8B8}" destId="{0C6C43FF-79FC-45E7-9D8D-607A6A08E9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47E59-70C6-48D5-AEB7-90C0B76B1C81}">
      <dsp:nvSpPr>
        <dsp:cNvPr id="0" name=""/>
        <dsp:cNvSpPr/>
      </dsp:nvSpPr>
      <dsp:spPr>
        <a:xfrm>
          <a:off x="0" y="864606"/>
          <a:ext cx="8229600" cy="13191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5500" kern="1200" dirty="0"/>
            <a:t>Keep Simple Things Simple</a:t>
          </a:r>
          <a:endParaRPr lang="ja-JP" sz="5500" kern="1200" dirty="0"/>
        </a:p>
      </dsp:txBody>
      <dsp:txXfrm>
        <a:off x="64397" y="929003"/>
        <a:ext cx="8100806" cy="1190381"/>
      </dsp:txXfrm>
    </dsp:sp>
    <dsp:sp modelId="{0C6C43FF-79FC-45E7-9D8D-607A6A08E906}">
      <dsp:nvSpPr>
        <dsp:cNvPr id="0" name=""/>
        <dsp:cNvSpPr/>
      </dsp:nvSpPr>
      <dsp:spPr>
        <a:xfrm>
          <a:off x="0" y="2342181"/>
          <a:ext cx="8229600" cy="131917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4800" kern="1200" dirty="0"/>
            <a:t>Make Complex Things Possible</a:t>
          </a:r>
          <a:endParaRPr lang="ja-JP" sz="4800" kern="1200" dirty="0"/>
        </a:p>
      </dsp:txBody>
      <dsp:txXfrm>
        <a:off x="64397" y="2406578"/>
        <a:ext cx="8100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E2A8F-DA74-4F28-9593-261C5C3BF011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DB9AE-916C-4254-87BA-AD5226153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3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89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8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4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1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73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5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8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6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09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8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68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39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22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89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5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78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74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23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8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43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98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37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7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03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90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97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83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7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88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54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19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49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93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395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189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07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91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875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230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4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91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1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4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DB9AE-916C-4254-87BA-AD5226153B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97" descr="openid-logo-word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74638"/>
            <a:ext cx="27336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97" descr="openid-logo-word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74638"/>
            <a:ext cx="27336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537C-38F1-8E47-A1B0-6BA84A02894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5C50-40EB-E745-A461-82FCCB77BED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migration-1_0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auth-v2-form-post-response-mode-1_0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federation-1_0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session-1_0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id.net/specs/openid-connect-backchannel-1_0.html" TargetMode="External"/><Relationship Id="rId4" Type="http://schemas.openxmlformats.org/officeDocument/2006/relationships/hyperlink" Target="http://openid.net/specs/openid-connect-frontchannel-1_0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connec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certification/#OP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certification/#RP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p.certification.openid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ixnet.org/openid-certifications/" TargetMode="External"/><Relationship Id="rId5" Type="http://schemas.openxmlformats.org/officeDocument/2006/relationships/hyperlink" Target="http://openid.net/certification/" TargetMode="External"/><Relationship Id="rId4" Type="http://schemas.openxmlformats.org/officeDocument/2006/relationships/hyperlink" Target="http://rp.certification.openid.ne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certification/fe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elf-issued.info/" TargetMode="External"/><Relationship Id="rId3" Type="http://schemas.openxmlformats.org/officeDocument/2006/relationships/hyperlink" Target="http://openid.net/connect/" TargetMode="External"/><Relationship Id="rId7" Type="http://schemas.openxmlformats.org/officeDocument/2006/relationships/hyperlink" Target="http://openid.net/developers/certified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id.net/certification/" TargetMode="External"/><Relationship Id="rId5" Type="http://schemas.openxmlformats.org/officeDocument/2006/relationships/hyperlink" Target="http://lists.openid.net/mailman/listinfo/openid-specs-ab" TargetMode="External"/><Relationship Id="rId10" Type="http://schemas.openxmlformats.org/officeDocument/2006/relationships/hyperlink" Target="http://www.thread-safe.com/" TargetMode="External"/><Relationship Id="rId4" Type="http://schemas.openxmlformats.org/officeDocument/2006/relationships/hyperlink" Target="http://openid.net/connect/faq/" TargetMode="External"/><Relationship Id="rId9" Type="http://schemas.openxmlformats.org/officeDocument/2006/relationships/hyperlink" Target="http://nat.sakimura.or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basic-1_0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implicit-1_0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discovery-1_0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id.net/specs/openid-connect-registration-1_0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core-1_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connect-session-1_0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auth-v2-multiple-response-types-1_0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auth-v2-form-post-response-mode-1_0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49" y="2244143"/>
            <a:ext cx="7115175" cy="1182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OpenID</a:t>
            </a:r>
            <a:r>
              <a:rPr lang="en-US" b="1" baseline="0" dirty="0"/>
              <a:t> Connect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41" y="3895725"/>
            <a:ext cx="8257735" cy="2650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October 17, 2017</a:t>
            </a:r>
          </a:p>
          <a:p>
            <a:r>
              <a:rPr lang="en-US" b="1" dirty="0">
                <a:solidFill>
                  <a:schemeClr val="tx1"/>
                </a:solidFill>
              </a:rPr>
              <a:t>Michael B. Jones</a:t>
            </a:r>
          </a:p>
          <a:p>
            <a:r>
              <a:rPr lang="en-US" dirty="0">
                <a:solidFill>
                  <a:schemeClr val="tx1"/>
                </a:solidFill>
              </a:rPr>
              <a:t>Identity Standards Architect – Microsoft</a:t>
            </a:r>
          </a:p>
        </p:txBody>
      </p:sp>
      <p:pic>
        <p:nvPicPr>
          <p:cNvPr id="4" name="Picture 97" descr="openid-logo-wordmark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2798200" y="510518"/>
            <a:ext cx="3535157" cy="150876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 Things Possible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5758" y="1652424"/>
            <a:ext cx="8433582" cy="1380599"/>
            <a:chOff x="0" y="22161"/>
            <a:chExt cx="8229600" cy="1380599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2161"/>
              <a:ext cx="8229600" cy="1380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7395" y="89556"/>
              <a:ext cx="8094810" cy="1245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sz="5900" dirty="0"/>
                <a:t>Encrypted Claims</a:t>
              </a:r>
              <a:endParaRPr lang="ja-JP" sz="59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58" y="3202944"/>
            <a:ext cx="8433582" cy="1380599"/>
            <a:chOff x="0" y="1572681"/>
            <a:chExt cx="8229600" cy="1380599"/>
          </a:xfrm>
        </p:grpSpPr>
        <p:sp>
          <p:nvSpPr>
            <p:cNvPr id="9" name="Rounded Rectangle 8"/>
            <p:cNvSpPr/>
            <p:nvPr/>
          </p:nvSpPr>
          <p:spPr>
            <a:xfrm>
              <a:off x="0" y="1572681"/>
              <a:ext cx="8229600" cy="1380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67395" y="1640076"/>
              <a:ext cx="8094810" cy="1245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algn="l" defTabSz="2622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sz="5900" kern="1200" dirty="0"/>
                <a:t>Aggregated Claims</a:t>
              </a:r>
              <a:endParaRPr lang="ja-JP" sz="5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758" y="4753464"/>
            <a:ext cx="8433582" cy="1380599"/>
            <a:chOff x="0" y="3123201"/>
            <a:chExt cx="8229600" cy="1380599"/>
          </a:xfrm>
        </p:grpSpPr>
        <p:sp>
          <p:nvSpPr>
            <p:cNvPr id="7" name="Rounded Rectangle 6"/>
            <p:cNvSpPr/>
            <p:nvPr/>
          </p:nvSpPr>
          <p:spPr>
            <a:xfrm>
              <a:off x="0" y="3123201"/>
              <a:ext cx="8229600" cy="1380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8"/>
            <p:cNvSpPr/>
            <p:nvPr/>
          </p:nvSpPr>
          <p:spPr>
            <a:xfrm>
              <a:off x="67395" y="3190596"/>
              <a:ext cx="8094810" cy="1245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algn="l" defTabSz="2622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sz="5900" kern="1200" dirty="0"/>
                <a:t>Distributed Claims</a:t>
              </a:r>
              <a:endParaRPr lang="ja-JP" sz="5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13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Diffs from OpenID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8472" cy="47823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Support for native client applications</a:t>
            </a:r>
          </a:p>
          <a:p>
            <a:r>
              <a:rPr lang="en-US" dirty="0"/>
              <a:t>Identifiers using e-mail address format</a:t>
            </a:r>
          </a:p>
          <a:p>
            <a:r>
              <a:rPr lang="en-US" dirty="0"/>
              <a:t>UserInfo endpoint for simple claims about user</a:t>
            </a:r>
          </a:p>
          <a:p>
            <a:r>
              <a:rPr lang="en-US" dirty="0"/>
              <a:t>Designed to work well on mobile phones</a:t>
            </a:r>
          </a:p>
          <a:p>
            <a:r>
              <a:rPr lang="en-US" dirty="0"/>
              <a:t>Uses JSON/REST, rather than XML</a:t>
            </a:r>
          </a:p>
          <a:p>
            <a:r>
              <a:rPr lang="en-US" dirty="0"/>
              <a:t>Support for encryption and higher LOAs</a:t>
            </a:r>
          </a:p>
          <a:p>
            <a:r>
              <a:rPr lang="en-US" dirty="0"/>
              <a:t>Support for distributed and aggregated claims</a:t>
            </a:r>
          </a:p>
          <a:p>
            <a:r>
              <a:rPr lang="en-US" dirty="0"/>
              <a:t>Support for session management, including logout</a:t>
            </a:r>
          </a:p>
          <a:p>
            <a:r>
              <a:rPr lang="en-US" dirty="0"/>
              <a:t>Support for self-issued identity providers</a:t>
            </a:r>
          </a:p>
        </p:txBody>
      </p:sp>
    </p:spTree>
    <p:extLst>
      <p:ext uri="{BB962C8B-B14F-4D97-AF65-F5344CB8AC3E}">
        <p14:creationId xmlns:p14="http://schemas.microsoft.com/office/powerpoint/2010/main" val="139528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OpenID Connect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824"/>
            <a:ext cx="8229600" cy="5195145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Artifact Binding working group formed, Mar 2010</a:t>
            </a:r>
          </a:p>
          <a:p>
            <a:r>
              <a:rPr lang="en-US" sz="3400" dirty="0"/>
              <a:t>Major design issues closed at IIW, May 2011</a:t>
            </a:r>
          </a:p>
          <a:p>
            <a:pPr lvl="1"/>
            <a:r>
              <a:rPr lang="en-US" sz="3400" dirty="0"/>
              <a:t>Result branded “OpenID Connect”</a:t>
            </a:r>
          </a:p>
          <a:p>
            <a:r>
              <a:rPr lang="en-US" sz="3400" dirty="0"/>
              <a:t>Functionally complete specs, Jul 2011</a:t>
            </a:r>
          </a:p>
          <a:p>
            <a:r>
              <a:rPr lang="en-US" sz="3400" dirty="0"/>
              <a:t>5 rounds of interop testing between 2011 and 2013</a:t>
            </a:r>
          </a:p>
          <a:p>
            <a:pPr lvl="1"/>
            <a:r>
              <a:rPr lang="en-US" sz="3000" dirty="0"/>
              <a:t>Specifications refined after each round of interop testing </a:t>
            </a:r>
          </a:p>
          <a:p>
            <a:r>
              <a:rPr lang="en-US" sz="3400" dirty="0"/>
              <a:t>Won Best New Standard award at EIC, April 2012</a:t>
            </a:r>
          </a:p>
          <a:p>
            <a:r>
              <a:rPr lang="en-US" sz="3400" dirty="0"/>
              <a:t>Final specifications approved, February 2014</a:t>
            </a:r>
          </a:p>
          <a:p>
            <a:r>
              <a:rPr lang="en-US" sz="3400" dirty="0"/>
              <a:t>Errata set 1 approved November 2014</a:t>
            </a:r>
          </a:p>
          <a:p>
            <a:r>
              <a:rPr lang="en-US" sz="3400" dirty="0"/>
              <a:t>Form Post Response Mode spec approved April 2015</a:t>
            </a:r>
          </a:p>
          <a:p>
            <a:r>
              <a:rPr lang="en-US" sz="3400" dirty="0"/>
              <a:t>OpenID 2.0 to Connect Migration spec approved April 2015</a:t>
            </a:r>
          </a:p>
          <a:p>
            <a:r>
              <a:rPr lang="en-US" sz="3400" dirty="0"/>
              <a:t>OpenID Provider Certification launched April 2015</a:t>
            </a:r>
          </a:p>
          <a:p>
            <a:r>
              <a:rPr lang="en-US" sz="3400" dirty="0"/>
              <a:t>Relying Party Certification launched December 2016</a:t>
            </a:r>
          </a:p>
          <a:p>
            <a:r>
              <a:rPr lang="en-US" sz="3400" dirty="0"/>
              <a:t>Logout Implementer’s Drafts approved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0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Look Under the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 Token</a:t>
            </a:r>
          </a:p>
          <a:p>
            <a:r>
              <a:rPr lang="en-US" dirty="0"/>
              <a:t>Claims Requests</a:t>
            </a:r>
          </a:p>
          <a:p>
            <a:r>
              <a:rPr lang="en-US" dirty="0"/>
              <a:t>UserInfo Claims</a:t>
            </a:r>
          </a:p>
          <a:p>
            <a:r>
              <a:rPr lang="en-US" dirty="0"/>
              <a:t>Example Protocol Messages</a:t>
            </a:r>
          </a:p>
        </p:txBody>
      </p:sp>
    </p:spTree>
    <p:extLst>
      <p:ext uri="{BB962C8B-B14F-4D97-AF65-F5344CB8AC3E}">
        <p14:creationId xmlns:p14="http://schemas.microsoft.com/office/powerpoint/2010/main" val="227699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Token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JWT representing logged-in session</a:t>
            </a:r>
          </a:p>
          <a:p>
            <a:r>
              <a:rPr lang="en-US" dirty="0"/>
              <a:t>Claims: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iss</a:t>
            </a:r>
            <a:r>
              <a:rPr lang="en-US" dirty="0"/>
              <a:t> – Issuer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/>
              <a:t> – Identifier for subject (user)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aud</a:t>
            </a:r>
            <a:r>
              <a:rPr lang="en-US" dirty="0"/>
              <a:t> – Audience for ID Token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iat</a:t>
            </a:r>
            <a:r>
              <a:rPr lang="en-US" dirty="0"/>
              <a:t> – Time token was issued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dirty="0"/>
              <a:t> – Expiration time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nonce</a:t>
            </a:r>
            <a:r>
              <a:rPr lang="en-US" dirty="0"/>
              <a:t> – Mitigates replay attacks</a:t>
            </a:r>
          </a:p>
        </p:txBody>
      </p:sp>
    </p:spTree>
    <p:extLst>
      <p:ext uri="{BB962C8B-B14F-4D97-AF65-F5344CB8AC3E}">
        <p14:creationId xmlns:p14="http://schemas.microsoft.com/office/powerpoint/2010/main" val="245459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 Token Claims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"iss": "https://server.example.com",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"sub": "248289761001",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"aud": "0acf77d4-b486-4c99-bd76-074ed6a64ddf",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"iat": 1311280970,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"exp": 1311281970,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"nonce": "n-0S6_WzA2Mj"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805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882"/>
          </a:xfrm>
        </p:spPr>
        <p:txBody>
          <a:bodyPr>
            <a:normAutofit fontScale="92500"/>
          </a:bodyPr>
          <a:lstStyle/>
          <a:p>
            <a:r>
              <a:rPr lang="en-US" dirty="0"/>
              <a:t>Basic requests made using OAuth scopes: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openid</a:t>
            </a:r>
            <a:r>
              <a:rPr lang="en-US" sz="2400" dirty="0"/>
              <a:t> </a:t>
            </a:r>
            <a:r>
              <a:rPr lang="en-US" dirty="0"/>
              <a:t>– Declares request is for OpenID Connect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profile</a:t>
            </a:r>
            <a:r>
              <a:rPr lang="en-US" dirty="0"/>
              <a:t> – Requests default profile info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email</a:t>
            </a:r>
            <a:r>
              <a:rPr lang="en-US" dirty="0"/>
              <a:t> – Requests email address &amp; verification status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address</a:t>
            </a:r>
            <a:r>
              <a:rPr lang="en-US" dirty="0"/>
              <a:t> – Requests postal address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phone</a:t>
            </a:r>
            <a:r>
              <a:rPr lang="en-US" dirty="0"/>
              <a:t> – Requests phone number &amp; verification status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offline_access</a:t>
            </a:r>
            <a:r>
              <a:rPr lang="en-US" sz="2400" dirty="0"/>
              <a:t> </a:t>
            </a:r>
            <a:r>
              <a:rPr lang="en-US" dirty="0"/>
              <a:t>– Requests Refresh Token issuance</a:t>
            </a:r>
          </a:p>
          <a:p>
            <a:r>
              <a:rPr lang="en-US" dirty="0"/>
              <a:t>Requests for individual claims can be made using JSON “claims” request parameter</a:t>
            </a:r>
          </a:p>
        </p:txBody>
      </p:sp>
    </p:spTree>
    <p:extLst>
      <p:ext uri="{BB962C8B-B14F-4D97-AF65-F5344CB8AC3E}">
        <p14:creationId xmlns:p14="http://schemas.microsoft.com/office/powerpoint/2010/main" val="505023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UserInfo Claims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30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sub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name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given_name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family_name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middle_name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nickname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preferred_username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profile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picture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website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gender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birthdate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locale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zoneinfo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updated_at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email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email_verified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phone_number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phone_number_verified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81743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UserInfo Claims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"sub": "248289761001",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"name": "Jane Doe",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"given_name": "Jane",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"family_name": "Doe",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"email": "janedoe@example.com",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"email_verified": true,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"picture": "http://example.com/janedoe/me.jpg"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210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Authorization Request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936"/>
            <a:ext cx="86868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https://server.example.com/authorize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?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response_type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=id_token%20token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&amp;client_id=0acf77d4-b486-4c99-bd76-074ed6a64ddf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&amp;redirect_uri=https%3A%2F%2Fclient.example.com%2Fcb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&amp;scope=openid%20profile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&amp;state=af0ifjsldkj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&amp;nonce=n-0S6_WzA2Mj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9899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61" y="1700180"/>
            <a:ext cx="2190750" cy="95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pic>
        <p:nvPicPr>
          <p:cNvPr id="20" name="Picture 19" descr="Ping Ident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18" y="2441375"/>
            <a:ext cx="2190750" cy="952500"/>
          </a:xfrm>
          <a:prstGeom prst="rect">
            <a:avLst/>
          </a:prstGeom>
          <a:noFill/>
        </p:spPr>
      </p:pic>
      <p:pic>
        <p:nvPicPr>
          <p:cNvPr id="21" name="Picture 20" descr="Nomura Research Institu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22" y="4331274"/>
            <a:ext cx="1428750" cy="857251"/>
          </a:xfrm>
          <a:prstGeom prst="rect">
            <a:avLst/>
          </a:prstGeom>
          <a:noFill/>
        </p:spPr>
      </p:pic>
      <p:cxnSp>
        <p:nvCxnSpPr>
          <p:cNvPr id="23" name="直線矢印コネクタ 11"/>
          <p:cNvCxnSpPr/>
          <p:nvPr/>
        </p:nvCxnSpPr>
        <p:spPr>
          <a:xfrm>
            <a:off x="2771335" y="2391508"/>
            <a:ext cx="1143684" cy="855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13"/>
          <p:cNvCxnSpPr/>
          <p:nvPr/>
        </p:nvCxnSpPr>
        <p:spPr>
          <a:xfrm>
            <a:off x="3880138" y="2025328"/>
            <a:ext cx="563659" cy="120699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15"/>
          <p:cNvCxnSpPr/>
          <p:nvPr/>
        </p:nvCxnSpPr>
        <p:spPr>
          <a:xfrm flipH="1">
            <a:off x="4935628" y="2047226"/>
            <a:ext cx="509978" cy="11943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7"/>
          <p:cNvCxnSpPr/>
          <p:nvPr/>
        </p:nvCxnSpPr>
        <p:spPr>
          <a:xfrm>
            <a:off x="2112538" y="3022333"/>
            <a:ext cx="1161667" cy="3465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19"/>
          <p:cNvCxnSpPr/>
          <p:nvPr/>
        </p:nvCxnSpPr>
        <p:spPr>
          <a:xfrm flipV="1">
            <a:off x="4564986" y="3879230"/>
            <a:ext cx="7014" cy="6638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1"/>
          <p:cNvCxnSpPr/>
          <p:nvPr/>
        </p:nvCxnSpPr>
        <p:spPr>
          <a:xfrm flipH="1" flipV="1">
            <a:off x="5785904" y="3823046"/>
            <a:ext cx="1488351" cy="97210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2"/>
          <p:cNvSpPr txBox="1"/>
          <p:nvPr/>
        </p:nvSpPr>
        <p:spPr>
          <a:xfrm>
            <a:off x="3205232" y="3246982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3200" dirty="0">
                <a:cs typeface="Times New Roman" pitchFamily="18" charset="0"/>
              </a:rPr>
              <a:t>OpenID Connect</a:t>
            </a:r>
            <a:endParaRPr kumimoji="1" lang="ja-JP" altLang="en-US" sz="3200" dirty="0">
              <a:cs typeface="Times New Roman" pitchFamily="18" charset="0"/>
            </a:endParaRPr>
          </a:p>
        </p:txBody>
      </p:sp>
      <p:pic>
        <p:nvPicPr>
          <p:cNvPr id="31" name="Picture 30" descr="Yahoo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329" y="1798322"/>
            <a:ext cx="1739296" cy="756216"/>
          </a:xfrm>
          <a:prstGeom prst="rect">
            <a:avLst/>
          </a:prstGeom>
          <a:noFill/>
        </p:spPr>
      </p:pic>
      <p:cxnSp>
        <p:nvCxnSpPr>
          <p:cNvPr id="32" name="直線矢印コネクタ 18"/>
          <p:cNvCxnSpPr/>
          <p:nvPr/>
        </p:nvCxnSpPr>
        <p:spPr>
          <a:xfrm flipH="1">
            <a:off x="6174115" y="3076814"/>
            <a:ext cx="974856" cy="2920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Yahoo! JAP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4026" y="5695254"/>
            <a:ext cx="1384945" cy="369737"/>
          </a:xfrm>
          <a:prstGeom prst="rect">
            <a:avLst/>
          </a:prstGeom>
          <a:noFill/>
        </p:spPr>
      </p:pic>
      <p:cxnSp>
        <p:nvCxnSpPr>
          <p:cNvPr id="34" name="直線矢印コネクタ 24"/>
          <p:cNvCxnSpPr/>
          <p:nvPr/>
        </p:nvCxnSpPr>
        <p:spPr>
          <a:xfrm flipH="1" flipV="1">
            <a:off x="5445606" y="3879231"/>
            <a:ext cx="1010892" cy="17207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0"/>
          <p:cNvCxnSpPr/>
          <p:nvPr/>
        </p:nvCxnSpPr>
        <p:spPr>
          <a:xfrm flipV="1">
            <a:off x="2926080" y="3859189"/>
            <a:ext cx="739260" cy="71136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48" y="5403052"/>
            <a:ext cx="1318137" cy="988603"/>
          </a:xfrm>
          <a:prstGeom prst="rect">
            <a:avLst/>
          </a:prstGeom>
        </p:spPr>
      </p:pic>
      <p:cxnSp>
        <p:nvCxnSpPr>
          <p:cNvPr id="35" name="直線矢印コネクタ 27"/>
          <p:cNvCxnSpPr/>
          <p:nvPr/>
        </p:nvCxnSpPr>
        <p:spPr>
          <a:xfrm flipV="1">
            <a:off x="3656144" y="3895056"/>
            <a:ext cx="430521" cy="16561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17"/>
          <p:cNvCxnSpPr/>
          <p:nvPr/>
        </p:nvCxnSpPr>
        <p:spPr>
          <a:xfrm flipV="1">
            <a:off x="2167382" y="3705280"/>
            <a:ext cx="1037850" cy="1739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81" y="3780957"/>
            <a:ext cx="2133908" cy="528142"/>
          </a:xfrm>
          <a:prstGeom prst="rect">
            <a:avLst/>
          </a:prstGeom>
        </p:spPr>
      </p:pic>
      <p:cxnSp>
        <p:nvCxnSpPr>
          <p:cNvPr id="42" name="直線矢印コネクタ 18"/>
          <p:cNvCxnSpPr/>
          <p:nvPr/>
        </p:nvCxnSpPr>
        <p:spPr>
          <a:xfrm flipH="1" flipV="1">
            <a:off x="6206857" y="3705277"/>
            <a:ext cx="1067398" cy="1897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16" y="1425598"/>
            <a:ext cx="2199803" cy="470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82" y="5053411"/>
            <a:ext cx="1184586" cy="533064"/>
          </a:xfrm>
          <a:prstGeom prst="rect">
            <a:avLst/>
          </a:prstGeom>
        </p:spPr>
      </p:pic>
      <p:cxnSp>
        <p:nvCxnSpPr>
          <p:cNvPr id="36" name="直線矢印コネクタ 24"/>
          <p:cNvCxnSpPr>
            <a:stCxn id="7" idx="0"/>
          </p:cNvCxnSpPr>
          <p:nvPr/>
        </p:nvCxnSpPr>
        <p:spPr>
          <a:xfrm flipH="1" flipV="1">
            <a:off x="5012791" y="3882863"/>
            <a:ext cx="274084" cy="11705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71" y="4804904"/>
            <a:ext cx="1280465" cy="10010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7" y="3705280"/>
            <a:ext cx="1530208" cy="625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75" y="5393388"/>
            <a:ext cx="684048" cy="684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10" y="4625634"/>
            <a:ext cx="767374" cy="7673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10" y="4706815"/>
            <a:ext cx="762000" cy="762000"/>
          </a:xfrm>
          <a:prstGeom prst="rect">
            <a:avLst/>
          </a:prstGeom>
        </p:spPr>
      </p:pic>
      <p:cxnSp>
        <p:nvCxnSpPr>
          <p:cNvPr id="38" name="直線矢印コネクタ 11"/>
          <p:cNvCxnSpPr/>
          <p:nvPr/>
        </p:nvCxnSpPr>
        <p:spPr>
          <a:xfrm flipH="1">
            <a:off x="5533302" y="2391508"/>
            <a:ext cx="1190883" cy="86229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71" y="2701549"/>
            <a:ext cx="1879919" cy="49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65" y="1443028"/>
            <a:ext cx="1401061" cy="4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Authorization Response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936"/>
            <a:ext cx="8229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HTTP/1.1 302 Found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Location: https://client.example.com/cb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#access_token=mF_9.B5f-4.1JqM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&amp;token_type=bearer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&amp;id_token=eyJhbGzI1NiJ9.eyJz9Glnw9J.F9-V4IvQ0Z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&amp;expires_in=3600</a:t>
            </a:r>
          </a:p>
          <a:p>
            <a:pPr marL="0" lvl="1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&amp;state=af0ifjsldkj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69193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UserInfo Request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GET /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userinfo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HTTP/1.1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Host: server.example.com</a:t>
            </a:r>
          </a:p>
          <a:p>
            <a:pPr marL="0" lvl="1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Authorization: Bearer mF_9.B5f-4.1JqM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39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Specs Overview</a:t>
            </a:r>
          </a:p>
        </p:txBody>
      </p:sp>
      <p:pic>
        <p:nvPicPr>
          <p:cNvPr id="1026" name="Picture 2" descr="C:\mbj\DSG\OpenID\OpenIDConnect-Map-4Feb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33" y="1227664"/>
            <a:ext cx="634880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54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Final Specifications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938"/>
          </a:xfrm>
        </p:spPr>
        <p:txBody>
          <a:bodyPr>
            <a:normAutofit fontScale="92500"/>
          </a:bodyPr>
          <a:lstStyle/>
          <a:p>
            <a:r>
              <a:rPr lang="en-US" dirty="0"/>
              <a:t>OpenID 2.0 to OpenID Connect Migration</a:t>
            </a:r>
          </a:p>
          <a:p>
            <a:pPr lvl="1"/>
            <a:r>
              <a:rPr lang="en-US" dirty="0"/>
              <a:t>Defines how to migrate from OpenID 2.0 to OpenID Connect</a:t>
            </a:r>
          </a:p>
          <a:p>
            <a:pPr lvl="2"/>
            <a:r>
              <a:rPr lang="en-US" dirty="0"/>
              <a:t>Has OpenID Connect identity provider also return OpenID 2.0 identifier, enabling account migration</a:t>
            </a:r>
          </a:p>
          <a:p>
            <a:pPr lvl="1"/>
            <a:r>
              <a:rPr lang="en-US" dirty="0">
                <a:hlinkClick r:id="rId3"/>
              </a:rPr>
              <a:t>http://openid.net/specs/openid-connect-migration-1_0.html</a:t>
            </a:r>
            <a:endParaRPr lang="en-US" dirty="0"/>
          </a:p>
          <a:p>
            <a:pPr lvl="1"/>
            <a:r>
              <a:rPr lang="en-US" dirty="0"/>
              <a:t>Completed April 2015</a:t>
            </a:r>
          </a:p>
          <a:p>
            <a:pPr lvl="1"/>
            <a:r>
              <a:rPr lang="en-US" dirty="0"/>
              <a:t>Google shut down OpenID 2.0 support in April 2015</a:t>
            </a:r>
            <a:endParaRPr lang="en-US" baseline="30000" dirty="0"/>
          </a:p>
          <a:p>
            <a:pPr lvl="1"/>
            <a:r>
              <a:rPr lang="en-US" dirty="0"/>
              <a:t>Yahoo, others also plan to replace OpenID 2.0 with OpenID Connect</a:t>
            </a:r>
          </a:p>
        </p:txBody>
      </p:sp>
    </p:spTree>
    <p:extLst>
      <p:ext uri="{BB962C8B-B14F-4D97-AF65-F5344CB8AC3E}">
        <p14:creationId xmlns:p14="http://schemas.microsoft.com/office/powerpoint/2010/main" val="144259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Additional Final Specifications </a:t>
            </a:r>
            <a:r>
              <a:rPr lang="en-US" baseline="0" dirty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23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OAuth 2.0 Form Post Response Mode</a:t>
            </a:r>
          </a:p>
          <a:p>
            <a:pPr lvl="1"/>
            <a:r>
              <a:rPr lang="en-US" dirty="0"/>
              <a:t>Defines how to return OAuth 2.0 Authorization Response parameters (including OpenID Connect Authentication Response parameters) using HTML form values that are auto-submitted by the User Agent using HTTP POST</a:t>
            </a:r>
          </a:p>
          <a:p>
            <a:pPr lvl="1"/>
            <a:r>
              <a:rPr lang="en-US" dirty="0"/>
              <a:t>A “form post” binding, like SAML and WS-Federation</a:t>
            </a:r>
          </a:p>
          <a:p>
            <a:pPr lvl="2"/>
            <a:r>
              <a:rPr lang="en-US" dirty="0"/>
              <a:t>An alternative to fragment encoding</a:t>
            </a:r>
          </a:p>
          <a:p>
            <a:pPr lvl="1"/>
            <a:r>
              <a:rPr lang="en-US" dirty="0">
                <a:hlinkClick r:id="rId3"/>
              </a:rPr>
              <a:t>http://openid.net/specs/oauth-v2-form-post-response-mode-1_0.html</a:t>
            </a:r>
            <a:endParaRPr lang="en-US" dirty="0"/>
          </a:p>
          <a:p>
            <a:pPr lvl="1"/>
            <a:r>
              <a:rPr lang="en-US" dirty="0"/>
              <a:t>Completed April 2015</a:t>
            </a:r>
          </a:p>
          <a:p>
            <a:pPr lvl="1"/>
            <a:r>
              <a:rPr lang="en-US" dirty="0"/>
              <a:t>In production use by Microsoft, Ping Identity</a:t>
            </a:r>
          </a:p>
        </p:txBody>
      </p:sp>
    </p:spTree>
    <p:extLst>
      <p:ext uri="{BB962C8B-B14F-4D97-AF65-F5344CB8AC3E}">
        <p14:creationId xmlns:p14="http://schemas.microsoft.com/office/powerpoint/2010/main" val="25933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Federation Specification (work in progress)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Roland Hedberg created OpenID Connect Federation specification</a:t>
            </a:r>
          </a:p>
          <a:p>
            <a:pPr lvl="1"/>
            <a:r>
              <a:rPr lang="en-US" dirty="0">
                <a:hlinkClick r:id="rId3"/>
              </a:rPr>
              <a:t>http://openid.net/specs/openid-connect-federation-1_0.html</a:t>
            </a:r>
            <a:endParaRPr lang="en-US" dirty="0"/>
          </a:p>
          <a:p>
            <a:r>
              <a:rPr lang="en-US" dirty="0"/>
              <a:t>Enables establishment and maintenance of multi-party federations using OpenID Connect</a:t>
            </a:r>
          </a:p>
          <a:p>
            <a:r>
              <a:rPr lang="en-US" dirty="0"/>
              <a:t>Defines hierarchical JSON-based metadata structures for federation participants</a:t>
            </a:r>
          </a:p>
        </p:txBody>
      </p:sp>
    </p:spTree>
    <p:extLst>
      <p:ext uri="{BB962C8B-B14F-4D97-AF65-F5344CB8AC3E}">
        <p14:creationId xmlns:p14="http://schemas.microsoft.com/office/powerpoint/2010/main" val="91415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Management / Logout (work in progress)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86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Three approaches being pursued by the working group:</a:t>
            </a:r>
          </a:p>
          <a:p>
            <a:pPr lvl="1"/>
            <a:r>
              <a:rPr lang="en-US" dirty="0"/>
              <a:t>Session Management</a:t>
            </a:r>
          </a:p>
          <a:p>
            <a:pPr lvl="2"/>
            <a:r>
              <a:rPr lang="en-US" dirty="0">
                <a:hlinkClick r:id="rId3"/>
              </a:rPr>
              <a:t>http://openid.net/specs/openid-connect-session-1_0.html</a:t>
            </a:r>
            <a:endParaRPr lang="en-US" dirty="0"/>
          </a:p>
          <a:p>
            <a:pPr lvl="2"/>
            <a:r>
              <a:rPr lang="en-US" dirty="0"/>
              <a:t>Uses HTML5 postMessage to communicate state change messages between OP and RP iframes</a:t>
            </a:r>
          </a:p>
          <a:p>
            <a:pPr lvl="1"/>
            <a:r>
              <a:rPr lang="en-US" dirty="0"/>
              <a:t>Front-Channel Logout</a:t>
            </a:r>
          </a:p>
          <a:p>
            <a:pPr lvl="2"/>
            <a:r>
              <a:rPr lang="en-US" dirty="0">
                <a:hlinkClick r:id="rId4"/>
              </a:rPr>
              <a:t>http://openid.net/specs/openid-connect-frontchannel-1_0.html</a:t>
            </a:r>
            <a:endParaRPr lang="en-US" dirty="0"/>
          </a:p>
          <a:p>
            <a:pPr lvl="2"/>
            <a:r>
              <a:rPr lang="en-US" dirty="0"/>
              <a:t>Uses HTTP GET to load image or iframe, triggering logout</a:t>
            </a:r>
          </a:p>
          <a:p>
            <a:pPr lvl="2"/>
            <a:r>
              <a:rPr lang="en-US" dirty="0"/>
              <a:t>Similar to options in SAML, WS-Federation</a:t>
            </a:r>
          </a:p>
          <a:p>
            <a:pPr lvl="1"/>
            <a:r>
              <a:rPr lang="en-US" dirty="0"/>
              <a:t>Back-Channel Logout</a:t>
            </a:r>
          </a:p>
          <a:p>
            <a:pPr lvl="2"/>
            <a:r>
              <a:rPr lang="en-US" dirty="0">
                <a:hlinkClick r:id="rId5"/>
              </a:rPr>
              <a:t>http://openid.net/specs/openid-connect-backchannel-1_0.html</a:t>
            </a:r>
            <a:endParaRPr lang="en-US" dirty="0"/>
          </a:p>
          <a:p>
            <a:pPr lvl="2"/>
            <a:r>
              <a:rPr lang="en-US" dirty="0"/>
              <a:t>Server-to-communication not using the browser</a:t>
            </a:r>
          </a:p>
          <a:p>
            <a:pPr lvl="2"/>
            <a:r>
              <a:rPr lang="en-US" dirty="0"/>
              <a:t>Can be used by native applications, which have no active browser</a:t>
            </a:r>
          </a:p>
          <a:p>
            <a:r>
              <a:rPr lang="en-US" dirty="0"/>
              <a:t>All support multiple logged in sessions from OP at RP</a:t>
            </a:r>
          </a:p>
          <a:p>
            <a:r>
              <a:rPr lang="en-US" dirty="0"/>
              <a:t>Unfortunately, no one approach best for all use cases</a:t>
            </a:r>
          </a:p>
          <a:p>
            <a:r>
              <a:rPr lang="en-US" dirty="0"/>
              <a:t>All became Implementer’s Drafts in March 2017</a:t>
            </a:r>
          </a:p>
        </p:txBody>
      </p:sp>
    </p:spTree>
    <p:extLst>
      <p:ext uri="{BB962C8B-B14F-4D97-AF65-F5344CB8AC3E}">
        <p14:creationId xmlns:p14="http://schemas.microsoft.com/office/powerpoint/2010/main" val="3617796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OpenID Certification?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OpenID Certification enables OpenID Connect implementations to be certified as meeting the requirements of defined conformance profiles</a:t>
            </a:r>
          </a:p>
          <a:p>
            <a:r>
              <a:rPr lang="en-US" dirty="0"/>
              <a:t>An OpenID Certification has two components:</a:t>
            </a:r>
          </a:p>
          <a:p>
            <a:pPr lvl="1"/>
            <a:r>
              <a:rPr lang="en-US" dirty="0"/>
              <a:t>Technical evidence of conformance resulting from testing</a:t>
            </a:r>
          </a:p>
          <a:p>
            <a:pPr lvl="1"/>
            <a:r>
              <a:rPr lang="en-US" dirty="0"/>
              <a:t>Legal statement of conformance</a:t>
            </a:r>
          </a:p>
          <a:p>
            <a:r>
              <a:rPr lang="en-US" dirty="0"/>
              <a:t>Certified implementations can</a:t>
            </a:r>
            <a:br>
              <a:rPr lang="en-US" dirty="0"/>
            </a:br>
            <a:r>
              <a:rPr lang="en-US" dirty="0"/>
              <a:t>use the “OpenID Certified” 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59256-B78F-470B-9EF1-1FFEFB75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76" y="4736959"/>
            <a:ext cx="211455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0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value does certification provide?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Technical:</a:t>
            </a:r>
          </a:p>
          <a:p>
            <a:pPr lvl="1"/>
            <a:r>
              <a:rPr lang="en-US" sz="2400" dirty="0"/>
              <a:t>Certification testing gives confidence that things will “just work”</a:t>
            </a:r>
          </a:p>
          <a:p>
            <a:pPr lvl="1"/>
            <a:r>
              <a:rPr lang="en-US" sz="2400" dirty="0"/>
              <a:t>No custom code required to integrate with implementation</a:t>
            </a:r>
          </a:p>
          <a:p>
            <a:pPr lvl="1"/>
            <a:r>
              <a:rPr lang="en-US" sz="2400" dirty="0"/>
              <a:t>Better for all parties</a:t>
            </a:r>
          </a:p>
          <a:p>
            <a:pPr lvl="1"/>
            <a:r>
              <a:rPr lang="en-US" sz="2400" dirty="0"/>
              <a:t>Relying parties explicitly asking identity providers to get certified</a:t>
            </a:r>
          </a:p>
          <a:p>
            <a:r>
              <a:rPr lang="en-US" sz="2800" dirty="0"/>
              <a:t>Business:</a:t>
            </a:r>
          </a:p>
          <a:p>
            <a:pPr lvl="1"/>
            <a:r>
              <a:rPr lang="en-US" sz="2400" dirty="0"/>
              <a:t>Enhances reputation of organization and implementation</a:t>
            </a:r>
          </a:p>
          <a:p>
            <a:pPr lvl="1"/>
            <a:r>
              <a:rPr lang="en-US" sz="2400" dirty="0"/>
              <a:t>Shows that organization is taking interop seriously</a:t>
            </a:r>
          </a:p>
          <a:p>
            <a:pPr lvl="1"/>
            <a:r>
              <a:rPr lang="en-US" sz="2400" dirty="0"/>
              <a:t>Customers may choose certified implementations over others</a:t>
            </a:r>
          </a:p>
        </p:txBody>
      </p:sp>
    </p:spTree>
    <p:extLst>
      <p:ext uri="{BB962C8B-B14F-4D97-AF65-F5344CB8AC3E}">
        <p14:creationId xmlns:p14="http://schemas.microsoft.com/office/powerpoint/2010/main" val="180213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Conformance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Five conformance profiles of OpenID Providers:</a:t>
            </a:r>
          </a:p>
          <a:p>
            <a:pPr lvl="1"/>
            <a:r>
              <a:rPr lang="en-US" dirty="0"/>
              <a:t>Basic OpenID Provider</a:t>
            </a:r>
          </a:p>
          <a:p>
            <a:pPr lvl="1"/>
            <a:r>
              <a:rPr lang="en-US" dirty="0"/>
              <a:t>Implicit OpenID Provider</a:t>
            </a:r>
          </a:p>
          <a:p>
            <a:pPr lvl="1"/>
            <a:r>
              <a:rPr lang="en-US" dirty="0"/>
              <a:t>Hybrid OpenID Provider</a:t>
            </a:r>
          </a:p>
          <a:p>
            <a:pPr lvl="1"/>
            <a:r>
              <a:rPr lang="en-US" dirty="0"/>
              <a:t>OpenID Provider Publishing Configuration Information</a:t>
            </a:r>
          </a:p>
          <a:p>
            <a:pPr lvl="1"/>
            <a:r>
              <a:rPr lang="en-US" dirty="0"/>
              <a:t>Dynamic OpenID Provider</a:t>
            </a:r>
          </a:p>
          <a:p>
            <a:r>
              <a:rPr lang="en-US" dirty="0"/>
              <a:t>Five corresponding conformance profiles of OpenID Relying Parties:</a:t>
            </a:r>
          </a:p>
          <a:p>
            <a:pPr lvl="1"/>
            <a:r>
              <a:rPr lang="en-US" dirty="0"/>
              <a:t>Basic Relying Party</a:t>
            </a:r>
          </a:p>
          <a:p>
            <a:pPr lvl="1"/>
            <a:r>
              <a:rPr lang="en-US" dirty="0"/>
              <a:t>Implicit Relying Party</a:t>
            </a:r>
          </a:p>
          <a:p>
            <a:pPr lvl="1"/>
            <a:r>
              <a:rPr lang="en-US" dirty="0"/>
              <a:t>Hybrid Relying Party</a:t>
            </a:r>
          </a:p>
          <a:p>
            <a:pPr lvl="1"/>
            <a:r>
              <a:rPr lang="en-US" dirty="0"/>
              <a:t>Relying Party Publishing Configuration Information</a:t>
            </a:r>
          </a:p>
          <a:p>
            <a:pPr lvl="1"/>
            <a:r>
              <a:rPr lang="en-US" dirty="0"/>
              <a:t>Dynamic Relying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7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OpenID Connect?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identity layer on top of OAuth 2.0</a:t>
            </a:r>
          </a:p>
          <a:p>
            <a:r>
              <a:rPr lang="en-US" dirty="0"/>
              <a:t>Enables RPs to verify identity of end-user</a:t>
            </a:r>
          </a:p>
          <a:p>
            <a:r>
              <a:rPr lang="en-US" dirty="0"/>
              <a:t>Enables RPs to obtain basic profile info</a:t>
            </a:r>
          </a:p>
          <a:p>
            <a:r>
              <a:rPr lang="en-US" dirty="0"/>
              <a:t>REST/JSON interfaces → low barrier to entry</a:t>
            </a:r>
          </a:p>
          <a:p>
            <a:r>
              <a:rPr lang="en-US" dirty="0"/>
              <a:t>Described at </a:t>
            </a:r>
            <a:r>
              <a:rPr lang="en-US" dirty="0">
                <a:hlinkClick r:id="rId3"/>
              </a:rPr>
              <a:t>http://openid.net/connect/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65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has achieved OP Certification?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724767"/>
            <a:ext cx="4470741" cy="501551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OpenID Provider certifications at </a:t>
            </a:r>
            <a:r>
              <a:rPr lang="en-US" sz="2200" dirty="0">
                <a:hlinkClick r:id="rId3"/>
              </a:rPr>
              <a:t>http://openid.net/certification/#OPs</a:t>
            </a:r>
            <a:endParaRPr lang="en-US" sz="2200" dirty="0"/>
          </a:p>
          <a:p>
            <a:r>
              <a:rPr lang="en-US" sz="2400" dirty="0"/>
              <a:t>124 profiles certified for</a:t>
            </a:r>
            <a:br>
              <a:rPr lang="en-US" sz="2400" dirty="0"/>
            </a:br>
            <a:r>
              <a:rPr lang="en-US" sz="2400" dirty="0"/>
              <a:t>39 implementations by</a:t>
            </a:r>
            <a:br>
              <a:rPr lang="en-US" sz="2400" dirty="0"/>
            </a:br>
            <a:r>
              <a:rPr lang="en-US" sz="2400" dirty="0"/>
              <a:t>36 organizations</a:t>
            </a:r>
          </a:p>
          <a:p>
            <a:r>
              <a:rPr lang="en-US" sz="2400" dirty="0"/>
              <a:t>Recent additions:</a:t>
            </a:r>
          </a:p>
          <a:p>
            <a:pPr lvl="1"/>
            <a:r>
              <a:rPr lang="en-US" sz="1800" dirty="0"/>
              <a:t>Dominick Baier &amp; Brock Allen, Connect2ID, KSIGN, NTT Software, OGIS-RI, Red Hat, Filip Skokan, Symantec, Verizon, Yahoo! Japan</a:t>
            </a:r>
          </a:p>
          <a:p>
            <a:r>
              <a:rPr lang="en-US" sz="2400" dirty="0"/>
              <a:t>Each entry in table a link to zip file containing test logs and signed legal statement of conformance</a:t>
            </a:r>
          </a:p>
          <a:p>
            <a:pPr lvl="1"/>
            <a:r>
              <a:rPr lang="en-US" sz="1800" dirty="0"/>
              <a:t>Test results available for public inspection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8EE0AE-6AC5-436F-85BB-C506A22AA7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78239" y="2145416"/>
            <a:ext cx="3086100" cy="3883749"/>
          </a:xfrm>
        </p:spPr>
      </p:pic>
    </p:spTree>
    <p:extLst>
      <p:ext uri="{BB962C8B-B14F-4D97-AF65-F5344CB8AC3E}">
        <p14:creationId xmlns:p14="http://schemas.microsoft.com/office/powerpoint/2010/main" val="163692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has achieved RP Certification?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68646"/>
            <a:ext cx="4304956" cy="47157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RP Certification launched in December 2016</a:t>
            </a:r>
          </a:p>
          <a:p>
            <a:r>
              <a:rPr lang="en-US" dirty="0"/>
              <a:t>Relying Party certifications at </a:t>
            </a:r>
            <a:r>
              <a:rPr lang="en-US" sz="2400" dirty="0">
                <a:hlinkClick r:id="rId3"/>
              </a:rPr>
              <a:t>http://openid.net/certification/#RPs</a:t>
            </a:r>
            <a:endParaRPr lang="en-US" sz="2400" dirty="0"/>
          </a:p>
          <a:p>
            <a:r>
              <a:rPr lang="en-US" dirty="0"/>
              <a:t>34 profiles certified for</a:t>
            </a:r>
            <a:br>
              <a:rPr lang="en-US" dirty="0"/>
            </a:br>
            <a:r>
              <a:rPr lang="en-US" dirty="0"/>
              <a:t>12 implementations by</a:t>
            </a:r>
            <a:br>
              <a:rPr lang="en-US" dirty="0"/>
            </a:br>
            <a:r>
              <a:rPr lang="en-US" dirty="0"/>
              <a:t>11 organizations</a:t>
            </a:r>
          </a:p>
          <a:p>
            <a:r>
              <a:rPr lang="en-US" dirty="0"/>
              <a:t>To date:</a:t>
            </a:r>
          </a:p>
          <a:p>
            <a:pPr lvl="1"/>
            <a:r>
              <a:rPr lang="en-US" dirty="0"/>
              <a:t>Brock Allen, Dominick Baier, Thierry Habart, Janrain, Roland Hedberg, KIT SCC, NRI, Nov Matake, Ping Identity, Filip Skokan, Hans Zandbelt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F9E949-7E1C-4AF7-BDB1-BED5B269B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98977" y="2954480"/>
            <a:ext cx="4011845" cy="1640177"/>
          </a:xfrm>
        </p:spPr>
      </p:pic>
    </p:spTree>
    <p:extLst>
      <p:ext uri="{BB962C8B-B14F-4D97-AF65-F5344CB8AC3E}">
        <p14:creationId xmlns:p14="http://schemas.microsoft.com/office/powerpoint/2010/main" val="3677808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OpenID Certification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Organization decides what profiles it wants to certify to</a:t>
            </a:r>
          </a:p>
          <a:p>
            <a:pPr lvl="1"/>
            <a:r>
              <a:rPr lang="en-US" dirty="0"/>
              <a:t>For instance, “Basic OP”, “Config OP”, and “Dynamic OP”</a:t>
            </a:r>
          </a:p>
          <a:p>
            <a:r>
              <a:rPr lang="en-US" dirty="0"/>
              <a:t>Runs conformance tests publicly available at </a:t>
            </a:r>
            <a:r>
              <a:rPr lang="en-US" dirty="0">
                <a:hlinkClick r:id="rId3"/>
              </a:rPr>
              <a:t>http://op.certification.openid.net/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http://rp.certification.openid.net/</a:t>
            </a:r>
            <a:endParaRPr lang="en-US" dirty="0"/>
          </a:p>
          <a:p>
            <a:r>
              <a:rPr lang="en-US" dirty="0"/>
              <a:t>Once all tests for a profile pass, organization submits certification request to OpenID Foundation containing:</a:t>
            </a:r>
          </a:p>
          <a:p>
            <a:pPr lvl="1"/>
            <a:r>
              <a:rPr lang="en-US" dirty="0"/>
              <a:t>Logs from all tests for the profile</a:t>
            </a:r>
          </a:p>
          <a:p>
            <a:pPr lvl="1"/>
            <a:r>
              <a:rPr lang="en-US" dirty="0"/>
              <a:t>Signed legal declaration that implementation conforms to the profile</a:t>
            </a:r>
          </a:p>
          <a:p>
            <a:r>
              <a:rPr lang="en-US" dirty="0"/>
              <a:t>Organization pays certification fee (for profiles not in pilot mode)</a:t>
            </a:r>
          </a:p>
          <a:p>
            <a:r>
              <a:rPr lang="en-US" dirty="0"/>
              <a:t>OpenID Foundation verifies application is complete and grants certification</a:t>
            </a:r>
          </a:p>
          <a:p>
            <a:r>
              <a:rPr lang="en-US" dirty="0"/>
              <a:t>OIDF lists certification at </a:t>
            </a:r>
            <a:r>
              <a:rPr lang="en-US" dirty="0">
                <a:hlinkClick r:id="rId5"/>
              </a:rPr>
              <a:t>http://openid.net/certification/</a:t>
            </a:r>
            <a:r>
              <a:rPr lang="en-US" dirty="0"/>
              <a:t> and registers it in OIXnet at </a:t>
            </a:r>
            <a:r>
              <a:rPr lang="en-US" dirty="0">
                <a:hlinkClick r:id="rId6"/>
              </a:rPr>
              <a:t>http://oixnet.org/openid-certifications/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49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does certification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Not a profit center for the OpenID Foundation</a:t>
            </a:r>
          </a:p>
          <a:p>
            <a:pPr lvl="1"/>
            <a:r>
              <a:rPr lang="en-US"/>
              <a:t>Fees there to help cover costs of operating certification program</a:t>
            </a:r>
          </a:p>
          <a:p>
            <a:r>
              <a:rPr lang="en-US"/>
              <a:t>Member price</a:t>
            </a:r>
          </a:p>
          <a:p>
            <a:pPr lvl="1"/>
            <a:r>
              <a:rPr lang="en-US"/>
              <a:t>$200 per new deployment</a:t>
            </a:r>
          </a:p>
          <a:p>
            <a:r>
              <a:rPr lang="en-US"/>
              <a:t>Non-member price</a:t>
            </a:r>
          </a:p>
          <a:p>
            <a:pPr lvl="1"/>
            <a:r>
              <a:rPr lang="en-US"/>
              <a:t>$999 per new deployment</a:t>
            </a:r>
          </a:p>
          <a:p>
            <a:pPr lvl="1"/>
            <a:r>
              <a:rPr lang="en-US"/>
              <a:t>$499 per new deployment of an already-certified implementation</a:t>
            </a:r>
          </a:p>
          <a:p>
            <a:r>
              <a:rPr lang="en-US"/>
              <a:t>Covers as many profiles as you submit within calendar year</a:t>
            </a:r>
          </a:p>
          <a:p>
            <a:r>
              <a:rPr lang="en-US"/>
              <a:t>New profiles in pilot mode are available to members for free </a:t>
            </a:r>
          </a:p>
          <a:p>
            <a:r>
              <a:rPr lang="en-US"/>
              <a:t>Costs described at </a:t>
            </a:r>
            <a:r>
              <a:rPr lang="en-US">
                <a:hlinkClick r:id="rId3"/>
              </a:rPr>
              <a:t>http://openid.net/certification/fees/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60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What’s next for OpenID Certification?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Additional profiles being developed:</a:t>
            </a:r>
          </a:p>
          <a:p>
            <a:pPr lvl="1"/>
            <a:r>
              <a:rPr lang="en-US"/>
              <a:t>Form Post Response Mode</a:t>
            </a:r>
          </a:p>
          <a:p>
            <a:pPr lvl="1"/>
            <a:r>
              <a:rPr lang="en-US"/>
              <a:t>Refresh Token Behaviors</a:t>
            </a:r>
          </a:p>
          <a:p>
            <a:pPr lvl="1"/>
            <a:r>
              <a:rPr lang="en-US"/>
              <a:t>Session Management, Front-Channel Logout, Back-Channel Logout</a:t>
            </a:r>
          </a:p>
          <a:p>
            <a:pPr lvl="1"/>
            <a:r>
              <a:rPr lang="en-US"/>
              <a:t>OP-Initiated Login</a:t>
            </a:r>
          </a:p>
          <a:p>
            <a:r>
              <a:rPr lang="en-US"/>
              <a:t>Additional documentation being produced</a:t>
            </a:r>
          </a:p>
          <a:p>
            <a:pPr lvl="1"/>
            <a:r>
              <a:rPr lang="en-US"/>
              <a:t>By Roland Hedberg and Hans Zandbelt</a:t>
            </a:r>
          </a:p>
          <a:p>
            <a:r>
              <a:rPr lang="en-US"/>
              <a:t>Certification for additional specifications is anticipated:</a:t>
            </a:r>
          </a:p>
          <a:p>
            <a:pPr lvl="1"/>
            <a:r>
              <a:rPr lang="en-US"/>
              <a:t>E.g., HEART, MODRNA, iGov, EAP, FAPI,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5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OpenID Certification</a:t>
            </a:r>
            <a:br>
              <a:rPr lang="en-US" dirty="0"/>
            </a:br>
            <a:r>
              <a:rPr lang="en-US" dirty="0"/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Certify your OpenID Connect implementations</a:t>
            </a:r>
          </a:p>
          <a:p>
            <a:r>
              <a:rPr lang="en-US" dirty="0"/>
              <a:t>Help us test the soon-to-come new profiles</a:t>
            </a:r>
          </a:p>
          <a:p>
            <a:r>
              <a:rPr lang="en-US" dirty="0"/>
              <a:t>Join the OpenID Foundation and/or the OpenID Connect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520517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OpenID Connect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236"/>
            <a:ext cx="8229600" cy="53386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OpenID Connect</a:t>
            </a:r>
          </a:p>
          <a:p>
            <a:pPr lvl="1"/>
            <a:r>
              <a:rPr lang="en-US" dirty="0">
                <a:hlinkClick r:id="rId3"/>
              </a:rPr>
              <a:t>http://openid.net/connect/</a:t>
            </a:r>
            <a:endParaRPr lang="en-US" dirty="0"/>
          </a:p>
          <a:p>
            <a:r>
              <a:rPr lang="en-US" dirty="0"/>
              <a:t>Frequently Asked Questions</a:t>
            </a:r>
          </a:p>
          <a:p>
            <a:pPr lvl="1"/>
            <a:r>
              <a:rPr lang="en-US" dirty="0">
                <a:hlinkClick r:id="rId4"/>
              </a:rPr>
              <a:t>http://openid.net/connect/faq/</a:t>
            </a:r>
            <a:endParaRPr lang="en-US" dirty="0"/>
          </a:p>
          <a:p>
            <a:r>
              <a:rPr lang="en-US" dirty="0"/>
              <a:t>Working Group Mailing List</a:t>
            </a:r>
          </a:p>
          <a:p>
            <a:pPr lvl="1"/>
            <a:r>
              <a:rPr lang="en-US" dirty="0">
                <a:hlinkClick r:id="rId5"/>
              </a:rPr>
              <a:t>http://lists.openid.net/mailman/listinfo/openid-specs-ab</a:t>
            </a:r>
            <a:endParaRPr lang="en-US" dirty="0"/>
          </a:p>
          <a:p>
            <a:r>
              <a:rPr lang="en-US" dirty="0"/>
              <a:t>OpenID Certification Program</a:t>
            </a:r>
          </a:p>
          <a:p>
            <a:pPr lvl="1"/>
            <a:r>
              <a:rPr lang="en-US" dirty="0">
                <a:hlinkClick r:id="rId6"/>
              </a:rPr>
              <a:t>http://openid.net/certification/</a:t>
            </a:r>
            <a:endParaRPr lang="en-US" dirty="0"/>
          </a:p>
          <a:p>
            <a:r>
              <a:rPr lang="en-US" dirty="0"/>
              <a:t>Certified OpenID Connect Implementations Featured for Developers</a:t>
            </a:r>
          </a:p>
          <a:p>
            <a:pPr lvl="1"/>
            <a:r>
              <a:rPr lang="en-US" dirty="0">
                <a:hlinkClick r:id="rId7"/>
              </a:rPr>
              <a:t>http://openid.net/developers/certified/</a:t>
            </a:r>
            <a:endParaRPr lang="en-US" dirty="0"/>
          </a:p>
          <a:p>
            <a:r>
              <a:rPr lang="en-US" dirty="0"/>
              <a:t>Mike Jones’ Blog</a:t>
            </a:r>
          </a:p>
          <a:p>
            <a:pPr lvl="1"/>
            <a:r>
              <a:rPr lang="en-US" dirty="0">
                <a:hlinkClick r:id="rId8"/>
              </a:rPr>
              <a:t>http://self-issued.info/</a:t>
            </a:r>
            <a:endParaRPr lang="en-US" dirty="0"/>
          </a:p>
          <a:p>
            <a:r>
              <a:rPr lang="en-US" dirty="0"/>
              <a:t>Nat Sakimura’s Blog</a:t>
            </a:r>
          </a:p>
          <a:p>
            <a:pPr lvl="1"/>
            <a:r>
              <a:rPr lang="en-US" dirty="0">
                <a:hlinkClick r:id="rId9"/>
              </a:rPr>
              <a:t>http://nat.sakimura.org/</a:t>
            </a:r>
            <a:endParaRPr lang="en-US" dirty="0"/>
          </a:p>
          <a:p>
            <a:r>
              <a:rPr lang="en-US" dirty="0"/>
              <a:t>John Bradley’s Blog</a:t>
            </a:r>
          </a:p>
          <a:p>
            <a:pPr lvl="1"/>
            <a:r>
              <a:rPr lang="en-US" dirty="0">
                <a:hlinkClick r:id="rId10"/>
              </a:rPr>
              <a:t>http://www.thread-safe.com/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3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using OpenID Connect?</a:t>
            </a:r>
          </a:p>
          <a:p>
            <a:r>
              <a:rPr lang="en-US" dirty="0"/>
              <a:t>What would you like the working group to know?</a:t>
            </a:r>
          </a:p>
        </p:txBody>
      </p:sp>
    </p:spTree>
    <p:extLst>
      <p:ext uri="{BB962C8B-B14F-4D97-AF65-F5344CB8AC3E}">
        <p14:creationId xmlns:p14="http://schemas.microsoft.com/office/powerpoint/2010/main" val="278458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1894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226009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Testing Screen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51" y="2200276"/>
            <a:ext cx="4444302" cy="3195636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" y="2200275"/>
            <a:ext cx="4444303" cy="3195637"/>
          </a:xfrm>
        </p:spPr>
      </p:pic>
    </p:spTree>
    <p:extLst>
      <p:ext uri="{BB962C8B-B14F-4D97-AF65-F5344CB8AC3E}">
        <p14:creationId xmlns:p14="http://schemas.microsoft.com/office/powerpoint/2010/main" val="252996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7286-3C97-4FCC-B8E1-5724CF3E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You’re Probably Already Using OpenID Connect!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6F59-5038-4D49-8375-F3032723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log in at AOL, Deutsche Telekom, Google, Microsoft, </a:t>
            </a:r>
            <a:r>
              <a:rPr lang="en-US" dirty="0" err="1"/>
              <a:t>mixi</a:t>
            </a:r>
            <a:r>
              <a:rPr lang="en-US" dirty="0"/>
              <a:t>, NEC, NTT, Salesforce, Softbank, Symantec, Verizon, or Yahoo! Japan or have an Android phone, you’re already using OpenID Connect</a:t>
            </a:r>
          </a:p>
          <a:p>
            <a:pPr lvl="1"/>
            <a:r>
              <a:rPr lang="en-US" dirty="0"/>
              <a:t>Many other sites and apps large and small also use OpenID Connect</a:t>
            </a:r>
          </a:p>
        </p:txBody>
      </p:sp>
    </p:spTree>
    <p:extLst>
      <p:ext uri="{BB962C8B-B14F-4D97-AF65-F5344CB8AC3E}">
        <p14:creationId xmlns:p14="http://schemas.microsoft.com/office/powerpoint/2010/main" val="2794995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from a Conformance Test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1963" y="1968440"/>
            <a:ext cx="4033838" cy="396049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63" y="1968440"/>
            <a:ext cx="4043338" cy="3960531"/>
          </a:xfrm>
        </p:spPr>
      </p:pic>
    </p:spTree>
    <p:extLst>
      <p:ext uri="{BB962C8B-B14F-4D97-AF65-F5344CB8AC3E}">
        <p14:creationId xmlns:p14="http://schemas.microsoft.com/office/powerpoint/2010/main" val="52130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of Conformance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Legal statement by certifier stating:</a:t>
            </a:r>
          </a:p>
          <a:p>
            <a:pPr lvl="1"/>
            <a:r>
              <a:rPr lang="en-US" dirty="0"/>
              <a:t>Who is certifying</a:t>
            </a:r>
          </a:p>
          <a:p>
            <a:pPr lvl="1"/>
            <a:r>
              <a:rPr lang="en-US" dirty="0"/>
              <a:t>What software</a:t>
            </a:r>
          </a:p>
          <a:p>
            <a:pPr lvl="1"/>
            <a:r>
              <a:rPr lang="en-US" dirty="0"/>
              <a:t>When tested</a:t>
            </a:r>
          </a:p>
          <a:p>
            <a:pPr lvl="1"/>
            <a:r>
              <a:rPr lang="en-US" dirty="0"/>
              <a:t>Profile tested</a:t>
            </a:r>
          </a:p>
          <a:p>
            <a:r>
              <a:rPr lang="en-US" dirty="0"/>
              <a:t>Commits reputation of certifying organization to validity of results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8181" y="1920479"/>
            <a:ext cx="3202182" cy="4052856"/>
          </a:xfrm>
        </p:spPr>
      </p:pic>
    </p:spTree>
    <p:extLst>
      <p:ext uri="{BB962C8B-B14F-4D97-AF65-F5344CB8AC3E}">
        <p14:creationId xmlns:p14="http://schemas.microsoft.com/office/powerpoint/2010/main" val="2702266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Claims</a:t>
            </a:r>
          </a:p>
        </p:txBody>
      </p:sp>
      <p:sp>
        <p:nvSpPr>
          <p:cNvPr id="4" name="角丸四角形 2"/>
          <p:cNvSpPr/>
          <p:nvPr/>
        </p:nvSpPr>
        <p:spPr>
          <a:xfrm>
            <a:off x="2588940" y="1855556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Data Source</a:t>
            </a:r>
            <a:endParaRPr kumimoji="1" lang="ja-JP" altLang="en-US" sz="2800" dirty="0"/>
          </a:p>
        </p:txBody>
      </p:sp>
      <p:sp>
        <p:nvSpPr>
          <p:cNvPr id="5" name="角丸四角形 3"/>
          <p:cNvSpPr/>
          <p:nvPr/>
        </p:nvSpPr>
        <p:spPr>
          <a:xfrm>
            <a:off x="4795664" y="1855556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Data Source</a:t>
            </a:r>
            <a:endParaRPr kumimoji="1" lang="ja-JP" altLang="en-US" sz="2800" dirty="0"/>
          </a:p>
        </p:txBody>
      </p:sp>
      <p:sp>
        <p:nvSpPr>
          <p:cNvPr id="6" name="角丸四角形 5"/>
          <p:cNvSpPr/>
          <p:nvPr/>
        </p:nvSpPr>
        <p:spPr>
          <a:xfrm>
            <a:off x="1162100" y="464813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Identity Provider</a:t>
            </a:r>
            <a:endParaRPr kumimoji="1" lang="en-US" altLang="ja-JP" sz="3200" dirty="0"/>
          </a:p>
        </p:txBody>
      </p:sp>
      <p:sp>
        <p:nvSpPr>
          <p:cNvPr id="7" name="角丸四角形 6"/>
          <p:cNvSpPr/>
          <p:nvPr/>
        </p:nvSpPr>
        <p:spPr>
          <a:xfrm>
            <a:off x="5651748" y="464813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Relying</a:t>
            </a:r>
          </a:p>
          <a:p>
            <a:pPr algn="ctr"/>
            <a:r>
              <a:rPr lang="en-US" altLang="ja-JP" sz="2800" dirty="0"/>
              <a:t>Party</a:t>
            </a:r>
            <a:endParaRPr kumimoji="1" lang="en-US" altLang="ja-JP" sz="3200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2051720" y="3079692"/>
            <a:ext cx="1401316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552700" y="3079692"/>
            <a:ext cx="310706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2"/>
          <p:cNvCxnSpPr/>
          <p:nvPr/>
        </p:nvCxnSpPr>
        <p:spPr>
          <a:xfrm>
            <a:off x="3403873" y="5217722"/>
            <a:ext cx="2177777" cy="1150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9"/>
          <p:cNvSpPr txBox="1"/>
          <p:nvPr/>
        </p:nvSpPr>
        <p:spPr>
          <a:xfrm>
            <a:off x="1619672" y="3431021"/>
            <a:ext cx="2486578" cy="5847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Signed Claims</a:t>
            </a:r>
            <a:endParaRPr kumimoji="1" lang="ja-JP" altLang="en-US" sz="3200" dirty="0"/>
          </a:p>
        </p:txBody>
      </p:sp>
      <p:sp>
        <p:nvSpPr>
          <p:cNvPr id="12" name="テキスト ボックス 22"/>
          <p:cNvSpPr txBox="1"/>
          <p:nvPr/>
        </p:nvSpPr>
        <p:spPr>
          <a:xfrm>
            <a:off x="3356248" y="4605193"/>
            <a:ext cx="2293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Claim Values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63732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Claims</a:t>
            </a:r>
          </a:p>
        </p:txBody>
      </p:sp>
      <p:sp>
        <p:nvSpPr>
          <p:cNvPr id="7" name="角丸四角形 8"/>
          <p:cNvSpPr/>
          <p:nvPr/>
        </p:nvSpPr>
        <p:spPr>
          <a:xfrm>
            <a:off x="1162100" y="4652818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Identity Provider</a:t>
            </a:r>
            <a:endParaRPr kumimoji="1" lang="en-US" altLang="ja-JP" sz="3200" dirty="0"/>
          </a:p>
        </p:txBody>
      </p:sp>
      <p:cxnSp>
        <p:nvCxnSpPr>
          <p:cNvPr id="9" name="直線矢印コネクタ 11"/>
          <p:cNvCxnSpPr/>
          <p:nvPr/>
        </p:nvCxnSpPr>
        <p:spPr>
          <a:xfrm>
            <a:off x="3519711" y="3077344"/>
            <a:ext cx="2775251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5"/>
          <p:cNvCxnSpPr/>
          <p:nvPr/>
        </p:nvCxnSpPr>
        <p:spPr>
          <a:xfrm>
            <a:off x="5737076" y="3077344"/>
            <a:ext cx="1311424" cy="152784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4"/>
          <p:cNvSpPr txBox="1"/>
          <p:nvPr/>
        </p:nvSpPr>
        <p:spPr>
          <a:xfrm>
            <a:off x="4366270" y="3509392"/>
            <a:ext cx="2486578" cy="5847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Signed Claims</a:t>
            </a:r>
            <a:endParaRPr kumimoji="1" lang="ja-JP" altLang="en-US" sz="3200" dirty="0"/>
          </a:p>
        </p:txBody>
      </p:sp>
      <p:sp>
        <p:nvSpPr>
          <p:cNvPr id="20" name="角丸四角形 6"/>
          <p:cNvSpPr/>
          <p:nvPr/>
        </p:nvSpPr>
        <p:spPr>
          <a:xfrm>
            <a:off x="5651748" y="464813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Relying</a:t>
            </a:r>
          </a:p>
          <a:p>
            <a:pPr algn="ctr"/>
            <a:r>
              <a:rPr lang="en-US" altLang="ja-JP" sz="2800" dirty="0"/>
              <a:t>Party</a:t>
            </a:r>
            <a:endParaRPr kumimoji="1" lang="en-US" altLang="ja-JP" sz="3200" dirty="0"/>
          </a:p>
        </p:txBody>
      </p:sp>
      <p:cxnSp>
        <p:nvCxnSpPr>
          <p:cNvPr id="21" name="直線矢印コネクタ 12"/>
          <p:cNvCxnSpPr/>
          <p:nvPr/>
        </p:nvCxnSpPr>
        <p:spPr>
          <a:xfrm>
            <a:off x="3403873" y="5217722"/>
            <a:ext cx="2177777" cy="1150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2"/>
          <p:cNvSpPr txBox="1"/>
          <p:nvPr/>
        </p:nvSpPr>
        <p:spPr>
          <a:xfrm>
            <a:off x="3461023" y="4605193"/>
            <a:ext cx="190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Claim Refs</a:t>
            </a:r>
            <a:endParaRPr kumimoji="1" lang="ja-JP" altLang="en-US" sz="3200" dirty="0"/>
          </a:p>
        </p:txBody>
      </p:sp>
      <p:sp>
        <p:nvSpPr>
          <p:cNvPr id="23" name="角丸四角形 2"/>
          <p:cNvSpPr/>
          <p:nvPr/>
        </p:nvSpPr>
        <p:spPr>
          <a:xfrm>
            <a:off x="2588940" y="1855556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Data Source</a:t>
            </a:r>
            <a:endParaRPr kumimoji="1" lang="ja-JP" altLang="en-US" sz="2800" dirty="0"/>
          </a:p>
        </p:txBody>
      </p:sp>
      <p:sp>
        <p:nvSpPr>
          <p:cNvPr id="24" name="角丸四角形 3"/>
          <p:cNvSpPr/>
          <p:nvPr/>
        </p:nvSpPr>
        <p:spPr>
          <a:xfrm>
            <a:off x="4795664" y="1855556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Data Source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81106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</a:t>
            </a:r>
            <a:r>
              <a:rPr lang="en-US" baseline="0" dirty="0"/>
              <a:t> Client Implementer’s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Single, simple, self-contained Web client spec</a:t>
            </a:r>
          </a:p>
          <a:p>
            <a:pPr marL="742950" lvl="2" indent="-342900"/>
            <a:r>
              <a:rPr lang="en-US" dirty="0"/>
              <a:t>For clients using OAuth “code” flow</a:t>
            </a:r>
          </a:p>
          <a:p>
            <a:r>
              <a:rPr lang="en-US" dirty="0"/>
              <a:t>All you need for Web server-based RP</a:t>
            </a:r>
          </a:p>
          <a:p>
            <a:pPr lvl="1"/>
            <a:r>
              <a:rPr lang="en-US" dirty="0"/>
              <a:t>Using pre-configured set of OPs</a:t>
            </a:r>
          </a:p>
          <a:p>
            <a:endParaRPr lang="en-US" sz="2400" dirty="0">
              <a:hlinkClick r:id="rId3"/>
            </a:endParaRPr>
          </a:p>
          <a:p>
            <a:r>
              <a:rPr lang="en-US" sz="2400" dirty="0">
                <a:hlinkClick r:id="rId3"/>
              </a:rPr>
              <a:t>http://openid.net/specs/openid-connect-basic-1_0.html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507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Implicit </a:t>
            </a:r>
            <a:r>
              <a:rPr lang="en-US" baseline="0" dirty="0"/>
              <a:t>Client Implementer’s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Single, simple, self-contained Web client spec</a:t>
            </a:r>
          </a:p>
          <a:p>
            <a:pPr marL="742950" lvl="2" indent="-342900"/>
            <a:r>
              <a:rPr lang="en-US" dirty="0"/>
              <a:t>For clients using OAuth “implicit” flow</a:t>
            </a:r>
          </a:p>
          <a:p>
            <a:r>
              <a:rPr lang="en-US" dirty="0"/>
              <a:t>All you need for user agent-based RPs</a:t>
            </a:r>
          </a:p>
          <a:p>
            <a:pPr lvl="1"/>
            <a:r>
              <a:rPr lang="en-US" dirty="0"/>
              <a:t>Using pre-configured set of OPs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http://openid.net/specs/openid-connect-implicit-1_0.html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120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Discovery &amp;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Enables dynamic configurations in which sets of OPs and RPs are not pre-configured</a:t>
            </a:r>
          </a:p>
          <a:p>
            <a:pPr lvl="1"/>
            <a:r>
              <a:rPr lang="en-US" dirty="0"/>
              <a:t>Necessary for </a:t>
            </a:r>
            <a:r>
              <a:rPr lang="en-US" b="1" i="1" dirty="0"/>
              <a:t>open</a:t>
            </a:r>
            <a:r>
              <a:rPr lang="en-US" dirty="0"/>
              <a:t> deployments</a:t>
            </a:r>
          </a:p>
          <a:p>
            <a:r>
              <a:rPr lang="en-US" dirty="0"/>
              <a:t>Discovery enables RPs to learn about OP endpoints</a:t>
            </a:r>
          </a:p>
          <a:p>
            <a:r>
              <a:rPr lang="en-US" dirty="0"/>
              <a:t>Dynamic registration enables RPs to use OPs they don’t have pre-existing relationships with</a:t>
            </a:r>
          </a:p>
          <a:p>
            <a:endParaRPr lang="en-US" sz="2200" dirty="0">
              <a:hlinkClick r:id="rId3"/>
            </a:endParaRPr>
          </a:p>
          <a:p>
            <a:r>
              <a:rPr lang="en-US" sz="2200" dirty="0">
                <a:hlinkClick r:id="rId3"/>
              </a:rPr>
              <a:t>http://openid.net/specs/openid-connect-discovery-1_0.html</a:t>
            </a:r>
            <a:endParaRPr lang="en-US" sz="2200" dirty="0"/>
          </a:p>
          <a:p>
            <a:r>
              <a:rPr lang="en-US" sz="2200" dirty="0">
                <a:hlinkClick r:id="rId4"/>
              </a:rPr>
              <a:t>http://openid.net/specs/openid-connect-registration-1_0.html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359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Defines data formats and messages used for OpenID Connect authentication and claims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http://openid.net/specs/openid-connect-core-1_0.html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708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OPs and RPs needing session management capabilities</a:t>
            </a:r>
          </a:p>
          <a:p>
            <a:pPr lvl="1"/>
            <a:r>
              <a:rPr lang="en-US" dirty="0"/>
              <a:t>Enables logout functionality</a:t>
            </a:r>
          </a:p>
          <a:p>
            <a:pPr lvl="1"/>
            <a:r>
              <a:rPr lang="en-US" dirty="0"/>
              <a:t>Enables account switching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http://openid.net/specs/openid-connect-session-1_0.html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735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Response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and registers additional OAuth response types: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id_token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none</a:t>
            </a:r>
          </a:p>
          <a:p>
            <a:r>
              <a:rPr lang="en-US" dirty="0"/>
              <a:t>And also defines and registers combinations of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code</a:t>
            </a:r>
            <a:r>
              <a:rPr lang="en-US" dirty="0"/>
              <a:t>,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token</a:t>
            </a:r>
            <a:r>
              <a:rPr lang="en-US" dirty="0"/>
              <a:t>, and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id_token</a:t>
            </a:r>
            <a:r>
              <a:rPr lang="en-US" dirty="0"/>
              <a:t> response types</a:t>
            </a:r>
          </a:p>
          <a:p>
            <a:endParaRPr lang="en-US" sz="2400" dirty="0"/>
          </a:p>
          <a:p>
            <a:r>
              <a:rPr lang="en-US" sz="2100" dirty="0">
                <a:hlinkClick r:id="rId3"/>
              </a:rPr>
              <a:t>http://openid.net/specs/oauth-v2-multiple-response-types-1_0.html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4850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OpenID Connect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Spans use cases, scenarios</a:t>
            </a:r>
          </a:p>
          <a:p>
            <a:pPr lvl="1"/>
            <a:r>
              <a:rPr lang="en-US" dirty="0"/>
              <a:t>Internet, Enterprise, Mobile, Cloud</a:t>
            </a:r>
          </a:p>
          <a:p>
            <a:r>
              <a:rPr lang="en-US" dirty="0"/>
              <a:t>Spans security &amp; privacy requirements</a:t>
            </a:r>
          </a:p>
          <a:p>
            <a:pPr lvl="1"/>
            <a:r>
              <a:rPr lang="en-US" dirty="0"/>
              <a:t>From non-sensitive information to highly secure</a:t>
            </a:r>
          </a:p>
          <a:p>
            <a:r>
              <a:rPr lang="en-US" dirty="0"/>
              <a:t>Spans sophistication of claims usage</a:t>
            </a:r>
          </a:p>
          <a:p>
            <a:pPr lvl="1"/>
            <a:r>
              <a:rPr lang="en-US" dirty="0"/>
              <a:t>From basic default claims to specific requested claims to collecting claims from multiple sources</a:t>
            </a:r>
          </a:p>
          <a:p>
            <a:r>
              <a:rPr lang="en-US" dirty="0"/>
              <a:t>Maximizes simplicity of implementations</a:t>
            </a:r>
          </a:p>
          <a:p>
            <a:pPr lvl="1"/>
            <a:r>
              <a:rPr lang="en-US" dirty="0"/>
              <a:t>Uses existing IETF specs: OAuth 2.0, JWT, etc.</a:t>
            </a:r>
          </a:p>
          <a:p>
            <a:pPr lvl="1"/>
            <a:r>
              <a:rPr lang="en-US" dirty="0"/>
              <a:t>Lets you build only the pieces you need</a:t>
            </a:r>
          </a:p>
        </p:txBody>
      </p:sp>
    </p:spTree>
    <p:extLst>
      <p:ext uri="{BB962C8B-B14F-4D97-AF65-F5344CB8AC3E}">
        <p14:creationId xmlns:p14="http://schemas.microsoft.com/office/powerpoint/2010/main" val="2320925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067" y="274638"/>
            <a:ext cx="587586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Form Post Response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Defines how to return OAuth 2.0 Authorization Response parameters using HTML form values auto-submitted by User Agent using HTTP POST</a:t>
            </a:r>
          </a:p>
          <a:p>
            <a:r>
              <a:rPr lang="en-US" sz="2000" dirty="0">
                <a:hlinkClick r:id="rId3"/>
              </a:rPr>
              <a:t>http://openid.net/specs/oauth-v2-form-post-response-mode-1_0.html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53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72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Design Philosophy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A Look Under the Covers</a:t>
            </a:r>
          </a:p>
          <a:p>
            <a:r>
              <a:rPr lang="en-US" dirty="0"/>
              <a:t>Overview of OpenID Connect Specs</a:t>
            </a:r>
          </a:p>
          <a:p>
            <a:r>
              <a:rPr lang="en-US" dirty="0"/>
              <a:t>More Connect Specs</a:t>
            </a:r>
          </a:p>
          <a:p>
            <a:r>
              <a:rPr lang="en-US" dirty="0"/>
              <a:t>OpenID Certification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4034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Philosophy</a:t>
            </a:r>
          </a:p>
        </p:txBody>
      </p:sp>
      <p:graphicFrame>
        <p:nvGraphicFramePr>
          <p:cNvPr id="4" name="コンテンツ プレースホル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4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3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Things Simple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643410"/>
            <a:ext cx="8229600" cy="2162160"/>
            <a:chOff x="0" y="20181"/>
            <a:chExt cx="8229600" cy="216216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0181"/>
              <a:ext cx="8229600" cy="2162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05548" y="125729"/>
              <a:ext cx="8018504" cy="1951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l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sz="5600" kern="1200" dirty="0"/>
                <a:t>UserInfo endpoint for simple claims about user</a:t>
              </a:r>
              <a:endParaRPr lang="ja-JP" sz="5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3966850"/>
            <a:ext cx="8229600" cy="2162160"/>
            <a:chOff x="0" y="2343621"/>
            <a:chExt cx="8229600" cy="2162160"/>
          </a:xfrm>
        </p:grpSpPr>
        <p:sp>
          <p:nvSpPr>
            <p:cNvPr id="9" name="Rounded Rectangle 8"/>
            <p:cNvSpPr/>
            <p:nvPr/>
          </p:nvSpPr>
          <p:spPr>
            <a:xfrm>
              <a:off x="0" y="2343621"/>
              <a:ext cx="8229600" cy="2162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05548" y="2449169"/>
              <a:ext cx="8018504" cy="1951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l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5600" dirty="0"/>
                <a:t>Designed to work well on mobile phones</a:t>
              </a:r>
              <a:endParaRPr kumimoji="1" lang="ja-JP" sz="5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30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 Made It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on OAuth 2.0</a:t>
            </a:r>
          </a:p>
          <a:p>
            <a:r>
              <a:rPr lang="en-US" dirty="0"/>
              <a:t>Uses JavaScript Object Notation (JSON)</a:t>
            </a:r>
          </a:p>
          <a:p>
            <a:r>
              <a:rPr lang="en-US" dirty="0"/>
              <a:t>You can build only the pieces that you need</a:t>
            </a:r>
          </a:p>
          <a:p>
            <a:endParaRPr lang="en-US" dirty="0"/>
          </a:p>
          <a:p>
            <a:r>
              <a:rPr lang="en-US" i="1" dirty="0"/>
              <a:t>Goal:  Easy implementation on all modern development platforms</a:t>
            </a:r>
          </a:p>
        </p:txBody>
      </p:sp>
    </p:spTree>
    <p:extLst>
      <p:ext uri="{BB962C8B-B14F-4D97-AF65-F5344CB8AC3E}">
        <p14:creationId xmlns:p14="http://schemas.microsoft.com/office/powerpoint/2010/main" val="91079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Microsoft Office PowerPoint</Application>
  <PresentationFormat>On-screen Show (4:3)</PresentationFormat>
  <Paragraphs>411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Calibri</vt:lpstr>
      <vt:lpstr>Courier New</vt:lpstr>
      <vt:lpstr>Times New Roman</vt:lpstr>
      <vt:lpstr>Office Theme</vt:lpstr>
      <vt:lpstr>Introduction to OpenID Connect</vt:lpstr>
      <vt:lpstr>Working Together</vt:lpstr>
      <vt:lpstr>What is OpenID Connect?</vt:lpstr>
      <vt:lpstr>You’re Probably Already Using OpenID Connect!</vt:lpstr>
      <vt:lpstr>OpenID Connect Range</vt:lpstr>
      <vt:lpstr>Presentation Overview</vt:lpstr>
      <vt:lpstr>Design Philosophy</vt:lpstr>
      <vt:lpstr>Simple Things Simple</vt:lpstr>
      <vt:lpstr>How We Made It Simple</vt:lpstr>
      <vt:lpstr>Complex Things Possible</vt:lpstr>
      <vt:lpstr>Key Diffs from OpenID 2.0</vt:lpstr>
      <vt:lpstr>OpenID Connect Timeline</vt:lpstr>
      <vt:lpstr>A Look Under the Covers</vt:lpstr>
      <vt:lpstr>ID Token</vt:lpstr>
      <vt:lpstr>ID Token Claims Example</vt:lpstr>
      <vt:lpstr>Claims Requests</vt:lpstr>
      <vt:lpstr>UserInfo Claims</vt:lpstr>
      <vt:lpstr>UserInfo Claims Example</vt:lpstr>
      <vt:lpstr>Authorization Request Example</vt:lpstr>
      <vt:lpstr>Authorization Response Example</vt:lpstr>
      <vt:lpstr>UserInfo Request Example</vt:lpstr>
      <vt:lpstr>Connect Specs Overview</vt:lpstr>
      <vt:lpstr>Additional Final Specifications (1 of 2)</vt:lpstr>
      <vt:lpstr>Additional Final Specifications (2 of 2)</vt:lpstr>
      <vt:lpstr>Federation Specification (work in progress)</vt:lpstr>
      <vt:lpstr>Session Management / Logout (work in progress)</vt:lpstr>
      <vt:lpstr>What is OpenID Certification?</vt:lpstr>
      <vt:lpstr>What value does certification provide?</vt:lpstr>
      <vt:lpstr>Conformance Profiles</vt:lpstr>
      <vt:lpstr>Who has achieved OP Certification?</vt:lpstr>
      <vt:lpstr>Who has achieved RP Certification?</vt:lpstr>
      <vt:lpstr>How does OpenID Certification work?</vt:lpstr>
      <vt:lpstr>What does certification cost?</vt:lpstr>
      <vt:lpstr>What’s next for OpenID Certification?</vt:lpstr>
      <vt:lpstr>OpenID Certification Call to Action</vt:lpstr>
      <vt:lpstr>OpenID Connect Resources</vt:lpstr>
      <vt:lpstr>Open Conversation</vt:lpstr>
      <vt:lpstr>Backup Slides</vt:lpstr>
      <vt:lpstr>Example Testing Screen</vt:lpstr>
      <vt:lpstr>Log from a Conformance Test</vt:lpstr>
      <vt:lpstr>Certification of Conformance</vt:lpstr>
      <vt:lpstr>Aggregated Claims</vt:lpstr>
      <vt:lpstr>Distributed Claims</vt:lpstr>
      <vt:lpstr>Basic Client Implementer’s Guide</vt:lpstr>
      <vt:lpstr>Implicit Client Implementer’s Guide</vt:lpstr>
      <vt:lpstr>Discovery &amp; Registration</vt:lpstr>
      <vt:lpstr>Core Specification</vt:lpstr>
      <vt:lpstr>Session Management</vt:lpstr>
      <vt:lpstr>OAuth Response Types</vt:lpstr>
      <vt:lpstr>Form Post Response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2016-03-31T02:28:24Z</dcterms:created>
  <dcterms:modified xsi:type="dcterms:W3CDTF">2017-10-17T18:51:03Z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mbj@microsoft.com</vt:lpwstr>
  </property>
  <property fmtid="{D5CDD505-2E9C-101B-9397-08002B2CF9AE}" pid="6" name="MSIP_Label_f42aa342-8706-4288-bd11-ebb85995028c_SetDate">
    <vt:lpwstr>2017-05-01T09:26:48.1127855-07:00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