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7"/>
  </p:notesMasterIdLst>
  <p:sldIdLst>
    <p:sldId id="256" r:id="rId2"/>
    <p:sldId id="257" r:id="rId3"/>
    <p:sldId id="280" r:id="rId4"/>
    <p:sldId id="269" r:id="rId5"/>
    <p:sldId id="272" r:id="rId6"/>
    <p:sldId id="270" r:id="rId7"/>
    <p:sldId id="386" r:id="rId8"/>
    <p:sldId id="387" r:id="rId9"/>
    <p:sldId id="388" r:id="rId10"/>
    <p:sldId id="389" r:id="rId11"/>
    <p:sldId id="390" r:id="rId12"/>
    <p:sldId id="395" r:id="rId13"/>
    <p:sldId id="391" r:id="rId14"/>
    <p:sldId id="393" r:id="rId15"/>
    <p:sldId id="392" r:id="rId16"/>
    <p:sldId id="273" r:id="rId17"/>
    <p:sldId id="258" r:id="rId18"/>
    <p:sldId id="378" r:id="rId19"/>
    <p:sldId id="377" r:id="rId20"/>
    <p:sldId id="323" r:id="rId21"/>
    <p:sldId id="394" r:id="rId22"/>
    <p:sldId id="264" r:id="rId23"/>
    <p:sldId id="334" r:id="rId24"/>
    <p:sldId id="337" r:id="rId25"/>
    <p:sldId id="282" r:id="rId26"/>
    <p:sldId id="283" r:id="rId27"/>
    <p:sldId id="348" r:id="rId28"/>
    <p:sldId id="274" r:id="rId29"/>
    <p:sldId id="275" r:id="rId30"/>
    <p:sldId id="276" r:id="rId31"/>
    <p:sldId id="277" r:id="rId32"/>
    <p:sldId id="278" r:id="rId33"/>
    <p:sldId id="279" r:id="rId34"/>
    <p:sldId id="396" r:id="rId35"/>
    <p:sldId id="265"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8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79" autoAdjust="0"/>
    <p:restoredTop sz="86436" autoAdjust="0"/>
  </p:normalViewPr>
  <p:slideViewPr>
    <p:cSldViewPr snapToGrid="0" snapToObjects="1">
      <p:cViewPr varScale="1">
        <p:scale>
          <a:sx n="67" d="100"/>
          <a:sy n="67" d="100"/>
        </p:scale>
        <p:origin x="69" y="393"/>
      </p:cViewPr>
      <p:guideLst>
        <p:guide orient="horz" pos="888"/>
        <p:guide pos="3840"/>
      </p:guideLst>
    </p:cSldViewPr>
  </p:slideViewPr>
  <p:outlineViewPr>
    <p:cViewPr>
      <p:scale>
        <a:sx n="33" d="100"/>
        <a:sy n="33" d="100"/>
      </p:scale>
      <p:origin x="0" y="-7368"/>
    </p:cViewPr>
  </p:outlin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F49592-9F20-461A-A8E0-0A7153199C4C}" type="doc">
      <dgm:prSet loTypeId="urn:microsoft.com/office/officeart/2005/8/layout/vList2" loCatId="list" qsTypeId="urn:microsoft.com/office/officeart/2005/8/quickstyle/simple1" qsCatId="simple" csTypeId="urn:microsoft.com/office/officeart/2005/8/colors/accent1_3" csCatId="accent1" phldr="1"/>
      <dgm:spPr/>
      <dgm:t>
        <a:bodyPr/>
        <a:lstStyle/>
        <a:p>
          <a:endParaRPr kumimoji="1" lang="ja-JP" altLang="en-US"/>
        </a:p>
      </dgm:t>
    </dgm:pt>
    <dgm:pt modelId="{144D8C06-3053-4E28-A2C7-0AFB79098DA1}">
      <dgm:prSet custT="1"/>
      <dgm:spPr/>
      <dgm:t>
        <a:bodyPr/>
        <a:lstStyle/>
        <a:p>
          <a:pPr rtl="0"/>
          <a:r>
            <a:rPr kumimoji="1" lang="en-US" sz="6000" dirty="0"/>
            <a:t>Keep Simple Things Simple</a:t>
          </a:r>
          <a:endParaRPr lang="ja-JP" sz="6000" dirty="0"/>
        </a:p>
      </dgm:t>
    </dgm:pt>
    <dgm:pt modelId="{3DF5397C-3F54-43BF-8792-64C973F65A1D}" type="parTrans" cxnId="{B6E571B0-112B-4E50-A2B6-F912DD7A0396}">
      <dgm:prSet/>
      <dgm:spPr/>
      <dgm:t>
        <a:bodyPr/>
        <a:lstStyle/>
        <a:p>
          <a:endParaRPr kumimoji="1" lang="ja-JP" altLang="en-US"/>
        </a:p>
      </dgm:t>
    </dgm:pt>
    <dgm:pt modelId="{905CB16C-983B-46FC-B6B1-88B724EC1FA2}" type="sibTrans" cxnId="{B6E571B0-112B-4E50-A2B6-F912DD7A0396}">
      <dgm:prSet/>
      <dgm:spPr/>
      <dgm:t>
        <a:bodyPr/>
        <a:lstStyle/>
        <a:p>
          <a:endParaRPr kumimoji="1" lang="ja-JP" altLang="en-US"/>
        </a:p>
      </dgm:t>
    </dgm:pt>
    <dgm:pt modelId="{2D180465-85AB-452B-A55F-6BF142DBE1CA}">
      <dgm:prSet custT="1"/>
      <dgm:spPr/>
      <dgm:t>
        <a:bodyPr/>
        <a:lstStyle/>
        <a:p>
          <a:pPr rtl="0"/>
          <a:r>
            <a:rPr kumimoji="1" lang="en-US" sz="6000" dirty="0"/>
            <a:t>Make Complex Things Possible</a:t>
          </a:r>
          <a:endParaRPr lang="ja-JP" sz="6000" dirty="0"/>
        </a:p>
      </dgm:t>
    </dgm:pt>
    <dgm:pt modelId="{CF45202E-B467-4274-9378-C7061BE7425C}" type="parTrans" cxnId="{EEF2AF65-9550-4A5A-A170-0BBF609C15C1}">
      <dgm:prSet/>
      <dgm:spPr/>
      <dgm:t>
        <a:bodyPr/>
        <a:lstStyle/>
        <a:p>
          <a:endParaRPr lang="en-US"/>
        </a:p>
      </dgm:t>
    </dgm:pt>
    <dgm:pt modelId="{7C227F43-67CB-4AFF-8FA2-0C646165B188}" type="sibTrans" cxnId="{EEF2AF65-9550-4A5A-A170-0BBF609C15C1}">
      <dgm:prSet/>
      <dgm:spPr/>
      <dgm:t>
        <a:bodyPr/>
        <a:lstStyle/>
        <a:p>
          <a:endParaRPr lang="en-US"/>
        </a:p>
      </dgm:t>
    </dgm:pt>
    <dgm:pt modelId="{0E884326-3953-42F3-B016-076BB6B7E8B8}" type="pres">
      <dgm:prSet presAssocID="{55F49592-9F20-461A-A8E0-0A7153199C4C}" presName="linear" presStyleCnt="0">
        <dgm:presLayoutVars>
          <dgm:animLvl val="lvl"/>
          <dgm:resizeHandles val="exact"/>
        </dgm:presLayoutVars>
      </dgm:prSet>
      <dgm:spPr/>
    </dgm:pt>
    <dgm:pt modelId="{2DC47E59-70C6-48D5-AEB7-90C0B76B1C81}" type="pres">
      <dgm:prSet presAssocID="{144D8C06-3053-4E28-A2C7-0AFB79098DA1}" presName="parentText" presStyleLbl="node1" presStyleIdx="0" presStyleCnt="2">
        <dgm:presLayoutVars>
          <dgm:chMax val="0"/>
          <dgm:bulletEnabled val="1"/>
        </dgm:presLayoutVars>
      </dgm:prSet>
      <dgm:spPr/>
    </dgm:pt>
    <dgm:pt modelId="{2171E306-6C90-4CC3-AF6C-B8231EB62FB5}" type="pres">
      <dgm:prSet presAssocID="{905CB16C-983B-46FC-B6B1-88B724EC1FA2}" presName="spacer" presStyleCnt="0"/>
      <dgm:spPr/>
    </dgm:pt>
    <dgm:pt modelId="{0C6C43FF-79FC-45E7-9D8D-607A6A08E906}" type="pres">
      <dgm:prSet presAssocID="{2D180465-85AB-452B-A55F-6BF142DBE1CA}" presName="parentText" presStyleLbl="node1" presStyleIdx="1" presStyleCnt="2">
        <dgm:presLayoutVars>
          <dgm:chMax val="0"/>
          <dgm:bulletEnabled val="1"/>
        </dgm:presLayoutVars>
      </dgm:prSet>
      <dgm:spPr/>
    </dgm:pt>
  </dgm:ptLst>
  <dgm:cxnLst>
    <dgm:cxn modelId="{EEF2AF65-9550-4A5A-A170-0BBF609C15C1}" srcId="{55F49592-9F20-461A-A8E0-0A7153199C4C}" destId="{2D180465-85AB-452B-A55F-6BF142DBE1CA}" srcOrd="1" destOrd="0" parTransId="{CF45202E-B467-4274-9378-C7061BE7425C}" sibTransId="{7C227F43-67CB-4AFF-8FA2-0C646165B188}"/>
    <dgm:cxn modelId="{B6E571B0-112B-4E50-A2B6-F912DD7A0396}" srcId="{55F49592-9F20-461A-A8E0-0A7153199C4C}" destId="{144D8C06-3053-4E28-A2C7-0AFB79098DA1}" srcOrd="0" destOrd="0" parTransId="{3DF5397C-3F54-43BF-8792-64C973F65A1D}" sibTransId="{905CB16C-983B-46FC-B6B1-88B724EC1FA2}"/>
    <dgm:cxn modelId="{00B3EFB5-A55C-4217-BE8B-D5031835A869}" type="presOf" srcId="{2D180465-85AB-452B-A55F-6BF142DBE1CA}" destId="{0C6C43FF-79FC-45E7-9D8D-607A6A08E906}" srcOrd="0" destOrd="0" presId="urn:microsoft.com/office/officeart/2005/8/layout/vList2"/>
    <dgm:cxn modelId="{EE2BD2CE-75D0-4297-B7A3-7B26BC8E4826}" type="presOf" srcId="{144D8C06-3053-4E28-A2C7-0AFB79098DA1}" destId="{2DC47E59-70C6-48D5-AEB7-90C0B76B1C81}" srcOrd="0" destOrd="0" presId="urn:microsoft.com/office/officeart/2005/8/layout/vList2"/>
    <dgm:cxn modelId="{D4452ED7-4893-4BEA-B3E6-64CE5E5396F2}" type="presOf" srcId="{55F49592-9F20-461A-A8E0-0A7153199C4C}" destId="{0E884326-3953-42F3-B016-076BB6B7E8B8}" srcOrd="0" destOrd="0" presId="urn:microsoft.com/office/officeart/2005/8/layout/vList2"/>
    <dgm:cxn modelId="{57D80F7D-0662-4E88-802F-EEBD94416798}" type="presParOf" srcId="{0E884326-3953-42F3-B016-076BB6B7E8B8}" destId="{2DC47E59-70C6-48D5-AEB7-90C0B76B1C81}" srcOrd="0" destOrd="0" presId="urn:microsoft.com/office/officeart/2005/8/layout/vList2"/>
    <dgm:cxn modelId="{E84C7F0D-6F99-478B-9681-4CCAA763E102}" type="presParOf" srcId="{0E884326-3953-42F3-B016-076BB6B7E8B8}" destId="{2171E306-6C90-4CC3-AF6C-B8231EB62FB5}" srcOrd="1" destOrd="0" presId="urn:microsoft.com/office/officeart/2005/8/layout/vList2"/>
    <dgm:cxn modelId="{C9D2297E-148F-4EED-94D7-DD30FF806E66}" type="presParOf" srcId="{0E884326-3953-42F3-B016-076BB6B7E8B8}" destId="{0C6C43FF-79FC-45E7-9D8D-607A6A08E90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C47E59-70C6-48D5-AEB7-90C0B76B1C81}">
      <dsp:nvSpPr>
        <dsp:cNvPr id="0" name=""/>
        <dsp:cNvSpPr/>
      </dsp:nvSpPr>
      <dsp:spPr>
        <a:xfrm>
          <a:off x="0" y="814919"/>
          <a:ext cx="10972800" cy="1444949"/>
        </a:xfrm>
        <a:prstGeom prst="roundRect">
          <a:avLst/>
        </a:prstGeom>
        <a:solidFill>
          <a:schemeClr val="accent1">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rtl="0">
            <a:lnSpc>
              <a:spcPct val="90000"/>
            </a:lnSpc>
            <a:spcBef>
              <a:spcPct val="0"/>
            </a:spcBef>
            <a:spcAft>
              <a:spcPct val="35000"/>
            </a:spcAft>
            <a:buNone/>
          </a:pPr>
          <a:r>
            <a:rPr kumimoji="1" lang="en-US" sz="6000" kern="1200" dirty="0"/>
            <a:t>Keep Simple Things Simple</a:t>
          </a:r>
          <a:endParaRPr lang="ja-JP" sz="6000" kern="1200" dirty="0"/>
        </a:p>
      </dsp:txBody>
      <dsp:txXfrm>
        <a:off x="70537" y="885456"/>
        <a:ext cx="10831726" cy="1303875"/>
      </dsp:txXfrm>
    </dsp:sp>
    <dsp:sp modelId="{0C6C43FF-79FC-45E7-9D8D-607A6A08E906}">
      <dsp:nvSpPr>
        <dsp:cNvPr id="0" name=""/>
        <dsp:cNvSpPr/>
      </dsp:nvSpPr>
      <dsp:spPr>
        <a:xfrm>
          <a:off x="0" y="2447069"/>
          <a:ext cx="10972800" cy="1444949"/>
        </a:xfrm>
        <a:prstGeom prst="roundRect">
          <a:avLst/>
        </a:prstGeom>
        <a:solidFill>
          <a:schemeClr val="accent1">
            <a:shade val="80000"/>
            <a:hueOff val="306246"/>
            <a:satOff val="-4392"/>
            <a:lumOff val="256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228600" rIns="228600" bIns="228600" numCol="1" spcCol="1270" anchor="ctr" anchorCtr="0">
          <a:noAutofit/>
        </a:bodyPr>
        <a:lstStyle/>
        <a:p>
          <a:pPr marL="0" lvl="0" indent="0" algn="l" defTabSz="2667000" rtl="0">
            <a:lnSpc>
              <a:spcPct val="90000"/>
            </a:lnSpc>
            <a:spcBef>
              <a:spcPct val="0"/>
            </a:spcBef>
            <a:spcAft>
              <a:spcPct val="35000"/>
            </a:spcAft>
            <a:buNone/>
          </a:pPr>
          <a:r>
            <a:rPr kumimoji="1" lang="en-US" sz="6000" kern="1200" dirty="0"/>
            <a:t>Make Complex Things Possible</a:t>
          </a:r>
          <a:endParaRPr lang="ja-JP" sz="6000" kern="1200" dirty="0"/>
        </a:p>
      </dsp:txBody>
      <dsp:txXfrm>
        <a:off x="70537" y="2517606"/>
        <a:ext cx="10831726" cy="130387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FE2A8F-DA74-4F28-9593-261C5C3BF011}" type="datetimeFigureOut">
              <a:rPr lang="en-US" smtClean="0"/>
              <a:t>6/24/2018</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DDB9AE-916C-4254-87BA-AD5226153B3A}" type="slidenum">
              <a:rPr lang="en-US" smtClean="0"/>
              <a:t>‹#›</a:t>
            </a:fld>
            <a:endParaRPr lang="en-US" dirty="0"/>
          </a:p>
        </p:txBody>
      </p:sp>
    </p:spTree>
    <p:extLst>
      <p:ext uri="{BB962C8B-B14F-4D97-AF65-F5344CB8AC3E}">
        <p14:creationId xmlns:p14="http://schemas.microsoft.com/office/powerpoint/2010/main" val="1331230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a:t>
            </a:fld>
            <a:endParaRPr lang="en-US" dirty="0"/>
          </a:p>
        </p:txBody>
      </p:sp>
    </p:spTree>
    <p:extLst>
      <p:ext uri="{BB962C8B-B14F-4D97-AF65-F5344CB8AC3E}">
        <p14:creationId xmlns:p14="http://schemas.microsoft.com/office/powerpoint/2010/main" val="1306463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18</a:t>
            </a:fld>
            <a:endParaRPr lang="en-US" dirty="0"/>
          </a:p>
        </p:txBody>
      </p:sp>
    </p:spTree>
    <p:extLst>
      <p:ext uri="{BB962C8B-B14F-4D97-AF65-F5344CB8AC3E}">
        <p14:creationId xmlns:p14="http://schemas.microsoft.com/office/powerpoint/2010/main" val="2712045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19</a:t>
            </a:fld>
            <a:endParaRPr lang="en-US" dirty="0"/>
          </a:p>
        </p:txBody>
      </p:sp>
    </p:spTree>
    <p:extLst>
      <p:ext uri="{BB962C8B-B14F-4D97-AF65-F5344CB8AC3E}">
        <p14:creationId xmlns:p14="http://schemas.microsoft.com/office/powerpoint/2010/main" val="16077883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20</a:t>
            </a:fld>
            <a:endParaRPr lang="en-US" dirty="0"/>
          </a:p>
        </p:txBody>
      </p:sp>
    </p:spTree>
    <p:extLst>
      <p:ext uri="{BB962C8B-B14F-4D97-AF65-F5344CB8AC3E}">
        <p14:creationId xmlns:p14="http://schemas.microsoft.com/office/powerpoint/2010/main" val="1967597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21</a:t>
            </a:fld>
            <a:endParaRPr lang="en-US" dirty="0"/>
          </a:p>
        </p:txBody>
      </p:sp>
    </p:spTree>
    <p:extLst>
      <p:ext uri="{BB962C8B-B14F-4D97-AF65-F5344CB8AC3E}">
        <p14:creationId xmlns:p14="http://schemas.microsoft.com/office/powerpoint/2010/main" val="3467364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22</a:t>
            </a:fld>
            <a:endParaRPr lang="en-US" dirty="0"/>
          </a:p>
        </p:txBody>
      </p:sp>
    </p:spTree>
    <p:extLst>
      <p:ext uri="{BB962C8B-B14F-4D97-AF65-F5344CB8AC3E}">
        <p14:creationId xmlns:p14="http://schemas.microsoft.com/office/powerpoint/2010/main" val="2678067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23</a:t>
            </a:fld>
            <a:endParaRPr lang="en-US" dirty="0"/>
          </a:p>
        </p:txBody>
      </p:sp>
    </p:spTree>
    <p:extLst>
      <p:ext uri="{BB962C8B-B14F-4D97-AF65-F5344CB8AC3E}">
        <p14:creationId xmlns:p14="http://schemas.microsoft.com/office/powerpoint/2010/main" val="2763087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24</a:t>
            </a:fld>
            <a:endParaRPr lang="en-US" dirty="0"/>
          </a:p>
        </p:txBody>
      </p:sp>
    </p:spTree>
    <p:extLst>
      <p:ext uri="{BB962C8B-B14F-4D97-AF65-F5344CB8AC3E}">
        <p14:creationId xmlns:p14="http://schemas.microsoft.com/office/powerpoint/2010/main" val="18513333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25</a:t>
            </a:fld>
            <a:endParaRPr lang="en-US" dirty="0"/>
          </a:p>
        </p:txBody>
      </p:sp>
    </p:spTree>
    <p:extLst>
      <p:ext uri="{BB962C8B-B14F-4D97-AF65-F5344CB8AC3E}">
        <p14:creationId xmlns:p14="http://schemas.microsoft.com/office/powerpoint/2010/main" val="271200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26</a:t>
            </a:fld>
            <a:endParaRPr lang="en-US" dirty="0"/>
          </a:p>
        </p:txBody>
      </p:sp>
    </p:spTree>
    <p:extLst>
      <p:ext uri="{BB962C8B-B14F-4D97-AF65-F5344CB8AC3E}">
        <p14:creationId xmlns:p14="http://schemas.microsoft.com/office/powerpoint/2010/main" val="62517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27</a:t>
            </a:fld>
            <a:endParaRPr lang="en-US" dirty="0"/>
          </a:p>
        </p:txBody>
      </p:sp>
    </p:spTree>
    <p:extLst>
      <p:ext uri="{BB962C8B-B14F-4D97-AF65-F5344CB8AC3E}">
        <p14:creationId xmlns:p14="http://schemas.microsoft.com/office/powerpoint/2010/main" val="503838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a:t>
            </a:fld>
            <a:endParaRPr lang="en-US" dirty="0"/>
          </a:p>
        </p:txBody>
      </p:sp>
    </p:spTree>
    <p:extLst>
      <p:ext uri="{BB962C8B-B14F-4D97-AF65-F5344CB8AC3E}">
        <p14:creationId xmlns:p14="http://schemas.microsoft.com/office/powerpoint/2010/main" val="40652497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28</a:t>
            </a:fld>
            <a:endParaRPr lang="en-US" dirty="0"/>
          </a:p>
        </p:txBody>
      </p:sp>
    </p:spTree>
    <p:extLst>
      <p:ext uri="{BB962C8B-B14F-4D97-AF65-F5344CB8AC3E}">
        <p14:creationId xmlns:p14="http://schemas.microsoft.com/office/powerpoint/2010/main" val="35538558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29</a:t>
            </a:fld>
            <a:endParaRPr lang="en-US" dirty="0"/>
          </a:p>
        </p:txBody>
      </p:sp>
    </p:spTree>
    <p:extLst>
      <p:ext uri="{BB962C8B-B14F-4D97-AF65-F5344CB8AC3E}">
        <p14:creationId xmlns:p14="http://schemas.microsoft.com/office/powerpoint/2010/main" val="17098316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30</a:t>
            </a:fld>
            <a:endParaRPr lang="en-US" dirty="0"/>
          </a:p>
        </p:txBody>
      </p:sp>
    </p:spTree>
    <p:extLst>
      <p:ext uri="{BB962C8B-B14F-4D97-AF65-F5344CB8AC3E}">
        <p14:creationId xmlns:p14="http://schemas.microsoft.com/office/powerpoint/2010/main" val="14552366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31</a:t>
            </a:fld>
            <a:endParaRPr lang="en-US" dirty="0"/>
          </a:p>
        </p:txBody>
      </p:sp>
    </p:spTree>
    <p:extLst>
      <p:ext uri="{BB962C8B-B14F-4D97-AF65-F5344CB8AC3E}">
        <p14:creationId xmlns:p14="http://schemas.microsoft.com/office/powerpoint/2010/main" val="1781538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32</a:t>
            </a:fld>
            <a:endParaRPr lang="en-US" dirty="0"/>
          </a:p>
        </p:txBody>
      </p:sp>
    </p:spTree>
    <p:extLst>
      <p:ext uri="{BB962C8B-B14F-4D97-AF65-F5344CB8AC3E}">
        <p14:creationId xmlns:p14="http://schemas.microsoft.com/office/powerpoint/2010/main" val="30634115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33</a:t>
            </a:fld>
            <a:endParaRPr lang="en-US" dirty="0"/>
          </a:p>
        </p:txBody>
      </p:sp>
    </p:spTree>
    <p:extLst>
      <p:ext uri="{BB962C8B-B14F-4D97-AF65-F5344CB8AC3E}">
        <p14:creationId xmlns:p14="http://schemas.microsoft.com/office/powerpoint/2010/main" val="1125037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35</a:t>
            </a:fld>
            <a:endParaRPr lang="en-US" dirty="0"/>
          </a:p>
        </p:txBody>
      </p:sp>
    </p:spTree>
    <p:extLst>
      <p:ext uri="{BB962C8B-B14F-4D97-AF65-F5344CB8AC3E}">
        <p14:creationId xmlns:p14="http://schemas.microsoft.com/office/powerpoint/2010/main" val="2891237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3</a:t>
            </a:fld>
            <a:endParaRPr lang="en-US" dirty="0"/>
          </a:p>
        </p:txBody>
      </p:sp>
    </p:spTree>
    <p:extLst>
      <p:ext uri="{BB962C8B-B14F-4D97-AF65-F5344CB8AC3E}">
        <p14:creationId xmlns:p14="http://schemas.microsoft.com/office/powerpoint/2010/main" val="1508423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4</a:t>
            </a:fld>
            <a:endParaRPr lang="en-US" dirty="0"/>
          </a:p>
        </p:txBody>
      </p:sp>
    </p:spTree>
    <p:extLst>
      <p:ext uri="{BB962C8B-B14F-4D97-AF65-F5344CB8AC3E}">
        <p14:creationId xmlns:p14="http://schemas.microsoft.com/office/powerpoint/2010/main" val="164362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5</a:t>
            </a:fld>
            <a:endParaRPr lang="en-US" dirty="0"/>
          </a:p>
        </p:txBody>
      </p:sp>
    </p:spTree>
    <p:extLst>
      <p:ext uri="{BB962C8B-B14F-4D97-AF65-F5344CB8AC3E}">
        <p14:creationId xmlns:p14="http://schemas.microsoft.com/office/powerpoint/2010/main" val="4223109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6</a:t>
            </a:fld>
            <a:endParaRPr lang="en-US" dirty="0"/>
          </a:p>
        </p:txBody>
      </p:sp>
    </p:spTree>
    <p:extLst>
      <p:ext uri="{BB962C8B-B14F-4D97-AF65-F5344CB8AC3E}">
        <p14:creationId xmlns:p14="http://schemas.microsoft.com/office/powerpoint/2010/main" val="1893480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8</a:t>
            </a:fld>
            <a:endParaRPr lang="en-US" dirty="0"/>
          </a:p>
        </p:txBody>
      </p:sp>
    </p:spTree>
    <p:extLst>
      <p:ext uri="{BB962C8B-B14F-4D97-AF65-F5344CB8AC3E}">
        <p14:creationId xmlns:p14="http://schemas.microsoft.com/office/powerpoint/2010/main" val="20794682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16</a:t>
            </a:fld>
            <a:endParaRPr lang="en-US" dirty="0"/>
          </a:p>
        </p:txBody>
      </p:sp>
    </p:spTree>
    <p:extLst>
      <p:ext uri="{BB962C8B-B14F-4D97-AF65-F5344CB8AC3E}">
        <p14:creationId xmlns:p14="http://schemas.microsoft.com/office/powerpoint/2010/main" val="3370990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DDB9AE-916C-4254-87BA-AD5226153B3A}" type="slidenum">
              <a:rPr lang="en-US" smtClean="0"/>
              <a:t>17</a:t>
            </a:fld>
            <a:endParaRPr lang="en-US" dirty="0"/>
          </a:p>
        </p:txBody>
      </p:sp>
    </p:spTree>
    <p:extLst>
      <p:ext uri="{BB962C8B-B14F-4D97-AF65-F5344CB8AC3E}">
        <p14:creationId xmlns:p14="http://schemas.microsoft.com/office/powerpoint/2010/main" val="2200291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53445" cy="1143000"/>
          </a:xfrm>
        </p:spPr>
        <p:txBody>
          <a:bodyPr/>
          <a:lstStyle/>
          <a:p>
            <a:r>
              <a:rPr lang="en-US"/>
              <a:t>Click to edit Master title style</a:t>
            </a:r>
          </a:p>
        </p:txBody>
      </p:sp>
      <p:sp>
        <p:nvSpPr>
          <p:cNvPr id="3" name="Content Placeholder 2"/>
          <p:cNvSpPr>
            <a:spLocks noGrp="1"/>
          </p:cNvSpPr>
          <p:nvPr>
            <p:ph idx="1"/>
          </p:nvPr>
        </p:nvSpPr>
        <p:spPr>
          <a:xfrm>
            <a:off x="609600" y="1600201"/>
            <a:ext cx="10972800" cy="47069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pic>
        <p:nvPicPr>
          <p:cNvPr id="8" name="Picture 97" descr="openid-logo-wordmark">
            <a:extLst>
              <a:ext uri="{FF2B5EF4-FFF2-40B4-BE49-F238E27FC236}">
                <a16:creationId xmlns:a16="http://schemas.microsoft.com/office/drawing/2014/main" id="{2E778F11-65DF-47ED-B0A2-4A490B3FD45B}"/>
              </a:ext>
            </a:extLst>
          </p:cNvPr>
          <p:cNvPicPr>
            <a:picLocks noChangeAspect="1" noChangeArrowheads="1"/>
          </p:cNvPicPr>
          <p:nvPr userDrawn="1"/>
        </p:nvPicPr>
        <p:blipFill>
          <a:blip r:embed="rId2"/>
          <a:srcRect/>
          <a:stretch>
            <a:fillRect/>
          </a:stretch>
        </p:blipFill>
        <p:spPr bwMode="auto">
          <a:xfrm>
            <a:off x="9063045" y="269875"/>
            <a:ext cx="2733675" cy="1093788"/>
          </a:xfrm>
          <a:prstGeom prst="rect">
            <a:avLst/>
          </a:prstGeom>
          <a:noFill/>
          <a:ln w="9525">
            <a:noFill/>
            <a:miter lim="800000"/>
            <a:headEnd/>
            <a:tailEnd/>
          </a:ln>
        </p:spPr>
      </p:pic>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15950" y="274638"/>
            <a:ext cx="8447095" cy="1143000"/>
          </a:xfrm>
        </p:spPr>
        <p:txBody>
          <a:bodyPr/>
          <a:lstStyle/>
          <a:p>
            <a:r>
              <a:rPr lang="en-US" dirty="0"/>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pic>
        <p:nvPicPr>
          <p:cNvPr id="10" name="Picture 97" descr="openid-logo-wordmark">
            <a:extLst>
              <a:ext uri="{FF2B5EF4-FFF2-40B4-BE49-F238E27FC236}">
                <a16:creationId xmlns:a16="http://schemas.microsoft.com/office/drawing/2014/main" id="{1B46B263-9901-4B53-9C2D-960E03EF9168}"/>
              </a:ext>
            </a:extLst>
          </p:cNvPr>
          <p:cNvPicPr>
            <a:picLocks noChangeAspect="1" noChangeArrowheads="1"/>
          </p:cNvPicPr>
          <p:nvPr userDrawn="1"/>
        </p:nvPicPr>
        <p:blipFill>
          <a:blip r:embed="rId2"/>
          <a:srcRect/>
          <a:stretch>
            <a:fillRect/>
          </a:stretch>
        </p:blipFill>
        <p:spPr bwMode="auto">
          <a:xfrm>
            <a:off x="9063045" y="269875"/>
            <a:ext cx="2733675" cy="1093788"/>
          </a:xfrm>
          <a:prstGeom prst="rect">
            <a:avLst/>
          </a:prstGeom>
          <a:noFill/>
          <a:ln w="9525">
            <a:noFill/>
            <a:miter lim="800000"/>
            <a:headEnd/>
            <a:tailEnd/>
          </a:ln>
        </p:spPr>
      </p:pic>
    </p:spTree>
  </p:cSld>
  <p:clrMapOvr>
    <a:masterClrMapping/>
  </p:clrMapOvr>
  <p:extLst mod="1">
    <p:ext uri="{DCECCB84-F9BA-43D5-87BE-67443E8EF086}">
      <p15:sldGuideLst xmlns:p15="http://schemas.microsoft.com/office/powerpoint/2012/main">
        <p15:guide id="1" orient="horz" pos="2160" userDrawn="1">
          <p15:clr>
            <a:srgbClr val="FBAE40"/>
          </p15:clr>
        </p15:guide>
        <p15:guide id="2" pos="38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BA0537C-38F1-8E47-A1B0-6BA84A028946}" type="datetimeFigureOut">
              <a:rPr lang="en-US" smtClean="0"/>
              <a:t>6/24/2018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185C50-40EB-E745-A461-82FCCB77BED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0537C-38F1-8E47-A1B0-6BA84A028946}" type="datetimeFigureOut">
              <a:rPr lang="en-US" smtClean="0"/>
              <a:t>6/24/2018</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185C50-40EB-E745-A461-82FCCB77BED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github.com/openid/JWTConnect-Python-OidcMsg" TargetMode="External"/><Relationship Id="rId2" Type="http://schemas.openxmlformats.org/officeDocument/2006/relationships/hyperlink" Target="https://github.com/openid/JWTConnect-Python-CryptoJWT" TargetMode="External"/><Relationship Id="rId1" Type="http://schemas.openxmlformats.org/officeDocument/2006/relationships/slideLayout" Target="../slideLayouts/slideLayout2.xml"/><Relationship Id="rId5" Type="http://schemas.openxmlformats.org/officeDocument/2006/relationships/hyperlink" Target="https://github.com/openid/JWTConnect-Python-OidcRP" TargetMode="External"/><Relationship Id="rId4" Type="http://schemas.openxmlformats.org/officeDocument/2006/relationships/hyperlink" Target="https://github.com/openid/JWTConnect-Python-OidcService"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github.com/openid/JWTConnect-Python-OidcRP/tree/master/chrp" TargetMode="External"/><Relationship Id="rId2" Type="http://schemas.openxmlformats.org/officeDocument/2006/relationships/hyperlink" Target="http://oidcrp.readthedocs.io/en/late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openid.net/specs/oauth-v2-form-post-response-mode-1_0.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penid.net/certification/"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openid.net/specs/openid-connect-session-1_0.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openid.net/specs/openid-connect-backchannel-1_0.html" TargetMode="External"/><Relationship Id="rId4" Type="http://schemas.openxmlformats.org/officeDocument/2006/relationships/hyperlink" Target="http://openid.net/specs/openid-connect-frontchannel-1_0.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openid.net/specs/openid-connect-federation-1_0.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openid.net/2018/06/08/public-review-period-for-openid-connect-federation-specification-started/"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gif"/><Relationship Id="rId18" Type="http://schemas.openxmlformats.org/officeDocument/2006/relationships/image" Target="../media/image17.jpg"/><Relationship Id="rId3" Type="http://schemas.openxmlformats.org/officeDocument/2006/relationships/image" Target="../media/image2.png"/><Relationship Id="rId7" Type="http://schemas.openxmlformats.org/officeDocument/2006/relationships/image" Target="../media/image6.gif"/><Relationship Id="rId12" Type="http://schemas.openxmlformats.org/officeDocument/2006/relationships/image" Target="../media/image11.png"/><Relationship Id="rId17" Type="http://schemas.openxmlformats.org/officeDocument/2006/relationships/image" Target="../media/image16.jpg"/><Relationship Id="rId2" Type="http://schemas.openxmlformats.org/officeDocument/2006/relationships/notesSlide" Target="../notesSlides/notesSlide2.xml"/><Relationship Id="rId16"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jpg"/></Relationships>
</file>

<file path=ppt/slides/_rels/slide20.xml.rels><?xml version="1.0" encoding="UTF-8" standalone="yes"?>
<Relationships xmlns="http://schemas.openxmlformats.org/package/2006/relationships"><Relationship Id="rId3" Type="http://schemas.openxmlformats.org/officeDocument/2006/relationships/hyperlink" Target="http://openid.net/specs/openid-connect-core-1_0-23.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tools.ietf.org/html/draft-ietf-oauth-discovery"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openid.net/certification/"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hyperlink" Target="http://openid.net/certification/faq/"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openid.net/certification/#OPs"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1.png"/></Relationships>
</file>

<file path=ppt/slides/_rels/slide26.xml.rels><?xml version="1.0" encoding="UTF-8" standalone="yes"?>
<Relationships xmlns="http://schemas.openxmlformats.org/package/2006/relationships"><Relationship Id="rId3" Type="http://schemas.openxmlformats.org/officeDocument/2006/relationships/hyperlink" Target="http://openid.net/certification/#RPs"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22.png"/></Relationships>
</file>

<file path=ppt/slides/_rels/slide27.xml.rels><?xml version="1.0" encoding="UTF-8" standalone="yes"?>
<Relationships xmlns="http://schemas.openxmlformats.org/package/2006/relationships"><Relationship Id="rId3" Type="http://schemas.openxmlformats.org/officeDocument/2006/relationships/hyperlink" Target="http://openid.net/certification/fee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openid.net/wg/mobil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openid.net/connec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openid.net/wg/heart/"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openid.net/wg/igov/"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openid.net/wg/ea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openid.net/wg/fapi/"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openid.net/foundation/members/polls/141" TargetMode="External"/><Relationship Id="rId2" Type="http://schemas.openxmlformats.org/officeDocument/2006/relationships/hyperlink" Target="http://openid.net/wg/risc/" TargetMode="External"/><Relationship Id="rId1" Type="http://schemas.openxmlformats.org/officeDocument/2006/relationships/slideLayout" Target="../slideLayouts/slideLayout2.xml"/><Relationship Id="rId4" Type="http://schemas.openxmlformats.org/officeDocument/2006/relationships/hyperlink" Target="https://openid.net/foundation/members/"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elf-issued.info/" TargetMode="External"/><Relationship Id="rId3" Type="http://schemas.openxmlformats.org/officeDocument/2006/relationships/hyperlink" Target="http://openid.net/" TargetMode="External"/><Relationship Id="rId7" Type="http://schemas.openxmlformats.org/officeDocument/2006/relationships/hyperlink" Target="https://twitter.com/openid" TargetMode="External"/><Relationship Id="rId2" Type="http://schemas.openxmlformats.org/officeDocument/2006/relationships/notesSlide" Target="../notesSlides/notesSlide26.xml"/><Relationship Id="rId1" Type="http://schemas.openxmlformats.org/officeDocument/2006/relationships/slideLayout" Target="../slideLayouts/slideLayout4.xml"/><Relationship Id="rId6" Type="http://schemas.openxmlformats.org/officeDocument/2006/relationships/hyperlink" Target="http://openid.net/certification/" TargetMode="External"/><Relationship Id="rId5" Type="http://schemas.openxmlformats.org/officeDocument/2006/relationships/hyperlink" Target="http://openid.net/wg/" TargetMode="External"/><Relationship Id="rId10" Type="http://schemas.openxmlformats.org/officeDocument/2006/relationships/hyperlink" Target="mailto:mbj@microsoft.com" TargetMode="External"/><Relationship Id="rId4" Type="http://schemas.openxmlformats.org/officeDocument/2006/relationships/hyperlink" Target="http://openid.net/connect/" TargetMode="External"/><Relationship Id="rId9" Type="http://schemas.openxmlformats.org/officeDocument/2006/relationships/hyperlink" Target="https://twitter.com/selfissued"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hyperlink" Target="http://openid.net/"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056" y="2390193"/>
            <a:ext cx="11301413" cy="1182952"/>
          </a:xfrm>
        </p:spPr>
        <p:txBody>
          <a:bodyPr>
            <a:normAutofit fontScale="90000"/>
          </a:bodyPr>
          <a:lstStyle/>
          <a:p>
            <a:r>
              <a:rPr lang="en-US" b="1" dirty="0"/>
              <a:t>OpenID Connect:</a:t>
            </a:r>
            <a:br>
              <a:rPr lang="en-US" b="1" dirty="0"/>
            </a:br>
            <a:r>
              <a:rPr lang="en-US" b="1" dirty="0"/>
              <a:t>News, Overview, Certification, and Action Items</a:t>
            </a:r>
          </a:p>
        </p:txBody>
      </p:sp>
      <p:sp>
        <p:nvSpPr>
          <p:cNvPr id="3" name="Subtitle 2"/>
          <p:cNvSpPr>
            <a:spLocks noGrp="1"/>
          </p:cNvSpPr>
          <p:nvPr>
            <p:ph type="subTitle" idx="1"/>
          </p:nvPr>
        </p:nvSpPr>
        <p:spPr>
          <a:xfrm>
            <a:off x="1964642" y="3895725"/>
            <a:ext cx="8257735" cy="2650882"/>
          </a:xfrm>
        </p:spPr>
        <p:txBody>
          <a:bodyPr>
            <a:normAutofit/>
          </a:bodyPr>
          <a:lstStyle/>
          <a:p>
            <a:pPr>
              <a:spcBef>
                <a:spcPts val="1200"/>
              </a:spcBef>
            </a:pPr>
            <a:r>
              <a:rPr lang="en-US" dirty="0">
                <a:solidFill>
                  <a:schemeClr val="tx1"/>
                </a:solidFill>
              </a:rPr>
              <a:t>June 24, 2018</a:t>
            </a:r>
          </a:p>
          <a:p>
            <a:pPr>
              <a:spcBef>
                <a:spcPts val="1200"/>
              </a:spcBef>
            </a:pPr>
            <a:r>
              <a:rPr lang="en-US" b="1" dirty="0">
                <a:solidFill>
                  <a:schemeClr val="tx1"/>
                </a:solidFill>
              </a:rPr>
              <a:t>Michael B. Jones</a:t>
            </a:r>
          </a:p>
          <a:p>
            <a:pPr>
              <a:spcBef>
                <a:spcPts val="1200"/>
              </a:spcBef>
            </a:pPr>
            <a:r>
              <a:rPr lang="en-US" dirty="0">
                <a:solidFill>
                  <a:schemeClr val="tx1"/>
                </a:solidFill>
              </a:rPr>
              <a:t>Identity Standards Architect – Microsoft</a:t>
            </a:r>
            <a:endParaRPr lang="en-US" dirty="0"/>
          </a:p>
        </p:txBody>
      </p:sp>
      <p:pic>
        <p:nvPicPr>
          <p:cNvPr id="5" name="Picture 97" descr="openid-logo-wordmark">
            <a:extLst>
              <a:ext uri="{FF2B5EF4-FFF2-40B4-BE49-F238E27FC236}">
                <a16:creationId xmlns:a16="http://schemas.microsoft.com/office/drawing/2014/main" id="{09165C6F-A889-4C4B-83D8-5F57ED721232}"/>
              </a:ext>
            </a:extLst>
          </p:cNvPr>
          <p:cNvPicPr>
            <a:picLocks noChangeAspect="1" noChangeArrowheads="1"/>
          </p:cNvPicPr>
          <p:nvPr/>
        </p:nvPicPr>
        <p:blipFill>
          <a:blip r:embed="rId3">
            <a:alphaModFix/>
          </a:blip>
          <a:srcRect/>
          <a:stretch>
            <a:fillRect/>
          </a:stretch>
        </p:blipFill>
        <p:spPr bwMode="auto">
          <a:xfrm>
            <a:off x="3869553" y="510518"/>
            <a:ext cx="4452894" cy="1900440"/>
          </a:xfrm>
          <a:prstGeom prst="rect">
            <a:avLst/>
          </a:prstGeom>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0E20F-2263-4121-A164-C2F59716A3A3}"/>
              </a:ext>
            </a:extLst>
          </p:cNvPr>
          <p:cNvSpPr>
            <a:spLocks noGrp="1"/>
          </p:cNvSpPr>
          <p:nvPr>
            <p:ph type="title"/>
          </p:nvPr>
        </p:nvSpPr>
        <p:spPr/>
        <p:txBody>
          <a:bodyPr/>
          <a:lstStyle/>
          <a:p>
            <a:r>
              <a:rPr lang="en-US" dirty="0"/>
              <a:t>Structure of JWTConnect Libraries</a:t>
            </a:r>
          </a:p>
        </p:txBody>
      </p:sp>
      <p:sp>
        <p:nvSpPr>
          <p:cNvPr id="3" name="Content Placeholder 2">
            <a:extLst>
              <a:ext uri="{FF2B5EF4-FFF2-40B4-BE49-F238E27FC236}">
                <a16:creationId xmlns:a16="http://schemas.microsoft.com/office/drawing/2014/main" id="{617D0A2F-CA95-444B-88C8-754A4B81C4BA}"/>
              </a:ext>
            </a:extLst>
          </p:cNvPr>
          <p:cNvSpPr>
            <a:spLocks noGrp="1"/>
          </p:cNvSpPr>
          <p:nvPr>
            <p:ph idx="1"/>
          </p:nvPr>
        </p:nvSpPr>
        <p:spPr/>
        <p:txBody>
          <a:bodyPr>
            <a:normAutofit lnSpcReduction="10000"/>
          </a:bodyPr>
          <a:lstStyle/>
          <a:p>
            <a:r>
              <a:rPr lang="en-US" dirty="0"/>
              <a:t>Each language structures the RP library as four components</a:t>
            </a:r>
          </a:p>
          <a:p>
            <a:pPr lvl="1"/>
            <a:r>
              <a:rPr lang="en-US" dirty="0"/>
              <a:t>CryptoJWT</a:t>
            </a:r>
          </a:p>
          <a:p>
            <a:pPr lvl="2"/>
            <a:r>
              <a:rPr lang="en-US" dirty="0"/>
              <a:t>JSON Web Token (JWT) implementation and underlying cryptography</a:t>
            </a:r>
          </a:p>
          <a:p>
            <a:pPr lvl="1"/>
            <a:r>
              <a:rPr lang="en-US" dirty="0"/>
              <a:t>OidcMsg</a:t>
            </a:r>
          </a:p>
          <a:p>
            <a:pPr lvl="2"/>
            <a:r>
              <a:rPr lang="en-US" dirty="0"/>
              <a:t>Serializing, deserializing, and verifying messages + key handling</a:t>
            </a:r>
          </a:p>
          <a:p>
            <a:pPr lvl="1"/>
            <a:r>
              <a:rPr lang="en-US" dirty="0"/>
              <a:t>OidcService</a:t>
            </a:r>
          </a:p>
          <a:p>
            <a:pPr lvl="2"/>
            <a:r>
              <a:rPr lang="en-US" dirty="0"/>
              <a:t>OpenID Connect request/response pattern, client authentication, binding messages to service endpoints</a:t>
            </a:r>
          </a:p>
          <a:p>
            <a:pPr lvl="1"/>
            <a:r>
              <a:rPr lang="en-US" dirty="0"/>
              <a:t>OidcRP</a:t>
            </a:r>
          </a:p>
          <a:p>
            <a:pPr lvl="2"/>
            <a:r>
              <a:rPr lang="en-US" dirty="0"/>
              <a:t>OpenID Connect Relying Party (RP) API, bringing all the parts together</a:t>
            </a:r>
          </a:p>
        </p:txBody>
      </p:sp>
    </p:spTree>
    <p:extLst>
      <p:ext uri="{BB962C8B-B14F-4D97-AF65-F5344CB8AC3E}">
        <p14:creationId xmlns:p14="http://schemas.microsoft.com/office/powerpoint/2010/main" val="1092113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863E5-C12A-4427-B122-B3BBFF5FCA01}"/>
              </a:ext>
            </a:extLst>
          </p:cNvPr>
          <p:cNvSpPr>
            <a:spLocks noGrp="1"/>
          </p:cNvSpPr>
          <p:nvPr>
            <p:ph type="title"/>
          </p:nvPr>
        </p:nvSpPr>
        <p:spPr/>
        <p:txBody>
          <a:bodyPr>
            <a:normAutofit fontScale="90000"/>
          </a:bodyPr>
          <a:lstStyle/>
          <a:p>
            <a:r>
              <a:rPr lang="en-US" dirty="0"/>
              <a:t>Python JWTConnect Implementation</a:t>
            </a:r>
          </a:p>
        </p:txBody>
      </p:sp>
      <p:sp>
        <p:nvSpPr>
          <p:cNvPr id="3" name="Content Placeholder 2">
            <a:extLst>
              <a:ext uri="{FF2B5EF4-FFF2-40B4-BE49-F238E27FC236}">
                <a16:creationId xmlns:a16="http://schemas.microsoft.com/office/drawing/2014/main" id="{FE27A81D-EAA8-4D64-9744-E79BDDFD3D89}"/>
              </a:ext>
            </a:extLst>
          </p:cNvPr>
          <p:cNvSpPr>
            <a:spLocks noGrp="1"/>
          </p:cNvSpPr>
          <p:nvPr>
            <p:ph idx="1"/>
          </p:nvPr>
        </p:nvSpPr>
        <p:spPr/>
        <p:txBody>
          <a:bodyPr/>
          <a:lstStyle/>
          <a:p>
            <a:r>
              <a:rPr lang="en-US" dirty="0"/>
              <a:t>Python JWTConnect implementation uses 4 GitHub projects</a:t>
            </a:r>
          </a:p>
          <a:p>
            <a:pPr lvl="1"/>
            <a:r>
              <a:rPr lang="en-US" dirty="0">
                <a:hlinkClick r:id="rId2"/>
              </a:rPr>
              <a:t>https://github.com/openid/JWTConnect-Python-CryptoJWT</a:t>
            </a:r>
            <a:endParaRPr lang="en-US" dirty="0"/>
          </a:p>
          <a:p>
            <a:pPr lvl="1"/>
            <a:r>
              <a:rPr lang="en-US" dirty="0">
                <a:hlinkClick r:id="rId3"/>
              </a:rPr>
              <a:t>https://github.com/openid/JWTConnect-Python-OidcMsg</a:t>
            </a:r>
            <a:endParaRPr lang="en-US" dirty="0"/>
          </a:p>
          <a:p>
            <a:pPr lvl="1"/>
            <a:r>
              <a:rPr lang="en-US" dirty="0">
                <a:hlinkClick r:id="rId4"/>
              </a:rPr>
              <a:t>https://github.com/openid/JWTConnect-Python-OidcService</a:t>
            </a:r>
            <a:endParaRPr lang="en-US" dirty="0"/>
          </a:p>
          <a:p>
            <a:pPr lvl="1"/>
            <a:r>
              <a:rPr lang="en-US" dirty="0">
                <a:hlinkClick r:id="rId5"/>
              </a:rPr>
              <a:t>https://github.com/openid/JWTConnect-Python-OidcRP</a:t>
            </a:r>
            <a:endParaRPr lang="en-US" dirty="0"/>
          </a:p>
        </p:txBody>
      </p:sp>
    </p:spTree>
    <p:extLst>
      <p:ext uri="{BB962C8B-B14F-4D97-AF65-F5344CB8AC3E}">
        <p14:creationId xmlns:p14="http://schemas.microsoft.com/office/powerpoint/2010/main" val="551475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9636-5DE2-4C9B-B8AA-07FE0109ED9E}"/>
              </a:ext>
            </a:extLst>
          </p:cNvPr>
          <p:cNvSpPr>
            <a:spLocks noGrp="1"/>
          </p:cNvSpPr>
          <p:nvPr>
            <p:ph type="title"/>
          </p:nvPr>
        </p:nvSpPr>
        <p:spPr/>
        <p:txBody>
          <a:bodyPr/>
          <a:lstStyle/>
          <a:p>
            <a:r>
              <a:rPr lang="en-US" dirty="0"/>
              <a:t>Python JWTConnect Instructions</a:t>
            </a:r>
          </a:p>
        </p:txBody>
      </p:sp>
      <p:sp>
        <p:nvSpPr>
          <p:cNvPr id="3" name="Content Placeholder 2">
            <a:extLst>
              <a:ext uri="{FF2B5EF4-FFF2-40B4-BE49-F238E27FC236}">
                <a16:creationId xmlns:a16="http://schemas.microsoft.com/office/drawing/2014/main" id="{6F0D225C-EBA2-441F-9219-FDDC3BFD882C}"/>
              </a:ext>
            </a:extLst>
          </p:cNvPr>
          <p:cNvSpPr>
            <a:spLocks noGrp="1"/>
          </p:cNvSpPr>
          <p:nvPr>
            <p:ph idx="1"/>
          </p:nvPr>
        </p:nvSpPr>
        <p:spPr/>
        <p:txBody>
          <a:bodyPr>
            <a:normAutofit lnSpcReduction="10000"/>
          </a:bodyPr>
          <a:lstStyle/>
          <a:p>
            <a:r>
              <a:rPr lang="en-US" dirty="0"/>
              <a:t>See the documentation</a:t>
            </a:r>
          </a:p>
          <a:p>
            <a:pPr lvl="1"/>
            <a:r>
              <a:rPr lang="en-US" dirty="0">
                <a:hlinkClick r:id="rId2"/>
              </a:rPr>
              <a:t>http://oidcrp.readthedocs.io/en/latest/</a:t>
            </a:r>
            <a:endParaRPr lang="en-US" dirty="0"/>
          </a:p>
          <a:p>
            <a:r>
              <a:rPr lang="en-US" dirty="0"/>
              <a:t>See sample RPs</a:t>
            </a:r>
          </a:p>
          <a:p>
            <a:pPr lvl="1"/>
            <a:r>
              <a:rPr lang="en-US" u="sng" dirty="0">
                <a:hlinkClick r:id="rId3"/>
              </a:rPr>
              <a:t>https://github.com/openid/JWTConnect-Python-OidcRP/tree/master/chrp</a:t>
            </a:r>
            <a:endParaRPr lang="en-US" u="sng" dirty="0"/>
          </a:p>
          <a:p>
            <a:pPr lvl="1"/>
            <a:r>
              <a:rPr lang="en-US" dirty="0"/>
              <a:t>Has example configurations for Facebook, GitHub, Google, LinkedIn, Microsoft, Okta, Ping Federate, and Salesforce</a:t>
            </a:r>
          </a:p>
          <a:p>
            <a:endParaRPr lang="en-US" dirty="0"/>
          </a:p>
          <a:p>
            <a:r>
              <a:rPr lang="en-US" b="1" i="1" dirty="0"/>
              <a:t>Action Item:  Give Python JWTConnect a try!</a:t>
            </a:r>
          </a:p>
        </p:txBody>
      </p:sp>
    </p:spTree>
    <p:extLst>
      <p:ext uri="{BB962C8B-B14F-4D97-AF65-F5344CB8AC3E}">
        <p14:creationId xmlns:p14="http://schemas.microsoft.com/office/powerpoint/2010/main" val="3040572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F561C-060B-4244-824A-2E6FB80A1766}"/>
              </a:ext>
            </a:extLst>
          </p:cNvPr>
          <p:cNvSpPr>
            <a:spLocks noGrp="1"/>
          </p:cNvSpPr>
          <p:nvPr>
            <p:ph type="title"/>
          </p:nvPr>
        </p:nvSpPr>
        <p:spPr/>
        <p:txBody>
          <a:bodyPr>
            <a:normAutofit fontScale="90000"/>
          </a:bodyPr>
          <a:lstStyle/>
          <a:p>
            <a:r>
              <a:rPr lang="en-US" dirty="0"/>
              <a:t>Form Post Response Mode Certification</a:t>
            </a:r>
          </a:p>
        </p:txBody>
      </p:sp>
      <p:sp>
        <p:nvSpPr>
          <p:cNvPr id="3" name="Content Placeholder 2">
            <a:extLst>
              <a:ext uri="{FF2B5EF4-FFF2-40B4-BE49-F238E27FC236}">
                <a16:creationId xmlns:a16="http://schemas.microsoft.com/office/drawing/2014/main" id="{4D13FC23-7C22-458C-9B5E-2F2B397AE70E}"/>
              </a:ext>
            </a:extLst>
          </p:cNvPr>
          <p:cNvSpPr>
            <a:spLocks noGrp="1"/>
          </p:cNvSpPr>
          <p:nvPr>
            <p:ph idx="1"/>
          </p:nvPr>
        </p:nvSpPr>
        <p:spPr/>
        <p:txBody>
          <a:bodyPr/>
          <a:lstStyle/>
          <a:p>
            <a:r>
              <a:rPr lang="en-US" dirty="0"/>
              <a:t>New pair of OpenID Certification profiles being launched at Identiverse</a:t>
            </a:r>
          </a:p>
          <a:p>
            <a:pPr lvl="1"/>
            <a:r>
              <a:rPr lang="en-US" dirty="0"/>
              <a:t>OpenID Provider supporting Form Post Response Mode</a:t>
            </a:r>
          </a:p>
          <a:p>
            <a:pPr lvl="1"/>
            <a:r>
              <a:rPr lang="en-US" dirty="0"/>
              <a:t>Relying Party supporting Form Post Response Mode</a:t>
            </a:r>
          </a:p>
          <a:p>
            <a:r>
              <a:rPr lang="en-US" dirty="0"/>
              <a:t>Tests OP and RP support for</a:t>
            </a:r>
          </a:p>
          <a:p>
            <a:pPr lvl="1"/>
            <a:r>
              <a:rPr lang="en-US" dirty="0"/>
              <a:t>OAuth 2.0 Form Post Response Mode</a:t>
            </a:r>
          </a:p>
          <a:p>
            <a:pPr lvl="1"/>
            <a:r>
              <a:rPr lang="en-US" dirty="0">
                <a:hlinkClick r:id="rId2"/>
              </a:rPr>
              <a:t>http://openid.net/specs/oauth-v2-form-post-response-mode-1_0.html</a:t>
            </a:r>
            <a:endParaRPr lang="en-US" dirty="0"/>
          </a:p>
        </p:txBody>
      </p:sp>
    </p:spTree>
    <p:extLst>
      <p:ext uri="{BB962C8B-B14F-4D97-AF65-F5344CB8AC3E}">
        <p14:creationId xmlns:p14="http://schemas.microsoft.com/office/powerpoint/2010/main" val="80909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05855-802E-44AD-B381-26DD16EACB37}"/>
              </a:ext>
            </a:extLst>
          </p:cNvPr>
          <p:cNvSpPr>
            <a:spLocks noGrp="1"/>
          </p:cNvSpPr>
          <p:nvPr>
            <p:ph type="title"/>
          </p:nvPr>
        </p:nvSpPr>
        <p:spPr/>
        <p:txBody>
          <a:bodyPr/>
          <a:lstStyle/>
          <a:p>
            <a:pPr lvl="0"/>
            <a:r>
              <a:rPr lang="en-US" baseline="0" dirty="0"/>
              <a:t>What the Form Post Tests Do</a:t>
            </a:r>
            <a:endParaRPr lang="en-US" dirty="0"/>
          </a:p>
        </p:txBody>
      </p:sp>
      <p:sp>
        <p:nvSpPr>
          <p:cNvPr id="3" name="Content Placeholder 2">
            <a:extLst>
              <a:ext uri="{FF2B5EF4-FFF2-40B4-BE49-F238E27FC236}">
                <a16:creationId xmlns:a16="http://schemas.microsoft.com/office/drawing/2014/main" id="{B30F4CA4-EA6B-4819-A854-DE4B19A2216E}"/>
              </a:ext>
            </a:extLst>
          </p:cNvPr>
          <p:cNvSpPr>
            <a:spLocks noGrp="1"/>
          </p:cNvSpPr>
          <p:nvPr>
            <p:ph idx="1"/>
          </p:nvPr>
        </p:nvSpPr>
        <p:spPr/>
        <p:txBody>
          <a:bodyPr/>
          <a:lstStyle/>
          <a:p>
            <a:r>
              <a:rPr lang="en-US" dirty="0"/>
              <a:t>The conformance tests verify that</a:t>
            </a:r>
          </a:p>
          <a:p>
            <a:pPr lvl="1"/>
            <a:r>
              <a:rPr lang="en-US" dirty="0"/>
              <a:t>when </a:t>
            </a:r>
            <a:r>
              <a:rPr lang="en-US" dirty="0">
                <a:latin typeface="Courier New" panose="02070309020205020404" pitchFamily="49" charset="0"/>
                <a:cs typeface="Courier New" panose="02070309020205020404" pitchFamily="49" charset="0"/>
              </a:rPr>
              <a:t>response_mode=form_post</a:t>
            </a:r>
            <a:r>
              <a:rPr lang="en-US" dirty="0"/>
              <a:t> parameter used</a:t>
            </a:r>
          </a:p>
          <a:p>
            <a:pPr lvl="1"/>
            <a:r>
              <a:rPr lang="en-US" dirty="0"/>
              <a:t>responses are returned as HTML form parameters using HTTP </a:t>
            </a:r>
            <a:r>
              <a:rPr lang="en-US" dirty="0">
                <a:latin typeface="Courier New" panose="02070309020205020404" pitchFamily="49" charset="0"/>
                <a:cs typeface="Courier New" panose="02070309020205020404" pitchFamily="49" charset="0"/>
              </a:rPr>
              <a:t>POST</a:t>
            </a:r>
          </a:p>
          <a:p>
            <a:pPr lvl="1"/>
            <a:r>
              <a:rPr lang="en-US" dirty="0"/>
              <a:t>Instead of as fragments or query parameters</a:t>
            </a:r>
          </a:p>
          <a:p>
            <a:r>
              <a:rPr lang="en-US" dirty="0"/>
              <a:t>Tests cover both success replies and error replies</a:t>
            </a:r>
          </a:p>
        </p:txBody>
      </p:sp>
    </p:spTree>
    <p:extLst>
      <p:ext uri="{BB962C8B-B14F-4D97-AF65-F5344CB8AC3E}">
        <p14:creationId xmlns:p14="http://schemas.microsoft.com/office/powerpoint/2010/main" val="3234564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99487-44E9-4EE0-A1C9-F50B98262F0A}"/>
              </a:ext>
            </a:extLst>
          </p:cNvPr>
          <p:cNvSpPr>
            <a:spLocks noGrp="1"/>
          </p:cNvSpPr>
          <p:nvPr>
            <p:ph type="title"/>
          </p:nvPr>
        </p:nvSpPr>
        <p:spPr/>
        <p:txBody>
          <a:bodyPr/>
          <a:lstStyle/>
          <a:p>
            <a:r>
              <a:rPr lang="en-US" dirty="0"/>
              <a:t>Testing the Tests</a:t>
            </a:r>
          </a:p>
        </p:txBody>
      </p:sp>
      <p:sp>
        <p:nvSpPr>
          <p:cNvPr id="3" name="Content Placeholder 2">
            <a:extLst>
              <a:ext uri="{FF2B5EF4-FFF2-40B4-BE49-F238E27FC236}">
                <a16:creationId xmlns:a16="http://schemas.microsoft.com/office/drawing/2014/main" id="{6183B0DB-D18D-4075-BB4B-F1633A5F7B53}"/>
              </a:ext>
            </a:extLst>
          </p:cNvPr>
          <p:cNvSpPr>
            <a:spLocks noGrp="1"/>
          </p:cNvSpPr>
          <p:nvPr>
            <p:ph idx="1"/>
          </p:nvPr>
        </p:nvSpPr>
        <p:spPr/>
        <p:txBody>
          <a:bodyPr/>
          <a:lstStyle/>
          <a:p>
            <a:r>
              <a:rPr lang="en-US" dirty="0"/>
              <a:t>Form Post Response Mode certification tests are ready to test</a:t>
            </a:r>
          </a:p>
          <a:p>
            <a:r>
              <a:rPr lang="en-US" dirty="0"/>
              <a:t>These profiles currently in pilot mode</a:t>
            </a:r>
          </a:p>
          <a:p>
            <a:pPr lvl="1"/>
            <a:r>
              <a:rPr lang="en-US" dirty="0"/>
              <a:t>OpenID Foundation members can certify against them for free</a:t>
            </a:r>
          </a:p>
          <a:p>
            <a:r>
              <a:rPr lang="en-US" dirty="0"/>
              <a:t>There’s a checkbox to add these tests to your OP testing config</a:t>
            </a:r>
          </a:p>
          <a:p>
            <a:r>
              <a:rPr lang="en-US" dirty="0"/>
              <a:t>See the testing instructions at </a:t>
            </a:r>
            <a:r>
              <a:rPr lang="en-US" dirty="0">
                <a:hlinkClick r:id="rId2"/>
              </a:rPr>
              <a:t>http://openid.net/certification/</a:t>
            </a:r>
            <a:endParaRPr lang="en-US" dirty="0"/>
          </a:p>
          <a:p>
            <a:endParaRPr lang="en-US" dirty="0"/>
          </a:p>
          <a:p>
            <a:r>
              <a:rPr lang="en-US" b="1" i="1" dirty="0"/>
              <a:t>Action Item:  Test the tests and certify your implementations!</a:t>
            </a:r>
          </a:p>
        </p:txBody>
      </p:sp>
    </p:spTree>
    <p:extLst>
      <p:ext uri="{BB962C8B-B14F-4D97-AF65-F5344CB8AC3E}">
        <p14:creationId xmlns:p14="http://schemas.microsoft.com/office/powerpoint/2010/main" val="262786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AC90-D09F-4032-A1F2-D0BF22409F9F}"/>
              </a:ext>
            </a:extLst>
          </p:cNvPr>
          <p:cNvSpPr>
            <a:spLocks noGrp="1"/>
          </p:cNvSpPr>
          <p:nvPr>
            <p:ph type="title"/>
          </p:nvPr>
        </p:nvSpPr>
        <p:spPr>
          <a:xfrm>
            <a:off x="609600" y="2782094"/>
            <a:ext cx="10913269" cy="1143000"/>
          </a:xfrm>
        </p:spPr>
        <p:txBody>
          <a:bodyPr>
            <a:normAutofit/>
          </a:bodyPr>
          <a:lstStyle/>
          <a:p>
            <a:r>
              <a:rPr lang="en-US" dirty="0"/>
              <a:t>OpenID Connect Specifications</a:t>
            </a:r>
          </a:p>
        </p:txBody>
      </p:sp>
    </p:spTree>
    <p:extLst>
      <p:ext uri="{BB962C8B-B14F-4D97-AF65-F5344CB8AC3E}">
        <p14:creationId xmlns:p14="http://schemas.microsoft.com/office/powerpoint/2010/main" val="3420892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Specifications when finalized in 2014</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18693" y="1369417"/>
            <a:ext cx="6174153" cy="5262402"/>
          </a:xfrm>
        </p:spPr>
      </p:pic>
    </p:spTree>
    <p:extLst>
      <p:ext uri="{BB962C8B-B14F-4D97-AF65-F5344CB8AC3E}">
        <p14:creationId xmlns:p14="http://schemas.microsoft.com/office/powerpoint/2010/main" val="2059662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Session Management / Logout</a:t>
            </a:r>
            <a:br>
              <a:rPr lang="en-US" dirty="0"/>
            </a:br>
            <a:r>
              <a:rPr lang="en-US" dirty="0"/>
              <a:t>(work in progress)</a:t>
            </a:r>
          </a:p>
        </p:txBody>
      </p:sp>
      <p:sp>
        <p:nvSpPr>
          <p:cNvPr id="3" name="Content Placeholder 2"/>
          <p:cNvSpPr>
            <a:spLocks noGrp="1"/>
          </p:cNvSpPr>
          <p:nvPr>
            <p:ph idx="1"/>
          </p:nvPr>
        </p:nvSpPr>
        <p:spPr>
          <a:xfrm>
            <a:off x="609600" y="1600200"/>
            <a:ext cx="10972800" cy="5100638"/>
          </a:xfrm>
        </p:spPr>
        <p:txBody>
          <a:bodyPr>
            <a:normAutofit fontScale="92500" lnSpcReduction="20000"/>
          </a:bodyPr>
          <a:lstStyle/>
          <a:p>
            <a:r>
              <a:rPr lang="en-US" sz="2800" dirty="0"/>
              <a:t>Three approaches being pursued by the working group:</a:t>
            </a:r>
          </a:p>
          <a:p>
            <a:pPr lvl="1"/>
            <a:r>
              <a:rPr lang="en-US" sz="2400" dirty="0"/>
              <a:t>Session Management</a:t>
            </a:r>
          </a:p>
          <a:p>
            <a:pPr lvl="2"/>
            <a:r>
              <a:rPr lang="en-US" sz="2000" dirty="0">
                <a:hlinkClick r:id="rId3"/>
              </a:rPr>
              <a:t>http://openid.net/specs/openid-connect-session-1_0.html</a:t>
            </a:r>
            <a:endParaRPr lang="en-US" sz="2000" dirty="0"/>
          </a:p>
          <a:p>
            <a:pPr lvl="2"/>
            <a:r>
              <a:rPr lang="en-US" sz="2000" dirty="0"/>
              <a:t>Uses HTML5 postMessage to communicate state change messages between OP and RP iframes</a:t>
            </a:r>
          </a:p>
          <a:p>
            <a:pPr lvl="1"/>
            <a:r>
              <a:rPr lang="en-US" sz="2400" dirty="0"/>
              <a:t>Front-Channel Logout</a:t>
            </a:r>
          </a:p>
          <a:p>
            <a:pPr lvl="2"/>
            <a:r>
              <a:rPr lang="en-US" sz="2000" dirty="0">
                <a:hlinkClick r:id="rId4"/>
              </a:rPr>
              <a:t>http://openid.net/specs/openid-connect-frontchannel-1_0.html</a:t>
            </a:r>
            <a:endParaRPr lang="en-US" sz="2000" dirty="0"/>
          </a:p>
          <a:p>
            <a:pPr lvl="2"/>
            <a:r>
              <a:rPr lang="en-US" sz="2000" dirty="0"/>
              <a:t>Uses HTTP GET to load image or iframe, triggering logout (similar to SAML, WS-Federation)</a:t>
            </a:r>
          </a:p>
          <a:p>
            <a:pPr lvl="1"/>
            <a:r>
              <a:rPr lang="en-US" sz="2400" dirty="0"/>
              <a:t>Back-Channel Logout</a:t>
            </a:r>
          </a:p>
          <a:p>
            <a:pPr lvl="2"/>
            <a:r>
              <a:rPr lang="en-US" sz="2000" dirty="0">
                <a:hlinkClick r:id="rId5"/>
              </a:rPr>
              <a:t>http://openid.net/specs/openid-connect-backchannel-1_0.html</a:t>
            </a:r>
            <a:endParaRPr lang="en-US" sz="2000" dirty="0"/>
          </a:p>
          <a:p>
            <a:pPr lvl="2"/>
            <a:r>
              <a:rPr lang="en-US" sz="2000" dirty="0"/>
              <a:t>Server-to-communication not using the browser</a:t>
            </a:r>
          </a:p>
          <a:p>
            <a:pPr lvl="2"/>
            <a:r>
              <a:rPr lang="en-US" sz="2000" dirty="0"/>
              <a:t>Can be used by native applications, which have no active browser</a:t>
            </a:r>
          </a:p>
          <a:p>
            <a:r>
              <a:rPr lang="en-US" sz="2800" dirty="0"/>
              <a:t>Unfortunately, no one approach best for all use cases</a:t>
            </a:r>
          </a:p>
          <a:p>
            <a:pPr lvl="1"/>
            <a:r>
              <a:rPr lang="en-US" sz="2400" dirty="0"/>
              <a:t>Can be used separately or in combination</a:t>
            </a:r>
          </a:p>
          <a:p>
            <a:r>
              <a:rPr lang="en-US" sz="2800" dirty="0"/>
              <a:t>Recent decision made that it’s time for them to become Final Specifications</a:t>
            </a:r>
          </a:p>
          <a:p>
            <a:pPr lvl="1"/>
            <a:r>
              <a:rPr lang="en-US" sz="2400" b="1" i="1" dirty="0"/>
              <a:t>Action item:  Review these specifications now before we vote them to Final status!</a:t>
            </a:r>
          </a:p>
        </p:txBody>
      </p:sp>
    </p:spTree>
    <p:extLst>
      <p:ext uri="{BB962C8B-B14F-4D97-AF65-F5344CB8AC3E}">
        <p14:creationId xmlns:p14="http://schemas.microsoft.com/office/powerpoint/2010/main" val="4261323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Federation Specification</a:t>
            </a:r>
            <a:br>
              <a:rPr lang="en-US" dirty="0"/>
            </a:br>
            <a:r>
              <a:rPr lang="en-US" dirty="0"/>
              <a:t>(work in progress)</a:t>
            </a:r>
          </a:p>
        </p:txBody>
      </p:sp>
      <p:sp>
        <p:nvSpPr>
          <p:cNvPr id="3" name="Content Placeholder 2"/>
          <p:cNvSpPr>
            <a:spLocks noGrp="1"/>
          </p:cNvSpPr>
          <p:nvPr>
            <p:ph idx="1"/>
          </p:nvPr>
        </p:nvSpPr>
        <p:spPr>
          <a:xfrm>
            <a:off x="609600" y="1600200"/>
            <a:ext cx="10972800" cy="5036343"/>
          </a:xfrm>
        </p:spPr>
        <p:txBody>
          <a:bodyPr>
            <a:normAutofit lnSpcReduction="10000"/>
          </a:bodyPr>
          <a:lstStyle/>
          <a:p>
            <a:r>
              <a:rPr lang="en-US" dirty="0"/>
              <a:t>OpenID Connect Federation specification</a:t>
            </a:r>
          </a:p>
          <a:p>
            <a:pPr lvl="1"/>
            <a:r>
              <a:rPr lang="en-US" dirty="0">
                <a:hlinkClick r:id="rId3"/>
              </a:rPr>
              <a:t>http://openid.net/specs/openid-connect-federation-1_0.html</a:t>
            </a:r>
            <a:endParaRPr lang="en-US" dirty="0"/>
          </a:p>
          <a:p>
            <a:r>
              <a:rPr lang="en-US" dirty="0"/>
              <a:t>Enables establishment and maintenance of multi-party federations using OpenID Connect</a:t>
            </a:r>
          </a:p>
          <a:p>
            <a:r>
              <a:rPr lang="en-US" dirty="0"/>
              <a:t>Defines hierarchical JSON-based metadata structures for federation participants</a:t>
            </a:r>
          </a:p>
          <a:p>
            <a:r>
              <a:rPr lang="en-US" dirty="0"/>
              <a:t>In 45-day review period to become an Implementer’s Draft</a:t>
            </a:r>
          </a:p>
          <a:p>
            <a:pPr lvl="1"/>
            <a:r>
              <a:rPr lang="en-US" dirty="0">
                <a:hlinkClick r:id="rId4"/>
              </a:rPr>
              <a:t>http://openid.net/2018/06/08/public-review-period-for-openid-connect-federation-specification-started/</a:t>
            </a:r>
            <a:endParaRPr lang="en-US" dirty="0"/>
          </a:p>
          <a:p>
            <a:pPr lvl="1"/>
            <a:r>
              <a:rPr lang="en-US" b="1" i="1" dirty="0"/>
              <a:t>Action item:  Review the Federation specification!</a:t>
            </a:r>
          </a:p>
        </p:txBody>
      </p:sp>
    </p:spTree>
    <p:extLst>
      <p:ext uri="{BB962C8B-B14F-4D97-AF65-F5344CB8AC3E}">
        <p14:creationId xmlns:p14="http://schemas.microsoft.com/office/powerpoint/2010/main" val="240186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Facebook"/>
          <p:cNvPicPr>
            <a:picLocks noChangeAspect="1" noChangeArrowheads="1"/>
          </p:cNvPicPr>
          <p:nvPr/>
        </p:nvPicPr>
        <p:blipFill>
          <a:blip r:embed="rId3" cstate="print"/>
          <a:srcRect/>
          <a:stretch>
            <a:fillRect/>
          </a:stretch>
        </p:blipFill>
        <p:spPr bwMode="auto">
          <a:xfrm>
            <a:off x="2209461" y="1700180"/>
            <a:ext cx="2190750" cy="952500"/>
          </a:xfrm>
          <a:prstGeom prst="rect">
            <a:avLst/>
          </a:prstGeom>
          <a:noFill/>
        </p:spPr>
      </p:pic>
      <p:sp>
        <p:nvSpPr>
          <p:cNvPr id="2" name="Title 1"/>
          <p:cNvSpPr>
            <a:spLocks noGrp="1"/>
          </p:cNvSpPr>
          <p:nvPr>
            <p:ph type="title"/>
          </p:nvPr>
        </p:nvSpPr>
        <p:spPr/>
        <p:txBody>
          <a:bodyPr/>
          <a:lstStyle/>
          <a:p>
            <a:r>
              <a:rPr lang="en-US" dirty="0"/>
              <a:t>Working Together</a:t>
            </a:r>
          </a:p>
        </p:txBody>
      </p:sp>
      <p:pic>
        <p:nvPicPr>
          <p:cNvPr id="20" name="Picture 19" descr="Ping Identity"/>
          <p:cNvPicPr>
            <a:picLocks noChangeAspect="1" noChangeArrowheads="1"/>
          </p:cNvPicPr>
          <p:nvPr/>
        </p:nvPicPr>
        <p:blipFill>
          <a:blip r:embed="rId4" cstate="print"/>
          <a:srcRect/>
          <a:stretch>
            <a:fillRect/>
          </a:stretch>
        </p:blipFill>
        <p:spPr bwMode="auto">
          <a:xfrm>
            <a:off x="1689618" y="2441375"/>
            <a:ext cx="2190750" cy="952500"/>
          </a:xfrm>
          <a:prstGeom prst="rect">
            <a:avLst/>
          </a:prstGeom>
          <a:noFill/>
        </p:spPr>
      </p:pic>
      <p:pic>
        <p:nvPicPr>
          <p:cNvPr id="21" name="Picture 20" descr="Nomura Research Institute"/>
          <p:cNvPicPr>
            <a:picLocks noChangeAspect="1" noChangeArrowheads="1"/>
          </p:cNvPicPr>
          <p:nvPr/>
        </p:nvPicPr>
        <p:blipFill>
          <a:blip r:embed="rId5" cstate="print"/>
          <a:srcRect/>
          <a:stretch>
            <a:fillRect/>
          </a:stretch>
        </p:blipFill>
        <p:spPr bwMode="auto">
          <a:xfrm>
            <a:off x="5397522" y="4331275"/>
            <a:ext cx="1428750" cy="857251"/>
          </a:xfrm>
          <a:prstGeom prst="rect">
            <a:avLst/>
          </a:prstGeom>
          <a:noFill/>
        </p:spPr>
      </p:pic>
      <p:cxnSp>
        <p:nvCxnSpPr>
          <p:cNvPr id="23" name="直線矢印コネクタ 11"/>
          <p:cNvCxnSpPr/>
          <p:nvPr/>
        </p:nvCxnSpPr>
        <p:spPr>
          <a:xfrm>
            <a:off x="4295335" y="2391508"/>
            <a:ext cx="1143684" cy="85547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13"/>
          <p:cNvCxnSpPr/>
          <p:nvPr/>
        </p:nvCxnSpPr>
        <p:spPr>
          <a:xfrm>
            <a:off x="5404139" y="2025329"/>
            <a:ext cx="563659" cy="120699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15"/>
          <p:cNvCxnSpPr/>
          <p:nvPr/>
        </p:nvCxnSpPr>
        <p:spPr>
          <a:xfrm flipH="1">
            <a:off x="6459628" y="2047227"/>
            <a:ext cx="509978" cy="119438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17"/>
          <p:cNvCxnSpPr/>
          <p:nvPr/>
        </p:nvCxnSpPr>
        <p:spPr>
          <a:xfrm>
            <a:off x="3636539" y="3022334"/>
            <a:ext cx="1161667" cy="346509"/>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19"/>
          <p:cNvCxnSpPr/>
          <p:nvPr/>
        </p:nvCxnSpPr>
        <p:spPr>
          <a:xfrm flipV="1">
            <a:off x="6088986" y="3879230"/>
            <a:ext cx="7014" cy="66389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1"/>
          <p:cNvCxnSpPr/>
          <p:nvPr/>
        </p:nvCxnSpPr>
        <p:spPr>
          <a:xfrm flipH="1" flipV="1">
            <a:off x="7309905" y="3823047"/>
            <a:ext cx="1488351" cy="97210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2"/>
          <p:cNvSpPr txBox="1"/>
          <p:nvPr/>
        </p:nvSpPr>
        <p:spPr>
          <a:xfrm>
            <a:off x="4729233" y="3246983"/>
            <a:ext cx="2978701" cy="584775"/>
          </a:xfrm>
          <a:prstGeom prst="rect">
            <a:avLst/>
          </a:prstGeom>
          <a:noFill/>
        </p:spPr>
        <p:txBody>
          <a:bodyPr wrap="non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3200" dirty="0">
                <a:cs typeface="Times New Roman" pitchFamily="18" charset="0"/>
              </a:rPr>
              <a:t>OpenID Connect</a:t>
            </a:r>
            <a:endParaRPr lang="ja-JP" altLang="en-US" sz="3200" dirty="0">
              <a:cs typeface="Times New Roman" pitchFamily="18" charset="0"/>
            </a:endParaRPr>
          </a:p>
        </p:txBody>
      </p:sp>
      <p:pic>
        <p:nvPicPr>
          <p:cNvPr id="31" name="Picture 30" descr="Yahoo!"/>
          <p:cNvPicPr>
            <a:picLocks noChangeAspect="1" noChangeArrowheads="1"/>
          </p:cNvPicPr>
          <p:nvPr/>
        </p:nvPicPr>
        <p:blipFill>
          <a:blip r:embed="rId6" cstate="print"/>
          <a:srcRect/>
          <a:stretch>
            <a:fillRect/>
          </a:stretch>
        </p:blipFill>
        <p:spPr bwMode="auto">
          <a:xfrm>
            <a:off x="8268329" y="1798322"/>
            <a:ext cx="1739296" cy="756216"/>
          </a:xfrm>
          <a:prstGeom prst="rect">
            <a:avLst/>
          </a:prstGeom>
          <a:noFill/>
        </p:spPr>
      </p:pic>
      <p:cxnSp>
        <p:nvCxnSpPr>
          <p:cNvPr id="32" name="直線矢印コネクタ 18"/>
          <p:cNvCxnSpPr/>
          <p:nvPr/>
        </p:nvCxnSpPr>
        <p:spPr>
          <a:xfrm flipH="1">
            <a:off x="7698115" y="3076814"/>
            <a:ext cx="974856" cy="29202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33" name="Picture 32" descr="Yahoo! JAPAN"/>
          <p:cNvPicPr>
            <a:picLocks noChangeAspect="1" noChangeArrowheads="1"/>
          </p:cNvPicPr>
          <p:nvPr/>
        </p:nvPicPr>
        <p:blipFill>
          <a:blip r:embed="rId7" cstate="print"/>
          <a:srcRect/>
          <a:stretch>
            <a:fillRect/>
          </a:stretch>
        </p:blipFill>
        <p:spPr bwMode="auto">
          <a:xfrm>
            <a:off x="7288027" y="5695255"/>
            <a:ext cx="1384945" cy="369737"/>
          </a:xfrm>
          <a:prstGeom prst="rect">
            <a:avLst/>
          </a:prstGeom>
          <a:noFill/>
        </p:spPr>
      </p:pic>
      <p:cxnSp>
        <p:nvCxnSpPr>
          <p:cNvPr id="34" name="直線矢印コネクタ 24"/>
          <p:cNvCxnSpPr/>
          <p:nvPr/>
        </p:nvCxnSpPr>
        <p:spPr>
          <a:xfrm flipH="1" flipV="1">
            <a:off x="6969606" y="3879231"/>
            <a:ext cx="1010892" cy="172077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0"/>
          <p:cNvCxnSpPr/>
          <p:nvPr/>
        </p:nvCxnSpPr>
        <p:spPr>
          <a:xfrm flipV="1">
            <a:off x="4450080" y="3859190"/>
            <a:ext cx="739260" cy="711369"/>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40" name="Picture 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66849" y="5403053"/>
            <a:ext cx="1318137" cy="988603"/>
          </a:xfrm>
          <a:prstGeom prst="rect">
            <a:avLst/>
          </a:prstGeom>
        </p:spPr>
      </p:pic>
      <p:cxnSp>
        <p:nvCxnSpPr>
          <p:cNvPr id="35" name="直線矢印コネクタ 27"/>
          <p:cNvCxnSpPr/>
          <p:nvPr/>
        </p:nvCxnSpPr>
        <p:spPr>
          <a:xfrm flipV="1">
            <a:off x="5180145" y="3895056"/>
            <a:ext cx="430521" cy="165618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17"/>
          <p:cNvCxnSpPr/>
          <p:nvPr/>
        </p:nvCxnSpPr>
        <p:spPr>
          <a:xfrm flipV="1">
            <a:off x="3691382" y="3705280"/>
            <a:ext cx="1037850" cy="1739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303081" y="3780957"/>
            <a:ext cx="2133908" cy="528142"/>
          </a:xfrm>
          <a:prstGeom prst="rect">
            <a:avLst/>
          </a:prstGeom>
        </p:spPr>
      </p:pic>
      <p:cxnSp>
        <p:nvCxnSpPr>
          <p:cNvPr id="42" name="直線矢印コネクタ 18"/>
          <p:cNvCxnSpPr/>
          <p:nvPr/>
        </p:nvCxnSpPr>
        <p:spPr>
          <a:xfrm flipH="1" flipV="1">
            <a:off x="7730857" y="3705278"/>
            <a:ext cx="1067398" cy="18977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38517" y="1425598"/>
            <a:ext cx="2199803" cy="470758"/>
          </a:xfrm>
          <a:prstGeom prst="rect">
            <a:avLst/>
          </a:prstGeom>
        </p:spPr>
      </p:pic>
      <p:pic>
        <p:nvPicPr>
          <p:cNvPr id="7" name="Picture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18582" y="5053411"/>
            <a:ext cx="1184586" cy="533064"/>
          </a:xfrm>
          <a:prstGeom prst="rect">
            <a:avLst/>
          </a:prstGeom>
        </p:spPr>
      </p:pic>
      <p:cxnSp>
        <p:nvCxnSpPr>
          <p:cNvPr id="36" name="直線矢印コネクタ 24"/>
          <p:cNvCxnSpPr>
            <a:stCxn id="7" idx="0"/>
          </p:cNvCxnSpPr>
          <p:nvPr/>
        </p:nvCxnSpPr>
        <p:spPr>
          <a:xfrm flipH="1" flipV="1">
            <a:off x="6536791" y="3882863"/>
            <a:ext cx="274084" cy="117054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30" name="Picture 2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672972" y="4804905"/>
            <a:ext cx="1280465" cy="1001091"/>
          </a:xfrm>
          <a:prstGeom prst="rect">
            <a:avLst/>
          </a:prstGeom>
        </p:spPr>
      </p:pic>
      <p:pic>
        <p:nvPicPr>
          <p:cNvPr id="44" name="Picture 4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112797" y="3705280"/>
            <a:ext cx="1530208" cy="625994"/>
          </a:xfrm>
          <a:prstGeom prst="rect">
            <a:avLst/>
          </a:prstGeom>
        </p:spPr>
      </p:pic>
      <p:pic>
        <p:nvPicPr>
          <p:cNvPr id="3" name="Picture 2"/>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442475" y="5393388"/>
            <a:ext cx="684048" cy="684048"/>
          </a:xfrm>
          <a:prstGeom prst="rect">
            <a:avLst/>
          </a:prstGeom>
        </p:spPr>
      </p:pic>
      <p:pic>
        <p:nvPicPr>
          <p:cNvPr id="4" name="Picture 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3600410" y="4625634"/>
            <a:ext cx="767374" cy="767374"/>
          </a:xfrm>
          <a:prstGeom prst="rect">
            <a:avLst/>
          </a:prstGeom>
        </p:spPr>
      </p:pic>
      <p:pic>
        <p:nvPicPr>
          <p:cNvPr id="39" name="Picture 38"/>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2838410" y="4706815"/>
            <a:ext cx="762000" cy="762000"/>
          </a:xfrm>
          <a:prstGeom prst="rect">
            <a:avLst/>
          </a:prstGeom>
        </p:spPr>
      </p:pic>
      <p:cxnSp>
        <p:nvCxnSpPr>
          <p:cNvPr id="38" name="直線矢印コネクタ 11"/>
          <p:cNvCxnSpPr/>
          <p:nvPr/>
        </p:nvCxnSpPr>
        <p:spPr>
          <a:xfrm flipH="1">
            <a:off x="7057303" y="2391509"/>
            <a:ext cx="1190883" cy="862295"/>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pic>
        <p:nvPicPr>
          <p:cNvPr id="43" name="Picture 42"/>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672972" y="2701550"/>
            <a:ext cx="1879919" cy="493479"/>
          </a:xfrm>
          <a:prstGeom prst="rect">
            <a:avLst/>
          </a:prstGeom>
        </p:spPr>
      </p:pic>
      <p:pic>
        <p:nvPicPr>
          <p:cNvPr id="6" name="Picture 5"/>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4176366" y="1443029"/>
            <a:ext cx="1401061" cy="471691"/>
          </a:xfrm>
          <a:prstGeom prst="rect">
            <a:avLst/>
          </a:prstGeom>
        </p:spPr>
      </p:pic>
    </p:spTree>
    <p:extLst>
      <p:ext uri="{BB962C8B-B14F-4D97-AF65-F5344CB8AC3E}">
        <p14:creationId xmlns:p14="http://schemas.microsoft.com/office/powerpoint/2010/main" val="2471511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Second Errata Set</a:t>
            </a:r>
            <a:br>
              <a:rPr lang="en-US" dirty="0"/>
            </a:br>
            <a:r>
              <a:rPr lang="en-US" dirty="0"/>
              <a:t>(work in progress)</a:t>
            </a:r>
          </a:p>
        </p:txBody>
      </p:sp>
      <p:sp>
        <p:nvSpPr>
          <p:cNvPr id="3" name="Content Placeholder 2"/>
          <p:cNvSpPr>
            <a:spLocks noGrp="1"/>
          </p:cNvSpPr>
          <p:nvPr>
            <p:ph idx="1"/>
          </p:nvPr>
        </p:nvSpPr>
        <p:spPr/>
        <p:txBody>
          <a:bodyPr>
            <a:normAutofit fontScale="92500" lnSpcReduction="10000"/>
          </a:bodyPr>
          <a:lstStyle/>
          <a:p>
            <a:r>
              <a:rPr lang="en-US" dirty="0"/>
              <a:t>Errata process corrects typos, etc. discovered</a:t>
            </a:r>
          </a:p>
          <a:p>
            <a:pPr lvl="1"/>
            <a:r>
              <a:rPr lang="en-US" dirty="0"/>
              <a:t>Makes no normative changes</a:t>
            </a:r>
          </a:p>
          <a:p>
            <a:r>
              <a:rPr lang="en-US" dirty="0"/>
              <a:t>Edits under way for second errata set</a:t>
            </a:r>
          </a:p>
          <a:p>
            <a:r>
              <a:rPr lang="en-US" dirty="0"/>
              <a:t>See </a:t>
            </a:r>
            <a:r>
              <a:rPr lang="en-US" dirty="0">
                <a:hlinkClick r:id="rId3"/>
              </a:rPr>
              <a:t>http://openid.net/specs/openid-connect-core-1_0-23.html</a:t>
            </a:r>
            <a:r>
              <a:rPr lang="en-US" dirty="0"/>
              <a:t> for current Core errata draft</a:t>
            </a:r>
          </a:p>
          <a:p>
            <a:r>
              <a:rPr lang="en-US" dirty="0"/>
              <a:t>Waiting for OAuth Authorization Server Metadata spec</a:t>
            </a:r>
            <a:br>
              <a:rPr lang="en-US" dirty="0"/>
            </a:br>
            <a:r>
              <a:rPr lang="en-US" dirty="0">
                <a:hlinkClick r:id="rId4"/>
              </a:rPr>
              <a:t>draft-ietf-oauth-discovery</a:t>
            </a:r>
            <a:r>
              <a:rPr lang="en-US" dirty="0"/>
              <a:t> to be final</a:t>
            </a:r>
          </a:p>
          <a:p>
            <a:pPr lvl="1"/>
            <a:r>
              <a:rPr lang="en-US" dirty="0"/>
              <a:t>So we can register OpenID Discovery metadata values</a:t>
            </a:r>
          </a:p>
          <a:p>
            <a:pPr lvl="1"/>
            <a:r>
              <a:rPr lang="en-US" dirty="0"/>
              <a:t>In Auth48 with the RFC Editor, so should finish any day now</a:t>
            </a:r>
          </a:p>
          <a:p>
            <a:r>
              <a:rPr lang="en-US" dirty="0"/>
              <a:t>Expect to see a request for review of errata changes shortly</a:t>
            </a:r>
          </a:p>
        </p:txBody>
      </p:sp>
    </p:spTree>
    <p:extLst>
      <p:ext uri="{BB962C8B-B14F-4D97-AF65-F5344CB8AC3E}">
        <p14:creationId xmlns:p14="http://schemas.microsoft.com/office/powerpoint/2010/main" val="35106129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AC90-D09F-4032-A1F2-D0BF22409F9F}"/>
              </a:ext>
            </a:extLst>
          </p:cNvPr>
          <p:cNvSpPr>
            <a:spLocks noGrp="1"/>
          </p:cNvSpPr>
          <p:nvPr>
            <p:ph type="title"/>
          </p:nvPr>
        </p:nvSpPr>
        <p:spPr>
          <a:xfrm>
            <a:off x="609600" y="2782094"/>
            <a:ext cx="10913269" cy="1143000"/>
          </a:xfrm>
        </p:spPr>
        <p:txBody>
          <a:bodyPr>
            <a:normAutofit/>
          </a:bodyPr>
          <a:lstStyle/>
          <a:p>
            <a:r>
              <a:rPr lang="en-US" dirty="0"/>
              <a:t>OpenID Certification</a:t>
            </a:r>
          </a:p>
        </p:txBody>
      </p:sp>
    </p:spTree>
    <p:extLst>
      <p:ext uri="{BB962C8B-B14F-4D97-AF65-F5344CB8AC3E}">
        <p14:creationId xmlns:p14="http://schemas.microsoft.com/office/powerpoint/2010/main" val="6601325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OpenID Certification</a:t>
            </a:r>
          </a:p>
        </p:txBody>
      </p:sp>
      <p:sp>
        <p:nvSpPr>
          <p:cNvPr id="3" name="Content Placeholder 2"/>
          <p:cNvSpPr>
            <a:spLocks noGrp="1"/>
          </p:cNvSpPr>
          <p:nvPr>
            <p:ph idx="1"/>
          </p:nvPr>
        </p:nvSpPr>
        <p:spPr/>
        <p:txBody>
          <a:bodyPr>
            <a:normAutofit fontScale="85000" lnSpcReduction="20000"/>
          </a:bodyPr>
          <a:lstStyle/>
          <a:p>
            <a:r>
              <a:rPr lang="en-US" dirty="0"/>
              <a:t>OpenID Certification enables OpenID Connect implementations to be certified as meeting requirements of defined conformance profiles</a:t>
            </a:r>
          </a:p>
          <a:p>
            <a:r>
              <a:rPr lang="en-US" dirty="0"/>
              <a:t>Mature OP and RP certification profiles for:</a:t>
            </a:r>
          </a:p>
          <a:p>
            <a:pPr lvl="1"/>
            <a:r>
              <a:rPr lang="en-US" dirty="0"/>
              <a:t>Basic OP and Basic RP</a:t>
            </a:r>
          </a:p>
          <a:p>
            <a:pPr lvl="1"/>
            <a:r>
              <a:rPr lang="en-US" dirty="0"/>
              <a:t>Implicit OP and Implicit RP</a:t>
            </a:r>
          </a:p>
          <a:p>
            <a:pPr lvl="1"/>
            <a:r>
              <a:rPr lang="en-US" dirty="0"/>
              <a:t>Hybrid OP and Hybrid RP</a:t>
            </a:r>
          </a:p>
          <a:p>
            <a:pPr lvl="1"/>
            <a:r>
              <a:rPr lang="en-US" dirty="0"/>
              <a:t>OP Publishing and RP Using Configuration Information</a:t>
            </a:r>
          </a:p>
          <a:p>
            <a:pPr lvl="1"/>
            <a:r>
              <a:rPr lang="en-US" dirty="0"/>
              <a:t>Dynamic OP and Dynamic RP</a:t>
            </a:r>
          </a:p>
          <a:p>
            <a:r>
              <a:rPr lang="en-US" dirty="0"/>
              <a:t>Be among the first to test these new Certification profiles!</a:t>
            </a:r>
          </a:p>
          <a:p>
            <a:pPr lvl="1"/>
            <a:r>
              <a:rPr lang="en-US" dirty="0"/>
              <a:t>Form Post Response Mode for OP and RP</a:t>
            </a:r>
          </a:p>
          <a:p>
            <a:r>
              <a:rPr lang="en-US" dirty="0"/>
              <a:t>See </a:t>
            </a:r>
            <a:r>
              <a:rPr lang="en-US" dirty="0">
                <a:hlinkClick r:id="rId3"/>
              </a:rPr>
              <a:t>http://openid.net/certification/</a:t>
            </a:r>
            <a:r>
              <a:rPr lang="en-US" dirty="0"/>
              <a:t> and </a:t>
            </a:r>
            <a:r>
              <a:rPr lang="en-US" dirty="0">
                <a:hlinkClick r:id="rId4"/>
              </a:rPr>
              <a:t>http://openid.net/certification/faq/</a:t>
            </a:r>
            <a:endParaRPr lang="en-US" dirty="0"/>
          </a:p>
          <a:p>
            <a:pPr lvl="1"/>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67850" y="2833530"/>
            <a:ext cx="2114550" cy="1120140"/>
          </a:xfrm>
          <a:prstGeom prst="rect">
            <a:avLst/>
          </a:prstGeom>
        </p:spPr>
      </p:pic>
    </p:spTree>
    <p:extLst>
      <p:ext uri="{BB962C8B-B14F-4D97-AF65-F5344CB8AC3E}">
        <p14:creationId xmlns:p14="http://schemas.microsoft.com/office/powerpoint/2010/main" val="25125650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value does certification provide?</a:t>
            </a:r>
          </a:p>
        </p:txBody>
      </p:sp>
      <p:sp>
        <p:nvSpPr>
          <p:cNvPr id="5" name="Content Placeholder 4"/>
          <p:cNvSpPr>
            <a:spLocks noGrp="1"/>
          </p:cNvSpPr>
          <p:nvPr>
            <p:ph idx="1"/>
          </p:nvPr>
        </p:nvSpPr>
        <p:spPr/>
        <p:txBody>
          <a:bodyPr>
            <a:normAutofit lnSpcReduction="10000"/>
          </a:bodyPr>
          <a:lstStyle/>
          <a:p>
            <a:r>
              <a:rPr lang="en-US" dirty="0"/>
              <a:t>Technical:</a:t>
            </a:r>
          </a:p>
          <a:p>
            <a:pPr lvl="1"/>
            <a:r>
              <a:rPr lang="en-US" dirty="0"/>
              <a:t>Certification</a:t>
            </a:r>
            <a:r>
              <a:rPr lang="en-US" baseline="0" dirty="0"/>
              <a:t> testing gives confidence that things will “just work”</a:t>
            </a:r>
          </a:p>
          <a:p>
            <a:pPr lvl="1"/>
            <a:r>
              <a:rPr lang="en-US" dirty="0"/>
              <a:t>No custom code required to integrate with implementation</a:t>
            </a:r>
          </a:p>
          <a:p>
            <a:pPr lvl="1"/>
            <a:r>
              <a:rPr lang="en-US" baseline="0" dirty="0"/>
              <a:t>Better</a:t>
            </a:r>
            <a:r>
              <a:rPr lang="en-US" dirty="0"/>
              <a:t> for all parties</a:t>
            </a:r>
          </a:p>
          <a:p>
            <a:pPr lvl="1"/>
            <a:r>
              <a:rPr lang="en-US" dirty="0"/>
              <a:t>Relying parties explicitly asking identity providers to get certified</a:t>
            </a:r>
          </a:p>
          <a:p>
            <a:r>
              <a:rPr lang="en-US" baseline="0" dirty="0"/>
              <a:t>Business:</a:t>
            </a:r>
          </a:p>
          <a:p>
            <a:pPr lvl="1"/>
            <a:r>
              <a:rPr lang="en-US" dirty="0"/>
              <a:t>Enhances reputation of organization and implementation</a:t>
            </a:r>
          </a:p>
          <a:p>
            <a:pPr lvl="1"/>
            <a:r>
              <a:rPr lang="en-US" dirty="0"/>
              <a:t>Shows that organization is taking interop seriously</a:t>
            </a:r>
          </a:p>
          <a:p>
            <a:pPr lvl="1"/>
            <a:r>
              <a:rPr lang="en-US" dirty="0"/>
              <a:t>Customers may choose certified implementations over others</a:t>
            </a:r>
            <a:endParaRPr lang="en-US" baseline="0" dirty="0"/>
          </a:p>
        </p:txBody>
      </p:sp>
    </p:spTree>
    <p:extLst>
      <p:ext uri="{BB962C8B-B14F-4D97-AF65-F5344CB8AC3E}">
        <p14:creationId xmlns:p14="http://schemas.microsoft.com/office/powerpoint/2010/main" val="18021383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Self-Certification</a:t>
            </a:r>
          </a:p>
        </p:txBody>
      </p:sp>
      <p:sp>
        <p:nvSpPr>
          <p:cNvPr id="3" name="Content Placeholder 2"/>
          <p:cNvSpPr>
            <a:spLocks noGrp="1"/>
          </p:cNvSpPr>
          <p:nvPr>
            <p:ph idx="1"/>
          </p:nvPr>
        </p:nvSpPr>
        <p:spPr/>
        <p:txBody>
          <a:bodyPr>
            <a:normAutofit lnSpcReduction="10000"/>
          </a:bodyPr>
          <a:lstStyle/>
          <a:p>
            <a:r>
              <a:rPr lang="en-US" dirty="0"/>
              <a:t>OpenID Certification uses self-certification</a:t>
            </a:r>
          </a:p>
          <a:p>
            <a:pPr lvl="1"/>
            <a:r>
              <a:rPr lang="en-US" dirty="0"/>
              <a:t>Party seeking certification does the testing</a:t>
            </a:r>
          </a:p>
          <a:p>
            <a:pPr lvl="1"/>
            <a:r>
              <a:rPr lang="en-US" dirty="0"/>
              <a:t>(rather than paying a 3rd party to do the testing)</a:t>
            </a:r>
          </a:p>
          <a:p>
            <a:r>
              <a:rPr lang="en-US" dirty="0"/>
              <a:t>Simpler, quicker, less expensive, more scalable than 3rd party certification</a:t>
            </a:r>
          </a:p>
          <a:p>
            <a:r>
              <a:rPr lang="en-US" dirty="0"/>
              <a:t>Results are nonetheless trustworthy because</a:t>
            </a:r>
          </a:p>
          <a:p>
            <a:pPr lvl="1"/>
            <a:r>
              <a:rPr lang="en-US" dirty="0"/>
              <a:t>Testing logs are made available for public scrutiny</a:t>
            </a:r>
          </a:p>
          <a:p>
            <a:pPr lvl="1"/>
            <a:r>
              <a:rPr lang="en-US" dirty="0"/>
              <a:t>Organization puts its reputation on the line by making a public declaration that its implementation conforms to the profile being certified to</a:t>
            </a:r>
          </a:p>
        </p:txBody>
      </p:sp>
    </p:spTree>
    <p:extLst>
      <p:ext uri="{BB962C8B-B14F-4D97-AF65-F5344CB8AC3E}">
        <p14:creationId xmlns:p14="http://schemas.microsoft.com/office/powerpoint/2010/main" val="4256935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950" y="15070"/>
            <a:ext cx="8724900" cy="1143000"/>
          </a:xfrm>
        </p:spPr>
        <p:txBody>
          <a:bodyPr/>
          <a:lstStyle/>
          <a:p>
            <a:r>
              <a:rPr lang="en-US" dirty="0"/>
              <a:t>Who has achieved OP Certification?</a:t>
            </a:r>
          </a:p>
        </p:txBody>
      </p:sp>
      <p:sp>
        <p:nvSpPr>
          <p:cNvPr id="6" name="Content Placeholder 5"/>
          <p:cNvSpPr>
            <a:spLocks noGrp="1"/>
          </p:cNvSpPr>
          <p:nvPr>
            <p:ph sz="half" idx="1"/>
          </p:nvPr>
        </p:nvSpPr>
        <p:spPr>
          <a:xfrm>
            <a:off x="517109" y="1409700"/>
            <a:ext cx="6505197" cy="5186592"/>
          </a:xfrm>
        </p:spPr>
        <p:txBody>
          <a:bodyPr>
            <a:normAutofit/>
          </a:bodyPr>
          <a:lstStyle/>
          <a:p>
            <a:r>
              <a:rPr lang="en-US" dirty="0"/>
              <a:t>OpenID Provider certifications at </a:t>
            </a:r>
            <a:r>
              <a:rPr lang="en-US" dirty="0">
                <a:hlinkClick r:id="rId3"/>
              </a:rPr>
              <a:t>http://openid.net/certification/#OPs</a:t>
            </a:r>
            <a:endParaRPr lang="en-US" dirty="0"/>
          </a:p>
          <a:p>
            <a:pPr lvl="1"/>
            <a:r>
              <a:rPr lang="en-US"/>
              <a:t>189 </a:t>
            </a:r>
            <a:r>
              <a:rPr lang="en-US" dirty="0"/>
              <a:t>profiles certified for</a:t>
            </a:r>
            <a:br>
              <a:rPr lang="en-US"/>
            </a:br>
            <a:r>
              <a:rPr lang="en-US"/>
              <a:t>63 </a:t>
            </a:r>
            <a:r>
              <a:rPr lang="en-US" dirty="0"/>
              <a:t>implementations by</a:t>
            </a:r>
            <a:br>
              <a:rPr lang="en-US" dirty="0"/>
            </a:br>
            <a:r>
              <a:rPr lang="en-US" dirty="0"/>
              <a:t>53 organizations</a:t>
            </a:r>
          </a:p>
          <a:p>
            <a:r>
              <a:rPr lang="en-US" dirty="0"/>
              <a:t>Recent additions:</a:t>
            </a:r>
          </a:p>
          <a:p>
            <a:pPr lvl="1"/>
            <a:r>
              <a:rPr lang="en-US" dirty="0"/>
              <a:t>CA, GSMA, Identity Automation, Microsoft, OGIS-RI, Oracle, Recruit, VMware, WidasConcepts, WSO2</a:t>
            </a:r>
          </a:p>
          <a:p>
            <a:r>
              <a:rPr lang="en-US" dirty="0"/>
              <a:t>Each entry link to zip file with test logs and signed legal statement</a:t>
            </a:r>
          </a:p>
          <a:p>
            <a:pPr lvl="1"/>
            <a:r>
              <a:rPr lang="en-US" b="1" i="1" dirty="0"/>
              <a:t>Test results available for public inspection</a:t>
            </a:r>
          </a:p>
        </p:txBody>
      </p:sp>
      <p:pic>
        <p:nvPicPr>
          <p:cNvPr id="8" name="Content Placeholder 7" descr="A screenshot of a computer&#10;&#10;Description generated with high confidence">
            <a:extLst>
              <a:ext uri="{FF2B5EF4-FFF2-40B4-BE49-F238E27FC236}">
                <a16:creationId xmlns:a16="http://schemas.microsoft.com/office/drawing/2014/main" id="{6D9D0E06-6416-40DD-85CF-B8B999C6E8A4}"/>
              </a:ext>
            </a:extLst>
          </p:cNvPr>
          <p:cNvPicPr>
            <a:picLocks noGrp="1" noChangeAspect="1"/>
          </p:cNvPicPr>
          <p:nvPr>
            <p:ph sz="half" idx="2"/>
          </p:nvPr>
        </p:nvPicPr>
        <p:blipFill>
          <a:blip r:embed="rId4"/>
          <a:stretch>
            <a:fillRect/>
          </a:stretch>
        </p:blipFill>
        <p:spPr>
          <a:xfrm>
            <a:off x="7995177" y="1209376"/>
            <a:ext cx="2670444" cy="5555882"/>
          </a:xfrm>
        </p:spPr>
      </p:pic>
    </p:spTree>
    <p:extLst>
      <p:ext uri="{BB962C8B-B14F-4D97-AF65-F5344CB8AC3E}">
        <p14:creationId xmlns:p14="http://schemas.microsoft.com/office/powerpoint/2010/main" val="3725633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has achieved RP Certification?</a:t>
            </a:r>
          </a:p>
        </p:txBody>
      </p:sp>
      <p:sp>
        <p:nvSpPr>
          <p:cNvPr id="6" name="Content Placeholder 5"/>
          <p:cNvSpPr>
            <a:spLocks noGrp="1"/>
          </p:cNvSpPr>
          <p:nvPr>
            <p:ph sz="half" idx="1"/>
          </p:nvPr>
        </p:nvSpPr>
        <p:spPr/>
        <p:txBody>
          <a:bodyPr>
            <a:normAutofit/>
          </a:bodyPr>
          <a:lstStyle/>
          <a:p>
            <a:r>
              <a:rPr lang="en-US" dirty="0"/>
              <a:t>Relying Party certifications at </a:t>
            </a:r>
            <a:r>
              <a:rPr lang="en-US" sz="2400" dirty="0">
                <a:hlinkClick r:id="rId3"/>
              </a:rPr>
              <a:t>http://openid.net/certification/#RPs</a:t>
            </a:r>
            <a:endParaRPr lang="en-US" sz="2400" dirty="0"/>
          </a:p>
          <a:p>
            <a:pPr lvl="1"/>
            <a:r>
              <a:rPr lang="en-US" dirty="0"/>
              <a:t>54 profiles certified for</a:t>
            </a:r>
            <a:br>
              <a:rPr lang="en-US" dirty="0"/>
            </a:br>
            <a:r>
              <a:rPr lang="en-US" dirty="0"/>
              <a:t>20 implementations by</a:t>
            </a:r>
            <a:br>
              <a:rPr lang="en-US" dirty="0"/>
            </a:br>
            <a:r>
              <a:rPr lang="en-US" dirty="0"/>
              <a:t>16 organizations</a:t>
            </a:r>
          </a:p>
          <a:p>
            <a:r>
              <a:rPr lang="en-US" dirty="0"/>
              <a:t>Recent additions:</a:t>
            </a:r>
          </a:p>
          <a:p>
            <a:pPr lvl="1"/>
            <a:r>
              <a:rPr lang="en-US" dirty="0"/>
              <a:t>Roland Hedberg (for Python JWTConnect), KSIGN, Filip Skokan</a:t>
            </a:r>
          </a:p>
        </p:txBody>
      </p:sp>
      <p:pic>
        <p:nvPicPr>
          <p:cNvPr id="7" name="Content Placeholder 6" descr="Table of RP Certifications">
            <a:extLst>
              <a:ext uri="{FF2B5EF4-FFF2-40B4-BE49-F238E27FC236}">
                <a16:creationId xmlns:a16="http://schemas.microsoft.com/office/drawing/2014/main" id="{31E2363E-F746-4299-9754-724E2EF568A3}"/>
              </a:ext>
            </a:extLst>
          </p:cNvPr>
          <p:cNvPicPr>
            <a:picLocks noGrp="1" noChangeAspect="1"/>
          </p:cNvPicPr>
          <p:nvPr>
            <p:ph sz="half" idx="2"/>
          </p:nvPr>
        </p:nvPicPr>
        <p:blipFill>
          <a:blip r:embed="rId4"/>
          <a:stretch>
            <a:fillRect/>
          </a:stretch>
        </p:blipFill>
        <p:spPr>
          <a:xfrm>
            <a:off x="5668505" y="1803916"/>
            <a:ext cx="5913895" cy="3883086"/>
          </a:xfrm>
        </p:spPr>
      </p:pic>
    </p:spTree>
    <p:extLst>
      <p:ext uri="{BB962C8B-B14F-4D97-AF65-F5344CB8AC3E}">
        <p14:creationId xmlns:p14="http://schemas.microsoft.com/office/powerpoint/2010/main" val="24182774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certification cost?</a:t>
            </a:r>
          </a:p>
        </p:txBody>
      </p:sp>
      <p:sp>
        <p:nvSpPr>
          <p:cNvPr id="3" name="Content Placeholder 2"/>
          <p:cNvSpPr>
            <a:spLocks noGrp="1"/>
          </p:cNvSpPr>
          <p:nvPr>
            <p:ph idx="1"/>
          </p:nvPr>
        </p:nvSpPr>
        <p:spPr>
          <a:xfrm>
            <a:off x="609600" y="1600200"/>
            <a:ext cx="10972800" cy="4983161"/>
          </a:xfrm>
        </p:spPr>
        <p:txBody>
          <a:bodyPr>
            <a:normAutofit fontScale="92500" lnSpcReduction="10000"/>
          </a:bodyPr>
          <a:lstStyle/>
          <a:p>
            <a:r>
              <a:rPr lang="en-US" dirty="0"/>
              <a:t>Not a profit center for the OpenID Foundation</a:t>
            </a:r>
          </a:p>
          <a:p>
            <a:pPr lvl="1"/>
            <a:r>
              <a:rPr lang="en-US" dirty="0"/>
              <a:t>Fees there to help cover costs of operating certification program</a:t>
            </a:r>
          </a:p>
          <a:p>
            <a:r>
              <a:rPr lang="en-US" dirty="0"/>
              <a:t>Member price</a:t>
            </a:r>
          </a:p>
          <a:p>
            <a:pPr lvl="1"/>
            <a:r>
              <a:rPr lang="en-US" dirty="0"/>
              <a:t>$200 per new deployment</a:t>
            </a:r>
          </a:p>
          <a:p>
            <a:r>
              <a:rPr lang="en-US" dirty="0"/>
              <a:t>Non-member price</a:t>
            </a:r>
          </a:p>
          <a:p>
            <a:pPr lvl="1"/>
            <a:r>
              <a:rPr lang="en-US" dirty="0"/>
              <a:t>$999 per new deployment</a:t>
            </a:r>
          </a:p>
          <a:p>
            <a:pPr lvl="1"/>
            <a:r>
              <a:rPr lang="en-US" dirty="0"/>
              <a:t>$499 per new deployment of an already-certified implementation</a:t>
            </a:r>
          </a:p>
          <a:p>
            <a:r>
              <a:rPr lang="en-US" dirty="0"/>
              <a:t>Covers as many profiles as you submit within calendar year</a:t>
            </a:r>
          </a:p>
          <a:p>
            <a:r>
              <a:rPr lang="en-US" dirty="0"/>
              <a:t>New profiles in pilot mode are available to members for free </a:t>
            </a:r>
          </a:p>
          <a:p>
            <a:r>
              <a:rPr lang="en-US" dirty="0"/>
              <a:t>Costs described at </a:t>
            </a:r>
            <a:r>
              <a:rPr lang="en-US" dirty="0">
                <a:hlinkClick r:id="rId3"/>
              </a:rPr>
              <a:t>http://openid.net/certification/fees/</a:t>
            </a:r>
            <a:endParaRPr lang="en-US" dirty="0"/>
          </a:p>
          <a:p>
            <a:endParaRPr lang="en-US" dirty="0"/>
          </a:p>
        </p:txBody>
      </p:sp>
    </p:spTree>
    <p:extLst>
      <p:ext uri="{BB962C8B-B14F-4D97-AF65-F5344CB8AC3E}">
        <p14:creationId xmlns:p14="http://schemas.microsoft.com/office/powerpoint/2010/main" val="13777603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AC90-D09F-4032-A1F2-D0BF22409F9F}"/>
              </a:ext>
            </a:extLst>
          </p:cNvPr>
          <p:cNvSpPr>
            <a:spLocks noGrp="1"/>
          </p:cNvSpPr>
          <p:nvPr>
            <p:ph type="title"/>
          </p:nvPr>
        </p:nvSpPr>
        <p:spPr>
          <a:xfrm>
            <a:off x="609600" y="2782094"/>
            <a:ext cx="10913269" cy="1143000"/>
          </a:xfrm>
        </p:spPr>
        <p:txBody>
          <a:bodyPr>
            <a:normAutofit/>
          </a:bodyPr>
          <a:lstStyle/>
          <a:p>
            <a:r>
              <a:rPr lang="en-US" dirty="0"/>
              <a:t>New Work by Related Working Groups</a:t>
            </a:r>
          </a:p>
        </p:txBody>
      </p:sp>
    </p:spTree>
    <p:extLst>
      <p:ext uri="{BB962C8B-B14F-4D97-AF65-F5344CB8AC3E}">
        <p14:creationId xmlns:p14="http://schemas.microsoft.com/office/powerpoint/2010/main" val="2650890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769C65-9859-42A9-940D-9A0157116903}"/>
              </a:ext>
            </a:extLst>
          </p:cNvPr>
          <p:cNvSpPr>
            <a:spLocks noGrp="1"/>
          </p:cNvSpPr>
          <p:nvPr>
            <p:ph type="title"/>
          </p:nvPr>
        </p:nvSpPr>
        <p:spPr/>
        <p:txBody>
          <a:bodyPr/>
          <a:lstStyle/>
          <a:p>
            <a:r>
              <a:rPr lang="en-US" dirty="0"/>
              <a:t>MODRNA Working Group</a:t>
            </a:r>
          </a:p>
        </p:txBody>
      </p:sp>
      <p:sp>
        <p:nvSpPr>
          <p:cNvPr id="3" name="Content Placeholder 2">
            <a:extLst>
              <a:ext uri="{FF2B5EF4-FFF2-40B4-BE49-F238E27FC236}">
                <a16:creationId xmlns:a16="http://schemas.microsoft.com/office/drawing/2014/main" id="{1F108062-82A0-4847-AB68-B77F6314DB0F}"/>
              </a:ext>
            </a:extLst>
          </p:cNvPr>
          <p:cNvSpPr>
            <a:spLocks noGrp="1"/>
          </p:cNvSpPr>
          <p:nvPr>
            <p:ph idx="1"/>
          </p:nvPr>
        </p:nvSpPr>
        <p:spPr/>
        <p:txBody>
          <a:bodyPr/>
          <a:lstStyle/>
          <a:p>
            <a:r>
              <a:rPr lang="en-US" b="1" dirty="0"/>
              <a:t>M</a:t>
            </a:r>
            <a:r>
              <a:rPr lang="en-US" dirty="0"/>
              <a:t>obile </a:t>
            </a:r>
            <a:r>
              <a:rPr lang="en-US" b="1" dirty="0"/>
              <a:t>O</a:t>
            </a:r>
            <a:r>
              <a:rPr lang="en-US" dirty="0"/>
              <a:t>perator </a:t>
            </a:r>
            <a:r>
              <a:rPr lang="en-US" b="1" dirty="0"/>
              <a:t>D</a:t>
            </a:r>
            <a:r>
              <a:rPr lang="en-US" dirty="0"/>
              <a:t>iscovery, </a:t>
            </a:r>
            <a:r>
              <a:rPr lang="en-US" b="1" dirty="0"/>
              <a:t>R</a:t>
            </a:r>
            <a:r>
              <a:rPr lang="en-US" dirty="0"/>
              <a:t>egistration &amp; authe</a:t>
            </a:r>
            <a:r>
              <a:rPr lang="en-US" b="1" dirty="0"/>
              <a:t>ntica</a:t>
            </a:r>
            <a:r>
              <a:rPr lang="en-US" dirty="0"/>
              <a:t>tion (MODRNA)</a:t>
            </a:r>
          </a:p>
          <a:p>
            <a:r>
              <a:rPr lang="en-US" dirty="0">
                <a:hlinkClick r:id="rId3"/>
              </a:rPr>
              <a:t>http://openid.net/wg/mobile/</a:t>
            </a:r>
            <a:endParaRPr lang="en-US" dirty="0"/>
          </a:p>
          <a:p>
            <a:r>
              <a:rPr lang="en-US" dirty="0"/>
              <a:t>OpenID Connect profile for Mobile Network Operators (MNOs)</a:t>
            </a:r>
          </a:p>
          <a:p>
            <a:r>
              <a:rPr lang="en-US" dirty="0"/>
              <a:t>Lets you easily sign in from your phone</a:t>
            </a:r>
          </a:p>
          <a:p>
            <a:r>
              <a:rPr lang="en-US" dirty="0"/>
              <a:t>Currently 4 Implementer’s Drafts + 2 other drafts</a:t>
            </a:r>
          </a:p>
          <a:p>
            <a:r>
              <a:rPr lang="en-US" dirty="0"/>
              <a:t>Specs used by GSMA’s Mobile Connect deployments</a:t>
            </a:r>
          </a:p>
        </p:txBody>
      </p:sp>
    </p:spTree>
    <p:extLst>
      <p:ext uri="{BB962C8B-B14F-4D97-AF65-F5344CB8AC3E}">
        <p14:creationId xmlns:p14="http://schemas.microsoft.com/office/powerpoint/2010/main" val="107294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OpenID Connect?</a:t>
            </a:r>
          </a:p>
        </p:txBody>
      </p:sp>
      <p:sp>
        <p:nvSpPr>
          <p:cNvPr id="3" name="Content Placeholder 2"/>
          <p:cNvSpPr>
            <a:spLocks noGrp="1"/>
          </p:cNvSpPr>
          <p:nvPr>
            <p:ph idx="1"/>
          </p:nvPr>
        </p:nvSpPr>
        <p:spPr/>
        <p:txBody>
          <a:bodyPr/>
          <a:lstStyle/>
          <a:p>
            <a:r>
              <a:rPr lang="en-US" dirty="0"/>
              <a:t>Simple identity layer on top of OAuth 2.0</a:t>
            </a:r>
          </a:p>
          <a:p>
            <a:r>
              <a:rPr lang="en-US" dirty="0"/>
              <a:t>Enables relying parties to verify identity of end-user</a:t>
            </a:r>
          </a:p>
          <a:p>
            <a:r>
              <a:rPr lang="en-US" dirty="0"/>
              <a:t>Enables relying parties to obtain basic profile info</a:t>
            </a:r>
          </a:p>
          <a:p>
            <a:r>
              <a:rPr lang="en-US" dirty="0"/>
              <a:t>REST/JSON interfaces → low barrier to entry</a:t>
            </a:r>
          </a:p>
          <a:p>
            <a:r>
              <a:rPr lang="en-US" dirty="0"/>
              <a:t>See </a:t>
            </a:r>
            <a:r>
              <a:rPr lang="en-US" dirty="0">
                <a:hlinkClick r:id="rId3"/>
              </a:rPr>
              <a:t>http://openid.net/connect/</a:t>
            </a:r>
            <a:endParaRPr lang="en-US" dirty="0"/>
          </a:p>
        </p:txBody>
      </p:sp>
    </p:spTree>
    <p:extLst>
      <p:ext uri="{BB962C8B-B14F-4D97-AF65-F5344CB8AC3E}">
        <p14:creationId xmlns:p14="http://schemas.microsoft.com/office/powerpoint/2010/main" val="1772165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78368-4814-4934-AF40-F3BFF99C759C}"/>
              </a:ext>
            </a:extLst>
          </p:cNvPr>
          <p:cNvSpPr>
            <a:spLocks noGrp="1"/>
          </p:cNvSpPr>
          <p:nvPr>
            <p:ph type="title"/>
          </p:nvPr>
        </p:nvSpPr>
        <p:spPr/>
        <p:txBody>
          <a:bodyPr/>
          <a:lstStyle/>
          <a:p>
            <a:r>
              <a:rPr lang="en-US" dirty="0"/>
              <a:t>HEART Working Group</a:t>
            </a:r>
          </a:p>
        </p:txBody>
      </p:sp>
      <p:sp>
        <p:nvSpPr>
          <p:cNvPr id="3" name="Content Placeholder 2">
            <a:extLst>
              <a:ext uri="{FF2B5EF4-FFF2-40B4-BE49-F238E27FC236}">
                <a16:creationId xmlns:a16="http://schemas.microsoft.com/office/drawing/2014/main" id="{86715245-E45C-449E-AE30-26724306C6F8}"/>
              </a:ext>
            </a:extLst>
          </p:cNvPr>
          <p:cNvSpPr>
            <a:spLocks noGrp="1"/>
          </p:cNvSpPr>
          <p:nvPr>
            <p:ph idx="1"/>
          </p:nvPr>
        </p:nvSpPr>
        <p:spPr/>
        <p:txBody>
          <a:bodyPr/>
          <a:lstStyle/>
          <a:p>
            <a:r>
              <a:rPr lang="en-US" dirty="0"/>
              <a:t>Health Relationship Trust (HEART)</a:t>
            </a:r>
          </a:p>
          <a:p>
            <a:r>
              <a:rPr lang="en-US" dirty="0">
                <a:hlinkClick r:id="rId3"/>
              </a:rPr>
              <a:t>http://openid.net/wg/heart/</a:t>
            </a:r>
            <a:endParaRPr lang="en-US" dirty="0"/>
          </a:p>
          <a:p>
            <a:r>
              <a:rPr lang="en-US" dirty="0"/>
              <a:t>Profiles for healthcare data exchange</a:t>
            </a:r>
          </a:p>
          <a:p>
            <a:r>
              <a:rPr lang="en-US" dirty="0"/>
              <a:t>Currently 5 Implementer’s Drafts</a:t>
            </a:r>
          </a:p>
          <a:p>
            <a:endParaRPr lang="en-US" dirty="0"/>
          </a:p>
        </p:txBody>
      </p:sp>
    </p:spTree>
    <p:extLst>
      <p:ext uri="{BB962C8B-B14F-4D97-AF65-F5344CB8AC3E}">
        <p14:creationId xmlns:p14="http://schemas.microsoft.com/office/powerpoint/2010/main" val="16496178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541A0-4857-4156-B6A3-6C72C5BC51C4}"/>
              </a:ext>
            </a:extLst>
          </p:cNvPr>
          <p:cNvSpPr>
            <a:spLocks noGrp="1"/>
          </p:cNvSpPr>
          <p:nvPr>
            <p:ph type="title"/>
          </p:nvPr>
        </p:nvSpPr>
        <p:spPr/>
        <p:txBody>
          <a:bodyPr/>
          <a:lstStyle/>
          <a:p>
            <a:r>
              <a:rPr lang="en-US" dirty="0"/>
              <a:t>iGov Working Group</a:t>
            </a:r>
          </a:p>
        </p:txBody>
      </p:sp>
      <p:sp>
        <p:nvSpPr>
          <p:cNvPr id="3" name="Content Placeholder 2">
            <a:extLst>
              <a:ext uri="{FF2B5EF4-FFF2-40B4-BE49-F238E27FC236}">
                <a16:creationId xmlns:a16="http://schemas.microsoft.com/office/drawing/2014/main" id="{11EBC087-830E-48C6-B469-7A23581F19CD}"/>
              </a:ext>
            </a:extLst>
          </p:cNvPr>
          <p:cNvSpPr>
            <a:spLocks noGrp="1"/>
          </p:cNvSpPr>
          <p:nvPr>
            <p:ph idx="1"/>
          </p:nvPr>
        </p:nvSpPr>
        <p:spPr/>
        <p:txBody>
          <a:bodyPr/>
          <a:lstStyle/>
          <a:p>
            <a:r>
              <a:rPr lang="en-US" dirty="0"/>
              <a:t>International Government Profile (iGov)</a:t>
            </a:r>
          </a:p>
          <a:p>
            <a:r>
              <a:rPr lang="en-US" dirty="0">
                <a:hlinkClick r:id="rId3"/>
              </a:rPr>
              <a:t>http://openid.net/wg/igov/</a:t>
            </a:r>
            <a:endParaRPr lang="en-US" dirty="0"/>
          </a:p>
          <a:p>
            <a:r>
              <a:rPr lang="en-US" dirty="0"/>
              <a:t>Profile for government &amp; high-value commercial applications</a:t>
            </a:r>
          </a:p>
          <a:p>
            <a:r>
              <a:rPr lang="en-US" dirty="0"/>
              <a:t>Currently two drafts</a:t>
            </a:r>
          </a:p>
          <a:p>
            <a:pPr lvl="1"/>
            <a:r>
              <a:rPr lang="en-US" dirty="0"/>
              <a:t>International Government Assurance Profile (iGov) for OpenID Connect 1.0</a:t>
            </a:r>
          </a:p>
          <a:p>
            <a:pPr lvl="1"/>
            <a:r>
              <a:rPr lang="en-US" dirty="0"/>
              <a:t>International Government Assurance Profile Use Cases</a:t>
            </a:r>
          </a:p>
          <a:p>
            <a:r>
              <a:rPr lang="en-US" dirty="0"/>
              <a:t>Implementer’s Draft coming soon</a:t>
            </a:r>
          </a:p>
          <a:p>
            <a:endParaRPr lang="en-US" dirty="0"/>
          </a:p>
        </p:txBody>
      </p:sp>
    </p:spTree>
    <p:extLst>
      <p:ext uri="{BB962C8B-B14F-4D97-AF65-F5344CB8AC3E}">
        <p14:creationId xmlns:p14="http://schemas.microsoft.com/office/powerpoint/2010/main" val="1027378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F1876-BE2E-4226-8DA4-0891465F77EF}"/>
              </a:ext>
            </a:extLst>
          </p:cNvPr>
          <p:cNvSpPr>
            <a:spLocks noGrp="1"/>
          </p:cNvSpPr>
          <p:nvPr>
            <p:ph type="title"/>
          </p:nvPr>
        </p:nvSpPr>
        <p:spPr/>
        <p:txBody>
          <a:bodyPr/>
          <a:lstStyle/>
          <a:p>
            <a:r>
              <a:rPr lang="en-US" dirty="0"/>
              <a:t>EAP Working Group</a:t>
            </a:r>
          </a:p>
        </p:txBody>
      </p:sp>
      <p:sp>
        <p:nvSpPr>
          <p:cNvPr id="3" name="Content Placeholder 2">
            <a:extLst>
              <a:ext uri="{FF2B5EF4-FFF2-40B4-BE49-F238E27FC236}">
                <a16:creationId xmlns:a16="http://schemas.microsoft.com/office/drawing/2014/main" id="{E9B6DCD4-A764-4365-9CF4-D42610DAD028}"/>
              </a:ext>
            </a:extLst>
          </p:cNvPr>
          <p:cNvSpPr>
            <a:spLocks noGrp="1"/>
          </p:cNvSpPr>
          <p:nvPr>
            <p:ph idx="1"/>
          </p:nvPr>
        </p:nvSpPr>
        <p:spPr/>
        <p:txBody>
          <a:bodyPr/>
          <a:lstStyle/>
          <a:p>
            <a:r>
              <a:rPr lang="en-US" dirty="0"/>
              <a:t>Enhanced Authentication Profile (EAP)</a:t>
            </a:r>
          </a:p>
          <a:p>
            <a:r>
              <a:rPr lang="en-US" dirty="0">
                <a:hlinkClick r:id="rId3"/>
              </a:rPr>
              <a:t>http://openid.net/wg/eap/</a:t>
            </a:r>
            <a:endParaRPr lang="en-US" dirty="0"/>
          </a:p>
          <a:p>
            <a:r>
              <a:rPr lang="en-US" dirty="0"/>
              <a:t>Two drafts:</a:t>
            </a:r>
          </a:p>
          <a:p>
            <a:pPr lvl="1"/>
            <a:r>
              <a:rPr lang="en-US" dirty="0"/>
              <a:t>Token Binding for ID Tokens</a:t>
            </a:r>
          </a:p>
          <a:p>
            <a:pPr lvl="1"/>
            <a:r>
              <a:rPr lang="en-US" dirty="0"/>
              <a:t>Integration with phishing-resistant authentication such as FIDO</a:t>
            </a:r>
          </a:p>
          <a:p>
            <a:r>
              <a:rPr lang="en-US" dirty="0"/>
              <a:t>Implementers drafts coming soon</a:t>
            </a:r>
          </a:p>
          <a:p>
            <a:endParaRPr lang="en-US" dirty="0"/>
          </a:p>
        </p:txBody>
      </p:sp>
    </p:spTree>
    <p:extLst>
      <p:ext uri="{BB962C8B-B14F-4D97-AF65-F5344CB8AC3E}">
        <p14:creationId xmlns:p14="http://schemas.microsoft.com/office/powerpoint/2010/main" val="39635470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F6A35-3989-4EF7-BE4C-6A867D16BC91}"/>
              </a:ext>
            </a:extLst>
          </p:cNvPr>
          <p:cNvSpPr>
            <a:spLocks noGrp="1"/>
          </p:cNvSpPr>
          <p:nvPr>
            <p:ph type="title"/>
          </p:nvPr>
        </p:nvSpPr>
        <p:spPr/>
        <p:txBody>
          <a:bodyPr/>
          <a:lstStyle/>
          <a:p>
            <a:r>
              <a:rPr lang="en-US" dirty="0"/>
              <a:t>FAPI Working Group</a:t>
            </a:r>
          </a:p>
        </p:txBody>
      </p:sp>
      <p:sp>
        <p:nvSpPr>
          <p:cNvPr id="3" name="Content Placeholder 2">
            <a:extLst>
              <a:ext uri="{FF2B5EF4-FFF2-40B4-BE49-F238E27FC236}">
                <a16:creationId xmlns:a16="http://schemas.microsoft.com/office/drawing/2014/main" id="{0955F0C4-750E-425B-B452-70553F3BE462}"/>
              </a:ext>
            </a:extLst>
          </p:cNvPr>
          <p:cNvSpPr>
            <a:spLocks noGrp="1"/>
          </p:cNvSpPr>
          <p:nvPr>
            <p:ph idx="1"/>
          </p:nvPr>
        </p:nvSpPr>
        <p:spPr/>
        <p:txBody>
          <a:bodyPr/>
          <a:lstStyle/>
          <a:p>
            <a:r>
              <a:rPr lang="en-US" dirty="0"/>
              <a:t>Financial-grade API (FAPI)</a:t>
            </a:r>
          </a:p>
          <a:p>
            <a:r>
              <a:rPr lang="en-US" dirty="0">
                <a:hlinkClick r:id="rId3"/>
              </a:rPr>
              <a:t>http://openid.net/wg/fapi/</a:t>
            </a:r>
            <a:endParaRPr lang="en-US" dirty="0"/>
          </a:p>
          <a:p>
            <a:r>
              <a:rPr lang="en-US" dirty="0"/>
              <a:t>Enables secure access to financial information</a:t>
            </a:r>
          </a:p>
          <a:p>
            <a:r>
              <a:rPr lang="en-US" dirty="0"/>
              <a:t>Currently two Implementer’s Drafts</a:t>
            </a:r>
          </a:p>
          <a:p>
            <a:pPr lvl="1"/>
            <a:r>
              <a:rPr lang="en-US" dirty="0"/>
              <a:t>read-only access</a:t>
            </a:r>
          </a:p>
          <a:p>
            <a:pPr lvl="1"/>
            <a:r>
              <a:rPr lang="en-US" dirty="0"/>
              <a:t>read-write access</a:t>
            </a:r>
          </a:p>
          <a:p>
            <a:r>
              <a:rPr lang="en-US" dirty="0"/>
              <a:t>3 more specs in 5 part series being worked on</a:t>
            </a:r>
          </a:p>
          <a:p>
            <a:endParaRPr lang="en-US" dirty="0"/>
          </a:p>
        </p:txBody>
      </p:sp>
    </p:spTree>
    <p:extLst>
      <p:ext uri="{BB962C8B-B14F-4D97-AF65-F5344CB8AC3E}">
        <p14:creationId xmlns:p14="http://schemas.microsoft.com/office/powerpoint/2010/main" val="1361723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E250E-9477-4D2B-9A84-950634C1F323}"/>
              </a:ext>
            </a:extLst>
          </p:cNvPr>
          <p:cNvSpPr>
            <a:spLocks noGrp="1"/>
          </p:cNvSpPr>
          <p:nvPr>
            <p:ph type="title"/>
          </p:nvPr>
        </p:nvSpPr>
        <p:spPr/>
        <p:txBody>
          <a:bodyPr/>
          <a:lstStyle/>
          <a:p>
            <a:r>
              <a:rPr lang="en-US" dirty="0"/>
              <a:t>RISC Working Group</a:t>
            </a:r>
          </a:p>
        </p:txBody>
      </p:sp>
      <p:sp>
        <p:nvSpPr>
          <p:cNvPr id="3" name="Content Placeholder 2">
            <a:extLst>
              <a:ext uri="{FF2B5EF4-FFF2-40B4-BE49-F238E27FC236}">
                <a16:creationId xmlns:a16="http://schemas.microsoft.com/office/drawing/2014/main" id="{5122B5ED-9FC7-4ECF-86CA-B826BE45B94D}"/>
              </a:ext>
            </a:extLst>
          </p:cNvPr>
          <p:cNvSpPr>
            <a:spLocks noGrp="1"/>
          </p:cNvSpPr>
          <p:nvPr>
            <p:ph idx="1"/>
          </p:nvPr>
        </p:nvSpPr>
        <p:spPr/>
        <p:txBody>
          <a:bodyPr>
            <a:normAutofit fontScale="92500" lnSpcReduction="10000"/>
          </a:bodyPr>
          <a:lstStyle/>
          <a:p>
            <a:r>
              <a:rPr lang="en-US" dirty="0"/>
              <a:t>Risk and Incident Sharing and Coordination (RISC)</a:t>
            </a:r>
          </a:p>
          <a:p>
            <a:r>
              <a:rPr lang="en-US" dirty="0">
                <a:hlinkClick r:id="rId2"/>
              </a:rPr>
              <a:t>http://openid.net/wg/risc/</a:t>
            </a:r>
            <a:endParaRPr lang="en-US" dirty="0"/>
          </a:p>
          <a:p>
            <a:r>
              <a:rPr lang="en-US" dirty="0"/>
              <a:t>Voting to approve three Implementer’s Drafts under way</a:t>
            </a:r>
          </a:p>
          <a:p>
            <a:pPr lvl="1"/>
            <a:r>
              <a:rPr lang="en-US" dirty="0"/>
              <a:t>OpenID RISC Profile of IETF Security Events 1.0</a:t>
            </a:r>
          </a:p>
          <a:p>
            <a:pPr lvl="1"/>
            <a:r>
              <a:rPr lang="en-US" dirty="0"/>
              <a:t>OpenID RISC Event Types 1.0</a:t>
            </a:r>
          </a:p>
          <a:p>
            <a:pPr lvl="1"/>
            <a:r>
              <a:rPr lang="en-US" dirty="0"/>
              <a:t>OAuth Event Types 1.0</a:t>
            </a:r>
          </a:p>
          <a:p>
            <a:endParaRPr lang="en-US" dirty="0"/>
          </a:p>
          <a:p>
            <a:r>
              <a:rPr lang="en-US" b="1" i="1" dirty="0"/>
              <a:t>Action Item:  Participate in the members vote before Friday at </a:t>
            </a:r>
            <a:r>
              <a:rPr lang="en-US" b="1" i="1" dirty="0">
                <a:hlinkClick r:id="rId3"/>
              </a:rPr>
              <a:t>https://openid.net/foundation/members/polls/141</a:t>
            </a:r>
            <a:endParaRPr lang="en-US" b="1" i="1" dirty="0"/>
          </a:p>
          <a:p>
            <a:pPr lvl="1"/>
            <a:r>
              <a:rPr lang="en-US" b="1" i="1" dirty="0"/>
              <a:t>Can join OIDF for $25 at </a:t>
            </a:r>
            <a:r>
              <a:rPr lang="en-US" b="1" i="1" dirty="0">
                <a:hlinkClick r:id="rId4"/>
              </a:rPr>
              <a:t>https://openid.net/foundation/members/</a:t>
            </a:r>
            <a:endParaRPr lang="en-US" b="1" i="1" dirty="0"/>
          </a:p>
        </p:txBody>
      </p:sp>
    </p:spTree>
    <p:extLst>
      <p:ext uri="{BB962C8B-B14F-4D97-AF65-F5344CB8AC3E}">
        <p14:creationId xmlns:p14="http://schemas.microsoft.com/office/powerpoint/2010/main" val="3247014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Where can I participate &amp; learn more?</a:t>
            </a:r>
          </a:p>
        </p:txBody>
      </p:sp>
      <p:sp>
        <p:nvSpPr>
          <p:cNvPr id="3" name="Content Placeholder 2"/>
          <p:cNvSpPr>
            <a:spLocks noGrp="1"/>
          </p:cNvSpPr>
          <p:nvPr>
            <p:ph sz="half" idx="1"/>
          </p:nvPr>
        </p:nvSpPr>
        <p:spPr>
          <a:xfrm>
            <a:off x="609600" y="1600201"/>
            <a:ext cx="5384800" cy="5186362"/>
          </a:xfrm>
        </p:spPr>
        <p:txBody>
          <a:bodyPr>
            <a:normAutofit/>
          </a:bodyPr>
          <a:lstStyle/>
          <a:p>
            <a:r>
              <a:rPr lang="en-US" dirty="0"/>
              <a:t>OpenID Blog</a:t>
            </a:r>
          </a:p>
          <a:p>
            <a:pPr lvl="1"/>
            <a:r>
              <a:rPr lang="en-US" dirty="0">
                <a:hlinkClick r:id="rId3"/>
              </a:rPr>
              <a:t>http://openid.net/</a:t>
            </a:r>
            <a:endParaRPr lang="en-US" dirty="0"/>
          </a:p>
          <a:p>
            <a:r>
              <a:rPr lang="en-US" dirty="0"/>
              <a:t>OpenID Connect Page</a:t>
            </a:r>
          </a:p>
          <a:p>
            <a:pPr lvl="1"/>
            <a:r>
              <a:rPr lang="en-US" dirty="0">
                <a:hlinkClick r:id="rId4"/>
              </a:rPr>
              <a:t>http://openid.net/connect/</a:t>
            </a:r>
            <a:endParaRPr lang="en-US" dirty="0"/>
          </a:p>
          <a:p>
            <a:r>
              <a:rPr lang="en-US" dirty="0"/>
              <a:t>OpenID Working Groups</a:t>
            </a:r>
          </a:p>
          <a:p>
            <a:pPr lvl="1"/>
            <a:r>
              <a:rPr lang="en-US" dirty="0">
                <a:hlinkClick r:id="rId5"/>
              </a:rPr>
              <a:t>http://openid.net/wg/</a:t>
            </a:r>
            <a:endParaRPr lang="en-US" dirty="0"/>
          </a:p>
          <a:p>
            <a:r>
              <a:rPr lang="en-US" dirty="0"/>
              <a:t>OpenID Certification</a:t>
            </a:r>
          </a:p>
          <a:p>
            <a:pPr lvl="1"/>
            <a:r>
              <a:rPr lang="en-US" dirty="0">
                <a:hlinkClick r:id="rId6"/>
              </a:rPr>
              <a:t>http://openid.net/certification/</a:t>
            </a:r>
            <a:endParaRPr lang="en-US" dirty="0"/>
          </a:p>
          <a:p>
            <a:r>
              <a:rPr lang="en-US" dirty="0"/>
              <a:t>OpenID Twitter Feed</a:t>
            </a:r>
          </a:p>
          <a:p>
            <a:pPr lvl="1"/>
            <a:r>
              <a:rPr lang="en-US" dirty="0">
                <a:hlinkClick r:id="rId7"/>
              </a:rPr>
              <a:t>@openid</a:t>
            </a:r>
            <a:endParaRPr lang="en-US" dirty="0"/>
          </a:p>
          <a:p>
            <a:endParaRPr lang="en-US" dirty="0"/>
          </a:p>
          <a:p>
            <a:endParaRPr lang="en-US" dirty="0"/>
          </a:p>
          <a:p>
            <a:endParaRPr lang="en-US" dirty="0"/>
          </a:p>
          <a:p>
            <a:endParaRPr lang="en-US" dirty="0"/>
          </a:p>
          <a:p>
            <a:pPr lvl="1"/>
            <a:endParaRPr lang="en-US" dirty="0"/>
          </a:p>
          <a:p>
            <a:endParaRPr lang="en-US" dirty="0"/>
          </a:p>
          <a:p>
            <a:endParaRPr lang="en-US" dirty="0"/>
          </a:p>
        </p:txBody>
      </p:sp>
      <p:sp>
        <p:nvSpPr>
          <p:cNvPr id="4" name="Content Placeholder 3">
            <a:extLst>
              <a:ext uri="{FF2B5EF4-FFF2-40B4-BE49-F238E27FC236}">
                <a16:creationId xmlns:a16="http://schemas.microsoft.com/office/drawing/2014/main" id="{1ED4756E-8E90-401A-A403-2B3BE74B8DD6}"/>
              </a:ext>
            </a:extLst>
          </p:cNvPr>
          <p:cNvSpPr>
            <a:spLocks noGrp="1"/>
          </p:cNvSpPr>
          <p:nvPr>
            <p:ph sz="half" idx="2"/>
          </p:nvPr>
        </p:nvSpPr>
        <p:spPr/>
        <p:txBody>
          <a:bodyPr/>
          <a:lstStyle/>
          <a:p>
            <a:r>
              <a:rPr lang="en-US" dirty="0"/>
              <a:t>My Blog</a:t>
            </a:r>
          </a:p>
          <a:p>
            <a:pPr lvl="1"/>
            <a:r>
              <a:rPr lang="en-US" dirty="0">
                <a:hlinkClick r:id="rId8"/>
              </a:rPr>
              <a:t>http://self-issued.info/</a:t>
            </a:r>
            <a:endParaRPr lang="en-US" dirty="0"/>
          </a:p>
          <a:p>
            <a:r>
              <a:rPr lang="en-US" dirty="0"/>
              <a:t>My Twitter Feed</a:t>
            </a:r>
          </a:p>
          <a:p>
            <a:pPr lvl="1"/>
            <a:r>
              <a:rPr lang="en-US" dirty="0">
                <a:hlinkClick r:id="rId9"/>
              </a:rPr>
              <a:t>@selfissued</a:t>
            </a:r>
            <a:endParaRPr lang="en-US" dirty="0"/>
          </a:p>
          <a:p>
            <a:r>
              <a:rPr lang="en-US" dirty="0"/>
              <a:t>E-mail me</a:t>
            </a:r>
          </a:p>
          <a:p>
            <a:pPr lvl="1"/>
            <a:r>
              <a:rPr lang="en-US" dirty="0">
                <a:hlinkClick r:id="rId10"/>
              </a:rPr>
              <a:t>mbj@microsoft.com</a:t>
            </a:r>
            <a:endParaRPr lang="en-US" dirty="0"/>
          </a:p>
        </p:txBody>
      </p:sp>
    </p:spTree>
    <p:extLst>
      <p:ext uri="{BB962C8B-B14F-4D97-AF65-F5344CB8AC3E}">
        <p14:creationId xmlns:p14="http://schemas.microsoft.com/office/powerpoint/2010/main" val="278458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A7286-3C97-4FCC-B8E1-5724CF3EB9E4}"/>
              </a:ext>
            </a:extLst>
          </p:cNvPr>
          <p:cNvSpPr>
            <a:spLocks noGrp="1"/>
          </p:cNvSpPr>
          <p:nvPr>
            <p:ph type="title"/>
          </p:nvPr>
        </p:nvSpPr>
        <p:spPr/>
        <p:txBody>
          <a:bodyPr>
            <a:normAutofit fontScale="90000"/>
          </a:bodyPr>
          <a:lstStyle/>
          <a:p>
            <a:r>
              <a:rPr lang="en-US" dirty="0"/>
              <a:t>You’re Probably Already Using</a:t>
            </a:r>
            <a:br>
              <a:rPr lang="en-US" dirty="0"/>
            </a:br>
            <a:r>
              <a:rPr lang="en-US" dirty="0"/>
              <a:t>OpenID Connect</a:t>
            </a:r>
          </a:p>
        </p:txBody>
      </p:sp>
      <p:sp>
        <p:nvSpPr>
          <p:cNvPr id="3" name="Content Placeholder 2">
            <a:extLst>
              <a:ext uri="{FF2B5EF4-FFF2-40B4-BE49-F238E27FC236}">
                <a16:creationId xmlns:a16="http://schemas.microsoft.com/office/drawing/2014/main" id="{4D4B6F59-5038-4D49-8375-F30327234739}"/>
              </a:ext>
            </a:extLst>
          </p:cNvPr>
          <p:cNvSpPr>
            <a:spLocks noGrp="1"/>
          </p:cNvSpPr>
          <p:nvPr>
            <p:ph idx="1"/>
          </p:nvPr>
        </p:nvSpPr>
        <p:spPr/>
        <p:txBody>
          <a:bodyPr/>
          <a:lstStyle/>
          <a:p>
            <a:r>
              <a:rPr lang="en-US" dirty="0"/>
              <a:t>If you log in at AOL, Deutsche Telekom, France Connect, Google, Microsoft, mixi, NEC, NTT, Salesforce, Softbank, Symantec, Verizon, or Yahoo! Japan or have an Android phone, you’re already using OpenID Connect</a:t>
            </a:r>
          </a:p>
          <a:p>
            <a:r>
              <a:rPr lang="en-US" dirty="0"/>
              <a:t>Many other sites and apps large and small use OpenID Connect</a:t>
            </a:r>
          </a:p>
          <a:p>
            <a:r>
              <a:rPr lang="en-US" dirty="0"/>
              <a:t>OpenID Connect “brand” typically not exposed to end-users</a:t>
            </a:r>
          </a:p>
        </p:txBody>
      </p:sp>
    </p:spTree>
    <p:extLst>
      <p:ext uri="{BB962C8B-B14F-4D97-AF65-F5344CB8AC3E}">
        <p14:creationId xmlns:p14="http://schemas.microsoft.com/office/powerpoint/2010/main" val="279499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Philosophy</a:t>
            </a:r>
          </a:p>
        </p:txBody>
      </p:sp>
      <p:graphicFrame>
        <p:nvGraphicFramePr>
          <p:cNvPr id="4" name="コンテンツ プレースホルダ 6"/>
          <p:cNvGraphicFramePr>
            <a:graphicFrameLocks noGrp="1"/>
          </p:cNvGraphicFramePr>
          <p:nvPr>
            <p:ph idx="1"/>
            <p:extLst>
              <p:ext uri="{D42A27DB-BD31-4B8C-83A1-F6EECF244321}">
                <p14:modId xmlns:p14="http://schemas.microsoft.com/office/powerpoint/2010/main" val="4208589131"/>
              </p:ext>
            </p:extLst>
          </p:nvPr>
        </p:nvGraphicFramePr>
        <p:xfrm>
          <a:off x="609600" y="1600200"/>
          <a:ext cx="10972800" cy="4706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238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OpenID Connect Range</a:t>
            </a:r>
          </a:p>
        </p:txBody>
      </p:sp>
      <p:sp>
        <p:nvSpPr>
          <p:cNvPr id="3" name="Content Placeholder 2"/>
          <p:cNvSpPr>
            <a:spLocks noGrp="1"/>
          </p:cNvSpPr>
          <p:nvPr>
            <p:ph idx="1"/>
          </p:nvPr>
        </p:nvSpPr>
        <p:spPr/>
        <p:txBody>
          <a:bodyPr>
            <a:normAutofit fontScale="92500" lnSpcReduction="10000"/>
          </a:bodyPr>
          <a:lstStyle/>
          <a:p>
            <a:r>
              <a:rPr lang="en-US" dirty="0"/>
              <a:t>Spans use cases, scenarios</a:t>
            </a:r>
          </a:p>
          <a:p>
            <a:pPr lvl="1"/>
            <a:r>
              <a:rPr lang="en-US" dirty="0"/>
              <a:t>Internet, Enterprise, Mobile, Cloud</a:t>
            </a:r>
          </a:p>
          <a:p>
            <a:r>
              <a:rPr lang="en-US" dirty="0"/>
              <a:t>Spans security &amp; privacy requirements</a:t>
            </a:r>
          </a:p>
          <a:p>
            <a:pPr lvl="1"/>
            <a:r>
              <a:rPr lang="en-US" dirty="0"/>
              <a:t>From non-sensitive information to highly secure</a:t>
            </a:r>
          </a:p>
          <a:p>
            <a:r>
              <a:rPr lang="en-US" dirty="0"/>
              <a:t>Spans sophistication of claims usage</a:t>
            </a:r>
          </a:p>
          <a:p>
            <a:pPr lvl="1"/>
            <a:r>
              <a:rPr lang="en-US" dirty="0"/>
              <a:t>From basic default claims to specific requested claims to collecting claims from multiple sources</a:t>
            </a:r>
          </a:p>
          <a:p>
            <a:r>
              <a:rPr lang="en-US" dirty="0"/>
              <a:t>Maximizes simplicity of implementations</a:t>
            </a:r>
          </a:p>
          <a:p>
            <a:pPr lvl="1"/>
            <a:r>
              <a:rPr lang="en-US" dirty="0"/>
              <a:t>Uses existing IETF specs: OAuth 2.0, JWT, etc.</a:t>
            </a:r>
          </a:p>
          <a:p>
            <a:pPr lvl="1"/>
            <a:r>
              <a:rPr lang="en-US" dirty="0"/>
              <a:t>Lets you build only the pieces you need</a:t>
            </a:r>
          </a:p>
        </p:txBody>
      </p:sp>
    </p:spTree>
    <p:extLst>
      <p:ext uri="{BB962C8B-B14F-4D97-AF65-F5344CB8AC3E}">
        <p14:creationId xmlns:p14="http://schemas.microsoft.com/office/powerpoint/2010/main" val="2320925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F4A77-AC63-46B6-A024-7CDCA1315263}"/>
              </a:ext>
            </a:extLst>
          </p:cNvPr>
          <p:cNvSpPr>
            <a:spLocks noGrp="1"/>
          </p:cNvSpPr>
          <p:nvPr>
            <p:ph type="title"/>
          </p:nvPr>
        </p:nvSpPr>
        <p:spPr/>
        <p:txBody>
          <a:bodyPr/>
          <a:lstStyle/>
          <a:p>
            <a:r>
              <a:rPr lang="en-US" dirty="0"/>
              <a:t>Numerous Awards</a:t>
            </a:r>
          </a:p>
        </p:txBody>
      </p:sp>
      <p:sp>
        <p:nvSpPr>
          <p:cNvPr id="4" name="Content Placeholder 3">
            <a:extLst>
              <a:ext uri="{FF2B5EF4-FFF2-40B4-BE49-F238E27FC236}">
                <a16:creationId xmlns:a16="http://schemas.microsoft.com/office/drawing/2014/main" id="{EADADA69-12FB-4624-9AF2-5AAD1AAD4A43}"/>
              </a:ext>
            </a:extLst>
          </p:cNvPr>
          <p:cNvSpPr>
            <a:spLocks noGrp="1"/>
          </p:cNvSpPr>
          <p:nvPr>
            <p:ph sz="half" idx="1"/>
          </p:nvPr>
        </p:nvSpPr>
        <p:spPr>
          <a:xfrm>
            <a:off x="609600" y="1600201"/>
            <a:ext cx="7448550" cy="5036343"/>
          </a:xfrm>
        </p:spPr>
        <p:txBody>
          <a:bodyPr>
            <a:normAutofit/>
          </a:bodyPr>
          <a:lstStyle/>
          <a:p>
            <a:r>
              <a:rPr lang="en-US" dirty="0"/>
              <a:t>OpenID Connect won 2012 European Identity Award for Best Innovation/New Standard</a:t>
            </a:r>
          </a:p>
          <a:p>
            <a:r>
              <a:rPr lang="en-US" dirty="0"/>
              <a:t>OAuth 2.0 won in 2013</a:t>
            </a:r>
          </a:p>
          <a:p>
            <a:r>
              <a:rPr lang="en-US" dirty="0"/>
              <a:t>JSON Web Token (JWT) &amp; JOSE won in 2014</a:t>
            </a:r>
          </a:p>
          <a:p>
            <a:r>
              <a:rPr lang="en-US" dirty="0"/>
              <a:t>OpenID Certification program won 2018 Identity Innovation Award at IDnext</a:t>
            </a:r>
          </a:p>
          <a:p>
            <a:r>
              <a:rPr lang="en-US" dirty="0"/>
              <a:t>OpenID Certification program won 2018 European Identity Award for Best Innovation</a:t>
            </a:r>
          </a:p>
          <a:p>
            <a:endParaRPr lang="en-US" dirty="0"/>
          </a:p>
          <a:p>
            <a:r>
              <a:rPr lang="en-US" i="1" dirty="0"/>
              <a:t>See blog posts at </a:t>
            </a:r>
            <a:r>
              <a:rPr lang="en-US" dirty="0">
                <a:hlinkClick r:id="rId2"/>
              </a:rPr>
              <a:t>http://openid.net/</a:t>
            </a:r>
            <a:endParaRPr lang="en-US" dirty="0"/>
          </a:p>
          <a:p>
            <a:endParaRPr lang="en-US" dirty="0"/>
          </a:p>
        </p:txBody>
      </p:sp>
      <p:pic>
        <p:nvPicPr>
          <p:cNvPr id="8" name="Content Placeholder 7" descr="A picture containing tree, watercraft, transport, outdoor&#10;&#10;Description generated with very high confidence">
            <a:extLst>
              <a:ext uri="{FF2B5EF4-FFF2-40B4-BE49-F238E27FC236}">
                <a16:creationId xmlns:a16="http://schemas.microsoft.com/office/drawing/2014/main" id="{726683D4-F4D1-4197-A9A8-3E0B3B1A0E8C}"/>
              </a:ext>
            </a:extLst>
          </p:cNvPr>
          <p:cNvPicPr>
            <a:picLocks noGrp="1" noChangeAspect="1"/>
          </p:cNvPicPr>
          <p:nvPr>
            <p:ph sz="half" idx="2"/>
          </p:nvPr>
        </p:nvPicPr>
        <p:blipFill>
          <a:blip r:embed="rId3"/>
          <a:stretch>
            <a:fillRect/>
          </a:stretch>
        </p:blipFill>
        <p:spPr>
          <a:xfrm>
            <a:off x="9338564" y="1600200"/>
            <a:ext cx="2243836" cy="4525963"/>
          </a:xfrm>
        </p:spPr>
      </p:pic>
    </p:spTree>
    <p:extLst>
      <p:ext uri="{BB962C8B-B14F-4D97-AF65-F5344CB8AC3E}">
        <p14:creationId xmlns:p14="http://schemas.microsoft.com/office/powerpoint/2010/main" val="314075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BAC90-D09F-4032-A1F2-D0BF22409F9F}"/>
              </a:ext>
            </a:extLst>
          </p:cNvPr>
          <p:cNvSpPr>
            <a:spLocks noGrp="1"/>
          </p:cNvSpPr>
          <p:nvPr>
            <p:ph type="title"/>
          </p:nvPr>
        </p:nvSpPr>
        <p:spPr>
          <a:xfrm>
            <a:off x="609600" y="2782094"/>
            <a:ext cx="10913269" cy="1143000"/>
          </a:xfrm>
        </p:spPr>
        <p:txBody>
          <a:bodyPr>
            <a:normAutofit fontScale="90000"/>
          </a:bodyPr>
          <a:lstStyle/>
          <a:p>
            <a:r>
              <a:rPr lang="en-US" dirty="0"/>
              <a:t>New OpenID Connect Projects</a:t>
            </a:r>
            <a:br>
              <a:rPr lang="en-US" dirty="0"/>
            </a:br>
            <a:r>
              <a:rPr lang="en-US" i="1" dirty="0"/>
              <a:t>Hot Off the Presses and with Action Items!</a:t>
            </a:r>
          </a:p>
        </p:txBody>
      </p:sp>
    </p:spTree>
    <p:extLst>
      <p:ext uri="{BB962C8B-B14F-4D97-AF65-F5344CB8AC3E}">
        <p14:creationId xmlns:p14="http://schemas.microsoft.com/office/powerpoint/2010/main" val="1942599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F367-D8D0-470C-9E11-DD3A013D431D}"/>
              </a:ext>
            </a:extLst>
          </p:cNvPr>
          <p:cNvSpPr>
            <a:spLocks noGrp="1"/>
          </p:cNvSpPr>
          <p:nvPr>
            <p:ph type="title"/>
          </p:nvPr>
        </p:nvSpPr>
        <p:spPr/>
        <p:txBody>
          <a:bodyPr/>
          <a:lstStyle/>
          <a:p>
            <a:r>
              <a:rPr lang="en-US" dirty="0"/>
              <a:t>JWTConnect RP Libraries</a:t>
            </a:r>
          </a:p>
        </p:txBody>
      </p:sp>
      <p:sp>
        <p:nvSpPr>
          <p:cNvPr id="3" name="Content Placeholder 2">
            <a:extLst>
              <a:ext uri="{FF2B5EF4-FFF2-40B4-BE49-F238E27FC236}">
                <a16:creationId xmlns:a16="http://schemas.microsoft.com/office/drawing/2014/main" id="{5D0176F7-2FE3-4EA0-BFB8-E9867F22BB2A}"/>
              </a:ext>
            </a:extLst>
          </p:cNvPr>
          <p:cNvSpPr>
            <a:spLocks noGrp="1"/>
          </p:cNvSpPr>
          <p:nvPr>
            <p:ph idx="1"/>
          </p:nvPr>
        </p:nvSpPr>
        <p:spPr/>
        <p:txBody>
          <a:bodyPr>
            <a:normAutofit lnSpcReduction="10000"/>
          </a:bodyPr>
          <a:lstStyle/>
          <a:p>
            <a:r>
              <a:rPr lang="en-US" dirty="0"/>
              <a:t>Google is commissioning creation of high-quality RP libraries</a:t>
            </a:r>
          </a:p>
          <a:p>
            <a:r>
              <a:rPr lang="en-US" dirty="0"/>
              <a:t>Intended to be full-functioned and pass OpenID Certification</a:t>
            </a:r>
          </a:p>
          <a:p>
            <a:r>
              <a:rPr lang="en-US" dirty="0"/>
              <a:t>Libraries are being donated to OpenID Connect working group</a:t>
            </a:r>
          </a:p>
          <a:p>
            <a:r>
              <a:rPr lang="en-US" dirty="0"/>
              <a:t>Initial languages:</a:t>
            </a:r>
          </a:p>
          <a:p>
            <a:pPr lvl="1"/>
            <a:r>
              <a:rPr lang="en-US" dirty="0"/>
              <a:t>Python:  Finished, certified, and contributed to working group</a:t>
            </a:r>
          </a:p>
          <a:p>
            <a:pPr lvl="1"/>
            <a:r>
              <a:rPr lang="en-US" dirty="0"/>
              <a:t>Java:  Work in progress</a:t>
            </a:r>
          </a:p>
          <a:p>
            <a:pPr lvl="1"/>
            <a:r>
              <a:rPr lang="en-US" dirty="0"/>
              <a:t>JavaScript:  Work in progress</a:t>
            </a:r>
          </a:p>
          <a:p>
            <a:r>
              <a:rPr lang="en-US" dirty="0"/>
              <a:t>Not the first software projects of the Connect working group</a:t>
            </a:r>
          </a:p>
          <a:p>
            <a:pPr lvl="1"/>
            <a:r>
              <a:rPr lang="en-US" dirty="0"/>
              <a:t>The AppAuth libraries are also working group projects</a:t>
            </a:r>
          </a:p>
        </p:txBody>
      </p:sp>
    </p:spTree>
    <p:extLst>
      <p:ext uri="{BB962C8B-B14F-4D97-AF65-F5344CB8AC3E}">
        <p14:creationId xmlns:p14="http://schemas.microsoft.com/office/powerpoint/2010/main" val="3496012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1668</Words>
  <Application>Microsoft Office PowerPoint</Application>
  <PresentationFormat>Widescreen</PresentationFormat>
  <Paragraphs>275</Paragraphs>
  <Slides>35</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ＭＳ Ｐゴシック</vt:lpstr>
      <vt:lpstr>Arial</vt:lpstr>
      <vt:lpstr>Calibri</vt:lpstr>
      <vt:lpstr>Courier New</vt:lpstr>
      <vt:lpstr>Times New Roman</vt:lpstr>
      <vt:lpstr>Office Theme</vt:lpstr>
      <vt:lpstr>OpenID Connect: News, Overview, Certification, and Action Items</vt:lpstr>
      <vt:lpstr>Working Together</vt:lpstr>
      <vt:lpstr>What is OpenID Connect?</vt:lpstr>
      <vt:lpstr>You’re Probably Already Using OpenID Connect</vt:lpstr>
      <vt:lpstr>Design Philosophy</vt:lpstr>
      <vt:lpstr>OpenID Connect Range</vt:lpstr>
      <vt:lpstr>Numerous Awards</vt:lpstr>
      <vt:lpstr>New OpenID Connect Projects Hot Off the Presses and with Action Items!</vt:lpstr>
      <vt:lpstr>JWTConnect RP Libraries</vt:lpstr>
      <vt:lpstr>Structure of JWTConnect Libraries</vt:lpstr>
      <vt:lpstr>Python JWTConnect Implementation</vt:lpstr>
      <vt:lpstr>Python JWTConnect Instructions</vt:lpstr>
      <vt:lpstr>Form Post Response Mode Certification</vt:lpstr>
      <vt:lpstr>What the Form Post Tests Do</vt:lpstr>
      <vt:lpstr>Testing the Tests</vt:lpstr>
      <vt:lpstr>OpenID Connect Specifications</vt:lpstr>
      <vt:lpstr>Specifications when finalized in 2014</vt:lpstr>
      <vt:lpstr>Session Management / Logout (work in progress)</vt:lpstr>
      <vt:lpstr>Federation Specification (work in progress)</vt:lpstr>
      <vt:lpstr>Second Errata Set (work in progress)</vt:lpstr>
      <vt:lpstr>OpenID Certification</vt:lpstr>
      <vt:lpstr>OpenID Certification</vt:lpstr>
      <vt:lpstr>What value does certification provide?</vt:lpstr>
      <vt:lpstr>Use of Self-Certification</vt:lpstr>
      <vt:lpstr>Who has achieved OP Certification?</vt:lpstr>
      <vt:lpstr>Who has achieved RP Certification?</vt:lpstr>
      <vt:lpstr>What does certification cost?</vt:lpstr>
      <vt:lpstr>New Work by Related Working Groups</vt:lpstr>
      <vt:lpstr>MODRNA Working Group</vt:lpstr>
      <vt:lpstr>HEART Working Group</vt:lpstr>
      <vt:lpstr>iGov Working Group</vt:lpstr>
      <vt:lpstr>EAP Working Group</vt:lpstr>
      <vt:lpstr>FAPI Working Group</vt:lpstr>
      <vt:lpstr>RISC Working Group</vt:lpstr>
      <vt:lpstr>Where can I participate &amp; learn more?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2016-03-31T02:28:24Z</dcterms:created>
  <dcterms:modified xsi:type="dcterms:W3CDTF">2018-06-24T15:51:02Z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Ref">
    <vt:lpwstr>https://api.informationprotection.azure.com/api/72f988bf-86f1-41af-91ab-2d7cd011db47</vt:lpwstr>
  </property>
  <property fmtid="{D5CDD505-2E9C-101B-9397-08002B2CF9AE}" pid="5" name="MSIP_Label_f42aa342-8706-4288-bd11-ebb85995028c_SetBy">
    <vt:lpwstr>mbj@microsoft.com</vt:lpwstr>
  </property>
  <property fmtid="{D5CDD505-2E9C-101B-9397-08002B2CF9AE}" pid="6" name="MSIP_Label_f42aa342-8706-4288-bd11-ebb85995028c_SetDate">
    <vt:lpwstr>2017-06-19T07:18:50.3418929-07:00</vt:lpwstr>
  </property>
  <property fmtid="{D5CDD505-2E9C-101B-9397-08002B2CF9AE}" pid="7" name="MSIP_Label_f42aa342-8706-4288-bd11-ebb85995028c_Name">
    <vt:lpwstr>General</vt:lpwstr>
  </property>
  <property fmtid="{D5CDD505-2E9C-101B-9397-08002B2CF9AE}" pid="8" name="MSIP_Label_f42aa342-8706-4288-bd11-ebb85995028c_Application">
    <vt:lpwstr>Microsoft Azure Information Protection</vt:lpwstr>
  </property>
  <property fmtid="{D5CDD505-2E9C-101B-9397-08002B2CF9AE}" pid="9" name="MSIP_Label_f42aa342-8706-4288-bd11-ebb85995028c_Extended_MSFT_Method">
    <vt:lpwstr>Automatic</vt:lpwstr>
  </property>
  <property fmtid="{D5CDD505-2E9C-101B-9397-08002B2CF9AE}" pid="10" name="Sensitivity">
    <vt:lpwstr>General</vt:lpwstr>
  </property>
</Properties>
</file>