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6"/>
  </p:notesMasterIdLst>
  <p:sldIdLst>
    <p:sldId id="256" r:id="rId2"/>
    <p:sldId id="335" r:id="rId3"/>
    <p:sldId id="334" r:id="rId4"/>
    <p:sldId id="342" r:id="rId5"/>
    <p:sldId id="354" r:id="rId6"/>
    <p:sldId id="355" r:id="rId7"/>
    <p:sldId id="282" r:id="rId8"/>
    <p:sldId id="283" r:id="rId9"/>
    <p:sldId id="356" r:id="rId10"/>
    <p:sldId id="357" r:id="rId11"/>
    <p:sldId id="352" r:id="rId12"/>
    <p:sldId id="337" r:id="rId13"/>
    <p:sldId id="336" r:id="rId14"/>
    <p:sldId id="348" r:id="rId15"/>
    <p:sldId id="332" r:id="rId16"/>
    <p:sldId id="333" r:id="rId17"/>
    <p:sldId id="330" r:id="rId18"/>
    <p:sldId id="316" r:id="rId19"/>
    <p:sldId id="340" r:id="rId20"/>
    <p:sldId id="347" r:id="rId21"/>
    <p:sldId id="353" r:id="rId22"/>
    <p:sldId id="344" r:id="rId23"/>
    <p:sldId id="345" r:id="rId24"/>
    <p:sldId id="34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8"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5" autoAdjust="0"/>
    <p:restoredTop sz="86436" autoAdjust="0"/>
  </p:normalViewPr>
  <p:slideViewPr>
    <p:cSldViewPr snapToGrid="0" snapToObjects="1">
      <p:cViewPr varScale="1">
        <p:scale>
          <a:sx n="79" d="100"/>
          <a:sy n="79" d="100"/>
        </p:scale>
        <p:origin x="69" y="81"/>
      </p:cViewPr>
      <p:guideLst>
        <p:guide orient="horz" pos="888"/>
        <p:guide pos="7296"/>
      </p:guideLst>
    </p:cSldViewPr>
  </p:slideViewPr>
  <p:outlineViewPr>
    <p:cViewPr>
      <p:scale>
        <a:sx n="33" d="100"/>
        <a:sy n="33" d="100"/>
      </p:scale>
      <p:origin x="0" y="-2541"/>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E2A8F-DA74-4F28-9593-261C5C3BF011}" type="datetimeFigureOut">
              <a:rPr lang="en-US" smtClean="0"/>
              <a:t>10/1/2019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DB9AE-916C-4254-87BA-AD5226153B3A}" type="slidenum">
              <a:rPr lang="en-US" smtClean="0"/>
              <a:t>‹#›</a:t>
            </a:fld>
            <a:endParaRPr lang="en-US" dirty="0"/>
          </a:p>
        </p:txBody>
      </p:sp>
    </p:spTree>
    <p:extLst>
      <p:ext uri="{BB962C8B-B14F-4D97-AF65-F5344CB8AC3E}">
        <p14:creationId xmlns:p14="http://schemas.microsoft.com/office/powerpoint/2010/main" val="133123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a:t>
            </a:fld>
            <a:endParaRPr lang="en-US" dirty="0"/>
          </a:p>
        </p:txBody>
      </p:sp>
    </p:spTree>
    <p:extLst>
      <p:ext uri="{BB962C8B-B14F-4D97-AF65-F5344CB8AC3E}">
        <p14:creationId xmlns:p14="http://schemas.microsoft.com/office/powerpoint/2010/main" val="160659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10</a:t>
            </a:fld>
            <a:endParaRPr lang="en-US" dirty="0"/>
          </a:p>
        </p:txBody>
      </p:sp>
    </p:spTree>
    <p:extLst>
      <p:ext uri="{BB962C8B-B14F-4D97-AF65-F5344CB8AC3E}">
        <p14:creationId xmlns:p14="http://schemas.microsoft.com/office/powerpoint/2010/main" val="997097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12</a:t>
            </a:fld>
            <a:endParaRPr lang="en-US" dirty="0"/>
          </a:p>
        </p:txBody>
      </p:sp>
    </p:spTree>
    <p:extLst>
      <p:ext uri="{BB962C8B-B14F-4D97-AF65-F5344CB8AC3E}">
        <p14:creationId xmlns:p14="http://schemas.microsoft.com/office/powerpoint/2010/main" val="1851333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13</a:t>
            </a:fld>
            <a:endParaRPr lang="en-US" dirty="0"/>
          </a:p>
        </p:txBody>
      </p:sp>
    </p:spTree>
    <p:extLst>
      <p:ext uri="{BB962C8B-B14F-4D97-AF65-F5344CB8AC3E}">
        <p14:creationId xmlns:p14="http://schemas.microsoft.com/office/powerpoint/2010/main" val="534114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14</a:t>
            </a:fld>
            <a:endParaRPr lang="en-US" dirty="0"/>
          </a:p>
        </p:txBody>
      </p:sp>
    </p:spTree>
    <p:extLst>
      <p:ext uri="{BB962C8B-B14F-4D97-AF65-F5344CB8AC3E}">
        <p14:creationId xmlns:p14="http://schemas.microsoft.com/office/powerpoint/2010/main" val="503838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15</a:t>
            </a:fld>
            <a:endParaRPr lang="en-US" dirty="0"/>
          </a:p>
        </p:txBody>
      </p:sp>
    </p:spTree>
    <p:extLst>
      <p:ext uri="{BB962C8B-B14F-4D97-AF65-F5344CB8AC3E}">
        <p14:creationId xmlns:p14="http://schemas.microsoft.com/office/powerpoint/2010/main" val="3238013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16</a:t>
            </a:fld>
            <a:endParaRPr lang="en-US" dirty="0"/>
          </a:p>
        </p:txBody>
      </p:sp>
    </p:spTree>
    <p:extLst>
      <p:ext uri="{BB962C8B-B14F-4D97-AF65-F5344CB8AC3E}">
        <p14:creationId xmlns:p14="http://schemas.microsoft.com/office/powerpoint/2010/main" val="858561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17</a:t>
            </a:fld>
            <a:endParaRPr lang="en-US" dirty="0"/>
          </a:p>
        </p:txBody>
      </p:sp>
    </p:spTree>
    <p:extLst>
      <p:ext uri="{BB962C8B-B14F-4D97-AF65-F5344CB8AC3E}">
        <p14:creationId xmlns:p14="http://schemas.microsoft.com/office/powerpoint/2010/main" val="3965854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18</a:t>
            </a:fld>
            <a:endParaRPr lang="en-US" dirty="0"/>
          </a:p>
        </p:txBody>
      </p:sp>
    </p:spTree>
    <p:extLst>
      <p:ext uri="{BB962C8B-B14F-4D97-AF65-F5344CB8AC3E}">
        <p14:creationId xmlns:p14="http://schemas.microsoft.com/office/powerpoint/2010/main" val="1801088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19</a:t>
            </a:fld>
            <a:endParaRPr lang="en-US" dirty="0"/>
          </a:p>
        </p:txBody>
      </p:sp>
    </p:spTree>
    <p:extLst>
      <p:ext uri="{BB962C8B-B14F-4D97-AF65-F5344CB8AC3E}">
        <p14:creationId xmlns:p14="http://schemas.microsoft.com/office/powerpoint/2010/main" val="3218410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20</a:t>
            </a:fld>
            <a:endParaRPr lang="en-US" dirty="0"/>
          </a:p>
        </p:txBody>
      </p:sp>
    </p:spTree>
    <p:extLst>
      <p:ext uri="{BB962C8B-B14F-4D97-AF65-F5344CB8AC3E}">
        <p14:creationId xmlns:p14="http://schemas.microsoft.com/office/powerpoint/2010/main" val="2925333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a:t>
            </a:fld>
            <a:endParaRPr lang="en-US" dirty="0"/>
          </a:p>
        </p:txBody>
      </p:sp>
    </p:spTree>
    <p:extLst>
      <p:ext uri="{BB962C8B-B14F-4D97-AF65-F5344CB8AC3E}">
        <p14:creationId xmlns:p14="http://schemas.microsoft.com/office/powerpoint/2010/main" val="2122587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DDB9AE-916C-4254-87BA-AD5226153B3A}" type="slidenum">
              <a:rPr lang="en-US" smtClean="0"/>
              <a:t>21</a:t>
            </a:fld>
            <a:endParaRPr lang="en-US" dirty="0"/>
          </a:p>
        </p:txBody>
      </p:sp>
    </p:spTree>
    <p:extLst>
      <p:ext uri="{BB962C8B-B14F-4D97-AF65-F5344CB8AC3E}">
        <p14:creationId xmlns:p14="http://schemas.microsoft.com/office/powerpoint/2010/main" val="2689976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22</a:t>
            </a:fld>
            <a:endParaRPr lang="en-US" dirty="0"/>
          </a:p>
        </p:txBody>
      </p:sp>
    </p:spTree>
    <p:extLst>
      <p:ext uri="{BB962C8B-B14F-4D97-AF65-F5344CB8AC3E}">
        <p14:creationId xmlns:p14="http://schemas.microsoft.com/office/powerpoint/2010/main" val="4003053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23</a:t>
            </a:fld>
            <a:endParaRPr lang="en-US" dirty="0"/>
          </a:p>
        </p:txBody>
      </p:sp>
    </p:spTree>
    <p:extLst>
      <p:ext uri="{BB962C8B-B14F-4D97-AF65-F5344CB8AC3E}">
        <p14:creationId xmlns:p14="http://schemas.microsoft.com/office/powerpoint/2010/main" val="2671022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24</a:t>
            </a:fld>
            <a:endParaRPr lang="en-US" dirty="0"/>
          </a:p>
        </p:txBody>
      </p:sp>
    </p:spTree>
    <p:extLst>
      <p:ext uri="{BB962C8B-B14F-4D97-AF65-F5344CB8AC3E}">
        <p14:creationId xmlns:p14="http://schemas.microsoft.com/office/powerpoint/2010/main" val="252478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3</a:t>
            </a:fld>
            <a:endParaRPr lang="en-US" dirty="0"/>
          </a:p>
        </p:txBody>
      </p:sp>
    </p:spTree>
    <p:extLst>
      <p:ext uri="{BB962C8B-B14F-4D97-AF65-F5344CB8AC3E}">
        <p14:creationId xmlns:p14="http://schemas.microsoft.com/office/powerpoint/2010/main" val="276308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4</a:t>
            </a:fld>
            <a:endParaRPr lang="en-US" dirty="0"/>
          </a:p>
        </p:txBody>
      </p:sp>
    </p:spTree>
    <p:extLst>
      <p:ext uri="{BB962C8B-B14F-4D97-AF65-F5344CB8AC3E}">
        <p14:creationId xmlns:p14="http://schemas.microsoft.com/office/powerpoint/2010/main" val="150893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5</a:t>
            </a:fld>
            <a:endParaRPr lang="en-US" dirty="0"/>
          </a:p>
        </p:txBody>
      </p:sp>
    </p:spTree>
    <p:extLst>
      <p:ext uri="{BB962C8B-B14F-4D97-AF65-F5344CB8AC3E}">
        <p14:creationId xmlns:p14="http://schemas.microsoft.com/office/powerpoint/2010/main" val="409201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6</a:t>
            </a:fld>
            <a:endParaRPr lang="en-US" dirty="0"/>
          </a:p>
        </p:txBody>
      </p:sp>
    </p:spTree>
    <p:extLst>
      <p:ext uri="{BB962C8B-B14F-4D97-AF65-F5344CB8AC3E}">
        <p14:creationId xmlns:p14="http://schemas.microsoft.com/office/powerpoint/2010/main" val="373662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7</a:t>
            </a:fld>
            <a:endParaRPr lang="en-US" dirty="0"/>
          </a:p>
        </p:txBody>
      </p:sp>
    </p:spTree>
    <p:extLst>
      <p:ext uri="{BB962C8B-B14F-4D97-AF65-F5344CB8AC3E}">
        <p14:creationId xmlns:p14="http://schemas.microsoft.com/office/powerpoint/2010/main" val="271200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8</a:t>
            </a:fld>
            <a:endParaRPr lang="en-US" dirty="0"/>
          </a:p>
        </p:txBody>
      </p:sp>
    </p:spTree>
    <p:extLst>
      <p:ext uri="{BB962C8B-B14F-4D97-AF65-F5344CB8AC3E}">
        <p14:creationId xmlns:p14="http://schemas.microsoft.com/office/powerpoint/2010/main" val="62517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DB9AE-916C-4254-87BA-AD5226153B3A}" type="slidenum">
              <a:rPr lang="en-US" smtClean="0"/>
              <a:t>9</a:t>
            </a:fld>
            <a:endParaRPr lang="en-US" dirty="0"/>
          </a:p>
        </p:txBody>
      </p:sp>
    </p:spTree>
    <p:extLst>
      <p:ext uri="{BB962C8B-B14F-4D97-AF65-F5344CB8AC3E}">
        <p14:creationId xmlns:p14="http://schemas.microsoft.com/office/powerpoint/2010/main" val="997097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A0537C-38F1-8E47-A1B0-6BA84A028946}"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0537C-38F1-8E47-A1B0-6BA84A028946}"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0537C-38F1-8E47-A1B0-6BA84A028946}"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737600" cy="1143000"/>
          </a:xfrm>
        </p:spPr>
        <p:txBody>
          <a:bodyPr/>
          <a:lstStyle/>
          <a:p>
            <a:r>
              <a:rPr lang="en-US"/>
              <a:t>Click to edit Master title style</a:t>
            </a:r>
          </a:p>
        </p:txBody>
      </p:sp>
      <p:sp>
        <p:nvSpPr>
          <p:cNvPr id="3" name="Content Placeholder 2"/>
          <p:cNvSpPr>
            <a:spLocks noGrp="1"/>
          </p:cNvSpPr>
          <p:nvPr>
            <p:ph idx="1"/>
          </p:nvPr>
        </p:nvSpPr>
        <p:spPr>
          <a:xfrm>
            <a:off x="609600" y="1600201"/>
            <a:ext cx="10972800"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A0537C-38F1-8E47-A1B0-6BA84A028946}"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pic>
        <p:nvPicPr>
          <p:cNvPr id="7" name="Picture 97"/>
          <p:cNvPicPr>
            <a:picLocks noChangeAspect="1" noChangeArrowheads="1"/>
          </p:cNvPicPr>
          <p:nvPr userDrawn="1"/>
        </p:nvPicPr>
        <p:blipFill>
          <a:blip r:embed="rId2"/>
          <a:stretch>
            <a:fillRect/>
          </a:stretch>
        </p:blipFill>
        <p:spPr bwMode="auto">
          <a:xfrm>
            <a:off x="9395433" y="274638"/>
            <a:ext cx="2186967" cy="1143000"/>
          </a:xfrm>
          <a:prstGeom prst="rect">
            <a:avLst/>
          </a:prstGeom>
          <a:noFill/>
          <a:ln w="9525">
            <a:noFill/>
            <a:miter lim="800000"/>
            <a:headEnd/>
            <a:tailEnd/>
          </a:ln>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A0537C-38F1-8E47-A1B0-6BA84A028946}"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274638"/>
            <a:ext cx="8724900" cy="1143000"/>
          </a:xfrm>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BA0537C-38F1-8E47-A1B0-6BA84A028946}" type="datetimeFigureOut">
              <a:rPr lang="en-US" smtClean="0"/>
              <a:t>10/1/2019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185C50-40EB-E745-A461-82FCCB77BEDB}" type="slidenum">
              <a:rPr lang="en-US" smtClean="0"/>
              <a:t>‹#›</a:t>
            </a:fld>
            <a:endParaRPr lang="en-US" dirty="0"/>
          </a:p>
        </p:txBody>
      </p:sp>
      <p:pic>
        <p:nvPicPr>
          <p:cNvPr id="9" name="Picture 97"/>
          <p:cNvPicPr>
            <a:picLocks noChangeAspect="1" noChangeArrowheads="1"/>
          </p:cNvPicPr>
          <p:nvPr userDrawn="1"/>
        </p:nvPicPr>
        <p:blipFill>
          <a:blip r:embed="rId2"/>
          <a:stretch>
            <a:fillRect/>
          </a:stretch>
        </p:blipFill>
        <p:spPr bwMode="auto">
          <a:xfrm>
            <a:off x="9395433" y="274638"/>
            <a:ext cx="2186967" cy="1143000"/>
          </a:xfrm>
          <a:prstGeom prst="rect">
            <a:avLst/>
          </a:prstGeom>
          <a:noFill/>
          <a:ln w="9525">
            <a:noFill/>
            <a:miter lim="800000"/>
            <a:headEnd/>
            <a:tailEnd/>
          </a:ln>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71881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A0537C-38F1-8E47-A1B0-6BA84A028946}" type="datetimeFigureOut">
              <a:rPr lang="en-US" smtClean="0"/>
              <a:t>10/1/2019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185C50-40EB-E745-A461-82FCCB77BEDB}" type="slidenum">
              <a:rPr lang="en-US" smtClean="0"/>
              <a:t>‹#›</a:t>
            </a:fld>
            <a:endParaRPr lang="en-US" dirty="0"/>
          </a:p>
        </p:txBody>
      </p:sp>
      <p:pic>
        <p:nvPicPr>
          <p:cNvPr id="11" name="Picture 97">
            <a:extLst>
              <a:ext uri="{FF2B5EF4-FFF2-40B4-BE49-F238E27FC236}">
                <a16:creationId xmlns:a16="http://schemas.microsoft.com/office/drawing/2014/main" id="{C92383CD-0348-46B3-BDD8-C47A92CAD9C3}"/>
              </a:ext>
            </a:extLst>
          </p:cNvPr>
          <p:cNvPicPr>
            <a:picLocks noChangeAspect="1" noChangeArrowheads="1"/>
          </p:cNvPicPr>
          <p:nvPr userDrawn="1"/>
        </p:nvPicPr>
        <p:blipFill>
          <a:blip r:embed="rId2"/>
          <a:stretch>
            <a:fillRect/>
          </a:stretch>
        </p:blipFill>
        <p:spPr bwMode="auto">
          <a:xfrm>
            <a:off x="9395433" y="274638"/>
            <a:ext cx="2186967" cy="11430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A0537C-38F1-8E47-A1B0-6BA84A028946}" type="datetimeFigureOut">
              <a:rPr lang="en-US" smtClean="0"/>
              <a:t>10/1/2019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0537C-38F1-8E47-A1B0-6BA84A028946}" type="datetimeFigureOut">
              <a:rPr lang="en-US" smtClean="0"/>
              <a:t>10/1/2019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A0537C-38F1-8E47-A1B0-6BA84A028946}" type="datetimeFigureOut">
              <a:rPr lang="en-US" smtClean="0"/>
              <a:t>10/1/2019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A0537C-38F1-8E47-A1B0-6BA84A028946}" type="datetimeFigureOut">
              <a:rPr lang="en-US" smtClean="0"/>
              <a:t>10/1/2019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185C50-40EB-E745-A461-82FCCB77BED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0537C-38F1-8E47-A1B0-6BA84A028946}" type="datetimeFigureOut">
              <a:rPr lang="en-US" smtClean="0"/>
              <a:t>10/1/2019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85C50-40EB-E745-A461-82FCCB77BED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penid.net/certification/#FAPI-CIBA_OP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p.certification.openid.n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openid.net/certification/" TargetMode="External"/><Relationship Id="rId5" Type="http://schemas.openxmlformats.org/officeDocument/2006/relationships/hyperlink" Target="https://www.certification.openid.net/" TargetMode="External"/><Relationship Id="rId4" Type="http://schemas.openxmlformats.org/officeDocument/2006/relationships/hyperlink" Target="https://rp.certification.openid.ne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penid.net/certification/fe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osis.idcommons.ne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openid.net/certificat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mailto:mbj@microsoft.com" TargetMode="External"/><Relationship Id="rId5" Type="http://schemas.openxmlformats.org/officeDocument/2006/relationships/hyperlink" Target="http://self-issued.info/" TargetMode="External"/><Relationship Id="rId4" Type="http://schemas.openxmlformats.org/officeDocument/2006/relationships/hyperlink" Target="https://openid.net/certification/faq/"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ew-op.certification.openid.net:600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new-rp.certification.openid.net:808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penid.net/certification/#OP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openid.net/certification/#RP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openid.net/certification/#FAPI_OP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3650" y="2390193"/>
            <a:ext cx="7115175" cy="1182952"/>
          </a:xfrm>
        </p:spPr>
        <p:txBody>
          <a:bodyPr>
            <a:normAutofit/>
          </a:bodyPr>
          <a:lstStyle/>
          <a:p>
            <a:r>
              <a:rPr lang="en-US" b="1" dirty="0"/>
              <a:t>OpenID</a:t>
            </a:r>
            <a:r>
              <a:rPr lang="en-US" b="1" baseline="0" dirty="0"/>
              <a:t> Certification</a:t>
            </a:r>
            <a:endParaRPr lang="en-US" b="1" dirty="0"/>
          </a:p>
        </p:txBody>
      </p:sp>
      <p:sp>
        <p:nvSpPr>
          <p:cNvPr id="3" name="Subtitle 2"/>
          <p:cNvSpPr>
            <a:spLocks noGrp="1"/>
          </p:cNvSpPr>
          <p:nvPr>
            <p:ph type="subTitle" idx="1"/>
          </p:nvPr>
        </p:nvSpPr>
        <p:spPr>
          <a:xfrm>
            <a:off x="1964642" y="3895725"/>
            <a:ext cx="8257735" cy="2650882"/>
          </a:xfrm>
        </p:spPr>
        <p:txBody>
          <a:bodyPr>
            <a:normAutofit/>
          </a:bodyPr>
          <a:lstStyle/>
          <a:p>
            <a:pPr>
              <a:spcBef>
                <a:spcPts val="1200"/>
              </a:spcBef>
            </a:pPr>
            <a:r>
              <a:rPr lang="en-US" dirty="0">
                <a:solidFill>
                  <a:schemeClr val="tx1"/>
                </a:solidFill>
              </a:rPr>
              <a:t>September 30, 2019</a:t>
            </a:r>
          </a:p>
          <a:p>
            <a:pPr>
              <a:spcBef>
                <a:spcPts val="1200"/>
              </a:spcBef>
            </a:pPr>
            <a:r>
              <a:rPr lang="en-US" b="1" dirty="0">
                <a:solidFill>
                  <a:schemeClr val="tx1"/>
                </a:solidFill>
              </a:rPr>
              <a:t>Michael B. Jones</a:t>
            </a:r>
          </a:p>
          <a:p>
            <a:pPr>
              <a:spcBef>
                <a:spcPts val="1200"/>
              </a:spcBef>
            </a:pPr>
            <a:r>
              <a:rPr lang="en-US" dirty="0">
                <a:solidFill>
                  <a:schemeClr val="tx1"/>
                </a:solidFill>
              </a:rPr>
              <a:t>Identity Standards Architect – Microsoft</a:t>
            </a:r>
            <a:endParaRPr lang="en-US" dirty="0"/>
          </a:p>
        </p:txBody>
      </p:sp>
      <p:pic>
        <p:nvPicPr>
          <p:cNvPr id="4" name="Picture 97"/>
          <p:cNvPicPr>
            <a:picLocks noChangeAspect="1" noChangeArrowheads="1"/>
          </p:cNvPicPr>
          <p:nvPr/>
        </p:nvPicPr>
        <p:blipFill>
          <a:blip r:embed="rId3"/>
          <a:stretch>
            <a:fillRect/>
          </a:stretch>
        </p:blipFill>
        <p:spPr bwMode="auto">
          <a:xfrm>
            <a:off x="4646380" y="510519"/>
            <a:ext cx="2886799" cy="1508761"/>
          </a:xfrm>
          <a:prstGeom prst="rect">
            <a:avLst/>
          </a:prstGeom>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FAPI-CIBA OP Certifications</a:t>
            </a:r>
          </a:p>
        </p:txBody>
      </p:sp>
      <p:sp>
        <p:nvSpPr>
          <p:cNvPr id="6" name="Content Placeholder 5"/>
          <p:cNvSpPr>
            <a:spLocks noGrp="1"/>
          </p:cNvSpPr>
          <p:nvPr>
            <p:ph sz="half" idx="1"/>
          </p:nvPr>
        </p:nvSpPr>
        <p:spPr>
          <a:xfrm>
            <a:off x="609599" y="1600201"/>
            <a:ext cx="6639860" cy="4525963"/>
          </a:xfrm>
        </p:spPr>
        <p:txBody>
          <a:bodyPr>
            <a:normAutofit/>
          </a:bodyPr>
          <a:lstStyle/>
          <a:p>
            <a:r>
              <a:rPr lang="en-US" sz="2400" dirty="0"/>
              <a:t>FAPI-CIBA OP Certifications at </a:t>
            </a:r>
            <a:r>
              <a:rPr lang="en-US" sz="2400" dirty="0">
                <a:hlinkClick r:id="rId3"/>
              </a:rPr>
              <a:t>https://openid.net/certification/#FAPI-CIBA_OPs</a:t>
            </a:r>
            <a:endParaRPr lang="en-US" sz="2400" dirty="0"/>
          </a:p>
          <a:p>
            <a:pPr lvl="1"/>
            <a:r>
              <a:rPr lang="en-US" dirty="0"/>
              <a:t>3 profiles certified for</a:t>
            </a:r>
            <a:br>
              <a:rPr lang="en-US" dirty="0"/>
            </a:br>
            <a:r>
              <a:rPr lang="en-US" dirty="0"/>
              <a:t>1 implementation by</a:t>
            </a:r>
            <a:br>
              <a:rPr lang="en-US" dirty="0"/>
            </a:br>
            <a:r>
              <a:rPr lang="en-US" dirty="0"/>
              <a:t>1 organization</a:t>
            </a:r>
          </a:p>
          <a:p>
            <a:r>
              <a:rPr lang="en-US" dirty="0"/>
              <a:t>Recent additions:</a:t>
            </a:r>
          </a:p>
          <a:p>
            <a:pPr lvl="1"/>
            <a:r>
              <a:rPr lang="en-US" dirty="0"/>
              <a:t>Authlete first to certify</a:t>
            </a:r>
          </a:p>
        </p:txBody>
      </p:sp>
      <p:pic>
        <p:nvPicPr>
          <p:cNvPr id="7" name="Content Placeholder 6" descr="A screenshot of a cell phone&#10;&#10;Description automatically generated">
            <a:extLst>
              <a:ext uri="{FF2B5EF4-FFF2-40B4-BE49-F238E27FC236}">
                <a16:creationId xmlns:a16="http://schemas.microsoft.com/office/drawing/2014/main" id="{CD94DA66-6B1C-4529-8E46-30E5FB307FAC}"/>
              </a:ext>
            </a:extLst>
          </p:cNvPr>
          <p:cNvPicPr>
            <a:picLocks noGrp="1" noChangeAspect="1"/>
          </p:cNvPicPr>
          <p:nvPr>
            <p:ph sz="half" idx="2"/>
          </p:nvPr>
        </p:nvPicPr>
        <p:blipFill>
          <a:blip r:embed="rId4"/>
          <a:stretch>
            <a:fillRect/>
          </a:stretch>
        </p:blipFill>
        <p:spPr>
          <a:xfrm>
            <a:off x="615950" y="4965096"/>
            <a:ext cx="10966451" cy="718041"/>
          </a:xfrm>
        </p:spPr>
      </p:pic>
    </p:spTree>
    <p:extLst>
      <p:ext uri="{BB962C8B-B14F-4D97-AF65-F5344CB8AC3E}">
        <p14:creationId xmlns:p14="http://schemas.microsoft.com/office/powerpoint/2010/main" val="164579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536F-076B-480A-A4AD-E29CDB7805CC}"/>
              </a:ext>
            </a:extLst>
          </p:cNvPr>
          <p:cNvSpPr>
            <a:spLocks noGrp="1"/>
          </p:cNvSpPr>
          <p:nvPr>
            <p:ph type="title"/>
          </p:nvPr>
        </p:nvSpPr>
        <p:spPr/>
        <p:txBody>
          <a:bodyPr/>
          <a:lstStyle/>
          <a:p>
            <a:r>
              <a:rPr lang="en-US" dirty="0"/>
              <a:t>A Very International Effort</a:t>
            </a:r>
          </a:p>
        </p:txBody>
      </p:sp>
      <p:sp>
        <p:nvSpPr>
          <p:cNvPr id="3" name="Content Placeholder 2">
            <a:extLst>
              <a:ext uri="{FF2B5EF4-FFF2-40B4-BE49-F238E27FC236}">
                <a16:creationId xmlns:a16="http://schemas.microsoft.com/office/drawing/2014/main" id="{F7E1462D-1071-4F49-80B4-7676C3DD2737}"/>
              </a:ext>
            </a:extLst>
          </p:cNvPr>
          <p:cNvSpPr>
            <a:spLocks noGrp="1"/>
          </p:cNvSpPr>
          <p:nvPr>
            <p:ph idx="1"/>
          </p:nvPr>
        </p:nvSpPr>
        <p:spPr>
          <a:xfrm>
            <a:off x="609600" y="1600201"/>
            <a:ext cx="10972800" cy="5024774"/>
          </a:xfrm>
        </p:spPr>
        <p:txBody>
          <a:bodyPr>
            <a:normAutofit fontScale="92500" lnSpcReduction="20000"/>
          </a:bodyPr>
          <a:lstStyle/>
          <a:p>
            <a:r>
              <a:rPr lang="en-US" dirty="0"/>
              <a:t>European programmers developed and operate the certification test suites:</a:t>
            </a:r>
          </a:p>
          <a:p>
            <a:pPr lvl="1"/>
            <a:r>
              <a:rPr lang="en-US" dirty="0"/>
              <a:t>Roland Hedberg, Sweden</a:t>
            </a:r>
          </a:p>
          <a:p>
            <a:pPr lvl="1"/>
            <a:r>
              <a:rPr lang="en-US" dirty="0"/>
              <a:t>Joseph Heenan, UK</a:t>
            </a:r>
          </a:p>
          <a:p>
            <a:pPr lvl="1"/>
            <a:r>
              <a:rPr lang="en-US" dirty="0"/>
              <a:t>Serkan Özkan, Turkey</a:t>
            </a:r>
          </a:p>
          <a:p>
            <a:pPr lvl="1"/>
            <a:r>
              <a:rPr lang="en-US" dirty="0"/>
              <a:t>Tomas Pazderka, Czech Republic</a:t>
            </a:r>
          </a:p>
          <a:p>
            <a:pPr lvl="1"/>
            <a:r>
              <a:rPr lang="en-US" dirty="0"/>
              <a:t>Filip Skokan, Czech Republic</a:t>
            </a:r>
          </a:p>
          <a:p>
            <a:pPr lvl="1"/>
            <a:r>
              <a:rPr lang="en-US" dirty="0"/>
              <a:t>Hans Zandbelt, Netherlands</a:t>
            </a:r>
          </a:p>
          <a:p>
            <a:r>
              <a:rPr lang="en-US" dirty="0"/>
              <a:t>OpenID Connect leadership also very international:</a:t>
            </a:r>
          </a:p>
          <a:p>
            <a:pPr lvl="1"/>
            <a:r>
              <a:rPr lang="en-US" dirty="0"/>
              <a:t>Nat Sakimura, Japan</a:t>
            </a:r>
          </a:p>
          <a:p>
            <a:pPr lvl="1"/>
            <a:r>
              <a:rPr lang="en-US" dirty="0"/>
              <a:t>John Bradley, Chile</a:t>
            </a:r>
          </a:p>
          <a:p>
            <a:pPr lvl="1"/>
            <a:r>
              <a:rPr lang="en-US" dirty="0"/>
              <a:t>Michael Jones, United States</a:t>
            </a:r>
          </a:p>
          <a:p>
            <a:pPr lvl="1"/>
            <a:endParaRPr lang="en-US" dirty="0"/>
          </a:p>
        </p:txBody>
      </p:sp>
    </p:spTree>
    <p:extLst>
      <p:ext uri="{BB962C8B-B14F-4D97-AF65-F5344CB8AC3E}">
        <p14:creationId xmlns:p14="http://schemas.microsoft.com/office/powerpoint/2010/main" val="1771260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Self-Certification</a:t>
            </a:r>
          </a:p>
        </p:txBody>
      </p:sp>
      <p:sp>
        <p:nvSpPr>
          <p:cNvPr id="3" name="Content Placeholder 2"/>
          <p:cNvSpPr>
            <a:spLocks noGrp="1"/>
          </p:cNvSpPr>
          <p:nvPr>
            <p:ph idx="1"/>
          </p:nvPr>
        </p:nvSpPr>
        <p:spPr/>
        <p:txBody>
          <a:bodyPr>
            <a:normAutofit lnSpcReduction="10000"/>
          </a:bodyPr>
          <a:lstStyle/>
          <a:p>
            <a:r>
              <a:rPr lang="en-US" dirty="0"/>
              <a:t>OpenID Certification uses self-certification</a:t>
            </a:r>
          </a:p>
          <a:p>
            <a:pPr lvl="1"/>
            <a:r>
              <a:rPr lang="en-US" dirty="0"/>
              <a:t>Party seeking certification does the testing</a:t>
            </a:r>
          </a:p>
          <a:p>
            <a:pPr lvl="1"/>
            <a:r>
              <a:rPr lang="en-US" dirty="0"/>
              <a:t>(rather than paying a 3rd party to do the testing)</a:t>
            </a:r>
          </a:p>
          <a:p>
            <a:r>
              <a:rPr lang="en-US" dirty="0"/>
              <a:t>Simpler, quicker, less expensive, more scalable than 3rd party certification</a:t>
            </a:r>
          </a:p>
          <a:p>
            <a:r>
              <a:rPr lang="en-US" dirty="0"/>
              <a:t>Results are nonetheless trustworthy because</a:t>
            </a:r>
          </a:p>
          <a:p>
            <a:pPr lvl="1"/>
            <a:r>
              <a:rPr lang="en-US" dirty="0"/>
              <a:t>Testing logs are made available for public scrutiny</a:t>
            </a:r>
          </a:p>
          <a:p>
            <a:pPr lvl="1"/>
            <a:r>
              <a:rPr lang="en-US" dirty="0"/>
              <a:t>Organization puts its reputation on the line by making a public declaration that its implementation conforms to the profile being certified to</a:t>
            </a:r>
          </a:p>
        </p:txBody>
      </p:sp>
    </p:spTree>
    <p:extLst>
      <p:ext uri="{BB962C8B-B14F-4D97-AF65-F5344CB8AC3E}">
        <p14:creationId xmlns:p14="http://schemas.microsoft.com/office/powerpoint/2010/main" val="4256935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OpenID Certification work?</a:t>
            </a:r>
          </a:p>
        </p:txBody>
      </p:sp>
      <p:sp>
        <p:nvSpPr>
          <p:cNvPr id="3" name="Content Placeholder 2"/>
          <p:cNvSpPr>
            <a:spLocks noGrp="1"/>
          </p:cNvSpPr>
          <p:nvPr>
            <p:ph idx="1"/>
          </p:nvPr>
        </p:nvSpPr>
        <p:spPr>
          <a:xfrm>
            <a:off x="609600" y="1361050"/>
            <a:ext cx="10972800" cy="5088987"/>
          </a:xfrm>
        </p:spPr>
        <p:txBody>
          <a:bodyPr>
            <a:normAutofit fontScale="85000" lnSpcReduction="10000"/>
          </a:bodyPr>
          <a:lstStyle/>
          <a:p>
            <a:r>
              <a:rPr lang="en-US" dirty="0"/>
              <a:t>Organization decides what profiles it wants to certify to</a:t>
            </a:r>
          </a:p>
          <a:p>
            <a:pPr lvl="1"/>
            <a:r>
              <a:rPr lang="en-US" dirty="0"/>
              <a:t>For instance, “Basic OP”, “Config OP”, and “Dynamic OP”</a:t>
            </a:r>
          </a:p>
          <a:p>
            <a:r>
              <a:rPr lang="en-US" dirty="0"/>
              <a:t>Runs conformance tests publicly available at </a:t>
            </a:r>
            <a:r>
              <a:rPr lang="en-US" dirty="0">
                <a:hlinkClick r:id="rId3"/>
              </a:rPr>
              <a:t>https://op.certification.openid.net/</a:t>
            </a:r>
            <a:r>
              <a:rPr lang="en-US" dirty="0"/>
              <a:t> or </a:t>
            </a:r>
            <a:r>
              <a:rPr lang="en-US" dirty="0">
                <a:hlinkClick r:id="rId4"/>
              </a:rPr>
              <a:t>https://rp.certification.openid.net/</a:t>
            </a:r>
            <a:r>
              <a:rPr lang="en-US" dirty="0"/>
              <a:t> or </a:t>
            </a:r>
            <a:r>
              <a:rPr lang="en-US" dirty="0">
                <a:hlinkClick r:id="rId5"/>
              </a:rPr>
              <a:t>https://www.certification.openid.net/</a:t>
            </a:r>
            <a:endParaRPr lang="en-US" dirty="0"/>
          </a:p>
          <a:p>
            <a:r>
              <a:rPr lang="en-US" dirty="0"/>
              <a:t>Once all tests for a profile pass, organization submits certification request to OpenID Foundation containing:</a:t>
            </a:r>
          </a:p>
          <a:p>
            <a:pPr lvl="1"/>
            <a:r>
              <a:rPr lang="en-US" dirty="0"/>
              <a:t>Logs from all tests for the profile</a:t>
            </a:r>
          </a:p>
          <a:p>
            <a:pPr lvl="1"/>
            <a:r>
              <a:rPr lang="en-US" dirty="0"/>
              <a:t>Signed legal declaration that implementation conforms to the profile</a:t>
            </a:r>
          </a:p>
          <a:p>
            <a:r>
              <a:rPr lang="en-US" dirty="0"/>
              <a:t>Organization pays certification fee (for profiles not in pilot mode)</a:t>
            </a:r>
          </a:p>
          <a:p>
            <a:r>
              <a:rPr lang="en-US" dirty="0"/>
              <a:t>OpenID Foundation verifies application is complete and grants certification</a:t>
            </a:r>
          </a:p>
          <a:p>
            <a:r>
              <a:rPr lang="en-US" dirty="0"/>
              <a:t>OIDF lists certification at </a:t>
            </a:r>
            <a:r>
              <a:rPr lang="en-US" dirty="0">
                <a:hlinkClick r:id="rId6"/>
              </a:rPr>
              <a:t>https://openid.net/</a:t>
            </a:r>
            <a:r>
              <a:rPr lang="en-US">
                <a:hlinkClick r:id="rId6"/>
              </a:rPr>
              <a:t>certification/</a:t>
            </a:r>
            <a:endParaRPr lang="en-US" dirty="0"/>
          </a:p>
        </p:txBody>
      </p:sp>
    </p:spTree>
    <p:extLst>
      <p:ext uri="{BB962C8B-B14F-4D97-AF65-F5344CB8AC3E}">
        <p14:creationId xmlns:p14="http://schemas.microsoft.com/office/powerpoint/2010/main" val="349844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certification cost?</a:t>
            </a:r>
          </a:p>
        </p:txBody>
      </p:sp>
      <p:sp>
        <p:nvSpPr>
          <p:cNvPr id="3" name="Content Placeholder 2"/>
          <p:cNvSpPr>
            <a:spLocks noGrp="1"/>
          </p:cNvSpPr>
          <p:nvPr>
            <p:ph idx="1"/>
          </p:nvPr>
        </p:nvSpPr>
        <p:spPr>
          <a:xfrm>
            <a:off x="609600" y="1600200"/>
            <a:ext cx="10972800" cy="4983161"/>
          </a:xfrm>
        </p:spPr>
        <p:txBody>
          <a:bodyPr>
            <a:normAutofit/>
          </a:bodyPr>
          <a:lstStyle/>
          <a:p>
            <a:r>
              <a:rPr lang="en-US" dirty="0"/>
              <a:t>Not a profit center for the OpenID Foundation</a:t>
            </a:r>
          </a:p>
          <a:p>
            <a:pPr lvl="1"/>
            <a:r>
              <a:rPr lang="en-US" dirty="0"/>
              <a:t>Fees there to help cover costs of operating certification program</a:t>
            </a:r>
          </a:p>
          <a:p>
            <a:r>
              <a:rPr lang="en-US" dirty="0"/>
              <a:t>Member price</a:t>
            </a:r>
          </a:p>
          <a:p>
            <a:pPr lvl="1"/>
            <a:r>
              <a:rPr lang="en-US" dirty="0"/>
              <a:t>$500</a:t>
            </a:r>
          </a:p>
          <a:p>
            <a:r>
              <a:rPr lang="en-US" dirty="0"/>
              <a:t>Non-member price</a:t>
            </a:r>
          </a:p>
          <a:p>
            <a:pPr lvl="1"/>
            <a:r>
              <a:rPr lang="en-US" dirty="0"/>
              <a:t>$2500</a:t>
            </a:r>
          </a:p>
          <a:p>
            <a:r>
              <a:rPr lang="en-US" dirty="0"/>
              <a:t>New profiles in pilot mode are available to members for free </a:t>
            </a:r>
          </a:p>
          <a:p>
            <a:r>
              <a:rPr lang="en-US" dirty="0"/>
              <a:t>Costs described at </a:t>
            </a:r>
            <a:r>
              <a:rPr lang="en-US" dirty="0">
                <a:hlinkClick r:id="rId3"/>
              </a:rPr>
              <a:t>https://openid.net/certification/fees/</a:t>
            </a:r>
            <a:endParaRPr lang="en-US" dirty="0"/>
          </a:p>
          <a:p>
            <a:endParaRPr lang="en-US" dirty="0"/>
          </a:p>
        </p:txBody>
      </p:sp>
    </p:spTree>
    <p:extLst>
      <p:ext uri="{BB962C8B-B14F-4D97-AF65-F5344CB8AC3E}">
        <p14:creationId xmlns:p14="http://schemas.microsoft.com/office/powerpoint/2010/main" val="1377760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Testing Screen</a:t>
            </a:r>
          </a:p>
        </p:txBody>
      </p:sp>
      <p:pic>
        <p:nvPicPr>
          <p:cNvPr id="7"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55934" y="1790701"/>
            <a:ext cx="5925736" cy="4260848"/>
          </a:xfrm>
        </p:spPr>
      </p:pic>
      <p:pic>
        <p:nvPicPr>
          <p:cNvPr id="8" name="Content Placeholder 3"/>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13113" y="1790700"/>
            <a:ext cx="5925737" cy="4260849"/>
          </a:xfrm>
        </p:spPr>
      </p:pic>
    </p:spTree>
    <p:extLst>
      <p:ext uri="{BB962C8B-B14F-4D97-AF65-F5344CB8AC3E}">
        <p14:creationId xmlns:p14="http://schemas.microsoft.com/office/powerpoint/2010/main" val="2529960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from a Conformance Test</a:t>
            </a:r>
          </a:p>
        </p:txBody>
      </p:sp>
      <p:pic>
        <p:nvPicPr>
          <p:cNvPr id="5" name="Content Placeholder 4"/>
          <p:cNvPicPr>
            <a:picLocks noGrp="1" noChangeAspect="1"/>
          </p:cNvPicPr>
          <p:nvPr>
            <p:ph sz="half" idx="1"/>
          </p:nvPr>
        </p:nvPicPr>
        <p:blipFill>
          <a:blip r:embed="rId3"/>
          <a:stretch>
            <a:fillRect/>
          </a:stretch>
        </p:blipFill>
        <p:spPr>
          <a:xfrm>
            <a:off x="615950" y="1481586"/>
            <a:ext cx="5378451" cy="5280660"/>
          </a:xfrm>
        </p:spPr>
      </p:pic>
      <p:pic>
        <p:nvPicPr>
          <p:cNvPr id="6" name="Content Placeholder 5"/>
          <p:cNvPicPr>
            <a:picLocks noGrp="1" noChangeAspect="1"/>
          </p:cNvPicPr>
          <p:nvPr>
            <p:ph sz="half" idx="2"/>
          </p:nvPr>
        </p:nvPicPr>
        <p:blipFill>
          <a:blip r:embed="rId4"/>
          <a:stretch>
            <a:fillRect/>
          </a:stretch>
        </p:blipFill>
        <p:spPr>
          <a:xfrm>
            <a:off x="6191283" y="1481586"/>
            <a:ext cx="5391117" cy="5280708"/>
          </a:xfrm>
        </p:spPr>
      </p:pic>
    </p:spTree>
    <p:extLst>
      <p:ext uri="{BB962C8B-B14F-4D97-AF65-F5344CB8AC3E}">
        <p14:creationId xmlns:p14="http://schemas.microsoft.com/office/powerpoint/2010/main" val="52130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Certification of Conformance</a:t>
            </a:r>
          </a:p>
        </p:txBody>
      </p:sp>
      <p:sp>
        <p:nvSpPr>
          <p:cNvPr id="5" name="Content Placeholder 4"/>
          <p:cNvSpPr>
            <a:spLocks noGrp="1"/>
          </p:cNvSpPr>
          <p:nvPr>
            <p:ph sz="half" idx="1"/>
          </p:nvPr>
        </p:nvSpPr>
        <p:spPr/>
        <p:txBody>
          <a:bodyPr/>
          <a:lstStyle/>
          <a:p>
            <a:r>
              <a:rPr lang="en-US" dirty="0"/>
              <a:t>Legal statement by certifier stating:</a:t>
            </a:r>
          </a:p>
          <a:p>
            <a:pPr lvl="1"/>
            <a:r>
              <a:rPr lang="en-US" dirty="0"/>
              <a:t>Who is certifying</a:t>
            </a:r>
          </a:p>
          <a:p>
            <a:pPr lvl="1"/>
            <a:r>
              <a:rPr lang="en-US" dirty="0"/>
              <a:t>What software</a:t>
            </a:r>
          </a:p>
          <a:p>
            <a:pPr lvl="1"/>
            <a:r>
              <a:rPr lang="en-US" dirty="0"/>
              <a:t>When tested</a:t>
            </a:r>
          </a:p>
          <a:p>
            <a:pPr lvl="1"/>
            <a:r>
              <a:rPr lang="en-US" dirty="0"/>
              <a:t>Profile tested</a:t>
            </a:r>
          </a:p>
          <a:p>
            <a:r>
              <a:rPr lang="en-US" dirty="0"/>
              <a:t>Commits reputation of certifying organization to validity of results</a:t>
            </a:r>
          </a:p>
        </p:txBody>
      </p:sp>
      <p:pic>
        <p:nvPicPr>
          <p:cNvPr id="2" name="Content Placeholder 1"/>
          <p:cNvPicPr>
            <a:picLocks noGrp="1" noChangeAspect="1"/>
          </p:cNvPicPr>
          <p:nvPr>
            <p:ph sz="half" idx="2"/>
          </p:nvPr>
        </p:nvPicPr>
        <p:blipFill>
          <a:blip r:embed="rId3"/>
          <a:stretch>
            <a:fillRect/>
          </a:stretch>
        </p:blipFill>
        <p:spPr>
          <a:xfrm>
            <a:off x="6770908" y="1417638"/>
            <a:ext cx="4269576" cy="5403808"/>
          </a:xfrm>
        </p:spPr>
      </p:pic>
    </p:spTree>
    <p:extLst>
      <p:ext uri="{BB962C8B-B14F-4D97-AF65-F5344CB8AC3E}">
        <p14:creationId xmlns:p14="http://schemas.microsoft.com/office/powerpoint/2010/main" val="2702266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certification relate to</a:t>
            </a:r>
            <a:br>
              <a:rPr lang="en-US" dirty="0"/>
            </a:br>
            <a:r>
              <a:rPr lang="en-US" dirty="0"/>
              <a:t>interop testing?</a:t>
            </a:r>
          </a:p>
        </p:txBody>
      </p:sp>
      <p:sp>
        <p:nvSpPr>
          <p:cNvPr id="3" name="Content Placeholder 2"/>
          <p:cNvSpPr>
            <a:spLocks noGrp="1"/>
          </p:cNvSpPr>
          <p:nvPr>
            <p:ph idx="1"/>
          </p:nvPr>
        </p:nvSpPr>
        <p:spPr/>
        <p:txBody>
          <a:bodyPr>
            <a:normAutofit fontScale="92500" lnSpcReduction="10000"/>
          </a:bodyPr>
          <a:lstStyle/>
          <a:p>
            <a:r>
              <a:rPr lang="en-US" dirty="0"/>
              <a:t>OpenID Connect held 5 rounds of interop testing – see </a:t>
            </a:r>
            <a:r>
              <a:rPr lang="en-US" dirty="0">
                <a:hlinkClick r:id="rId3"/>
              </a:rPr>
              <a:t>http://osis.idcommons.net/</a:t>
            </a:r>
            <a:endParaRPr lang="en-US" dirty="0"/>
          </a:p>
          <a:p>
            <a:pPr lvl="1"/>
            <a:r>
              <a:rPr lang="en-US" dirty="0"/>
              <a:t>Each round improved implementations and specs</a:t>
            </a:r>
          </a:p>
          <a:p>
            <a:pPr lvl="1"/>
            <a:r>
              <a:rPr lang="en-US" dirty="0"/>
              <a:t>By the numbers: 20 implementations, 195 members of interop list, &gt; 1000 messages exchanged</a:t>
            </a:r>
          </a:p>
          <a:p>
            <a:r>
              <a:rPr lang="en-US" dirty="0"/>
              <a:t>With interop testing, by design, participants can ignore parts of the specs</a:t>
            </a:r>
          </a:p>
          <a:p>
            <a:r>
              <a:rPr lang="en-US" dirty="0"/>
              <a:t>Certification raises the bar:</a:t>
            </a:r>
          </a:p>
          <a:p>
            <a:pPr lvl="1"/>
            <a:r>
              <a:rPr lang="en-US" dirty="0"/>
              <a:t>Defines set of conformance profiles that certified implementations meet</a:t>
            </a:r>
          </a:p>
          <a:p>
            <a:pPr lvl="1"/>
            <a:r>
              <a:rPr lang="en-US" dirty="0"/>
              <a:t>Assures interop across full feature sets in profiles</a:t>
            </a:r>
          </a:p>
        </p:txBody>
      </p:sp>
    </p:spTree>
    <p:extLst>
      <p:ext uri="{BB962C8B-B14F-4D97-AF65-F5344CB8AC3E}">
        <p14:creationId xmlns:p14="http://schemas.microsoft.com/office/powerpoint/2010/main" val="3288751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I use the certification sites for</a:t>
            </a:r>
            <a:br>
              <a:rPr lang="en-US" dirty="0"/>
            </a:br>
            <a:r>
              <a:rPr lang="en-US" dirty="0"/>
              <a:t>interop testing?</a:t>
            </a:r>
          </a:p>
        </p:txBody>
      </p:sp>
      <p:sp>
        <p:nvSpPr>
          <p:cNvPr id="3" name="Content Placeholder 2"/>
          <p:cNvSpPr>
            <a:spLocks noGrp="1"/>
          </p:cNvSpPr>
          <p:nvPr>
            <p:ph idx="1"/>
          </p:nvPr>
        </p:nvSpPr>
        <p:spPr/>
        <p:txBody>
          <a:bodyPr/>
          <a:lstStyle/>
          <a:p>
            <a:r>
              <a:rPr lang="en-US" dirty="0"/>
              <a:t>Yes – please do!</a:t>
            </a:r>
          </a:p>
          <a:p>
            <a:r>
              <a:rPr lang="en-US" dirty="0"/>
              <a:t>The OpenID Foundation is committed to keeping the conformance test sites up and available for free to all</a:t>
            </a:r>
          </a:p>
          <a:p>
            <a:r>
              <a:rPr lang="en-US" dirty="0"/>
              <a:t>Many projects using conformance testing for regression testing</a:t>
            </a:r>
          </a:p>
          <a:p>
            <a:pPr lvl="1"/>
            <a:r>
              <a:rPr lang="en-US" dirty="0"/>
              <a:t>Once everything passes, you’re ready for certification!</a:t>
            </a:r>
          </a:p>
          <a:p>
            <a:r>
              <a:rPr lang="en-US" dirty="0"/>
              <a:t>Test software is open source Python using Apache 2.0 license</a:t>
            </a:r>
          </a:p>
          <a:p>
            <a:pPr lvl="1"/>
            <a:r>
              <a:rPr lang="en-US" dirty="0"/>
              <a:t>Some projects have deployed private instances for internal testing</a:t>
            </a:r>
          </a:p>
          <a:p>
            <a:pPr lvl="1"/>
            <a:r>
              <a:rPr lang="en-US" dirty="0"/>
              <a:t>Available as a Docker container</a:t>
            </a:r>
          </a:p>
          <a:p>
            <a:endParaRPr lang="en-US" dirty="0"/>
          </a:p>
        </p:txBody>
      </p:sp>
    </p:spTree>
    <p:extLst>
      <p:ext uri="{BB962C8B-B14F-4D97-AF65-F5344CB8AC3E}">
        <p14:creationId xmlns:p14="http://schemas.microsoft.com/office/powerpoint/2010/main" val="411241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OpenID Certification?</a:t>
            </a:r>
          </a:p>
        </p:txBody>
      </p:sp>
      <p:sp>
        <p:nvSpPr>
          <p:cNvPr id="3" name="Content Placeholder 2"/>
          <p:cNvSpPr>
            <a:spLocks noGrp="1"/>
          </p:cNvSpPr>
          <p:nvPr>
            <p:ph idx="1"/>
          </p:nvPr>
        </p:nvSpPr>
        <p:spPr/>
        <p:txBody>
          <a:bodyPr/>
          <a:lstStyle/>
          <a:p>
            <a:r>
              <a:rPr lang="en-US" dirty="0"/>
              <a:t>OpenID Certification enables OpenID Connect and FAPI implementations to be certified as meeting the requirements of defined conformance profiles</a:t>
            </a:r>
          </a:p>
          <a:p>
            <a:r>
              <a:rPr lang="en-US" dirty="0"/>
              <a:t>An OpenID Certification has two components:</a:t>
            </a:r>
          </a:p>
          <a:p>
            <a:pPr lvl="1"/>
            <a:r>
              <a:rPr lang="en-US" dirty="0"/>
              <a:t>Technical evidence of conformance resulting from testing</a:t>
            </a:r>
          </a:p>
          <a:p>
            <a:pPr lvl="1"/>
            <a:r>
              <a:rPr lang="en-US" dirty="0"/>
              <a:t>Legal statement of conformance</a:t>
            </a:r>
          </a:p>
          <a:p>
            <a:r>
              <a:rPr lang="en-US" dirty="0"/>
              <a:t>Certified implementations can use the “OpenID Certified” logo</a:t>
            </a:r>
          </a:p>
        </p:txBody>
      </p:sp>
    </p:spTree>
    <p:extLst>
      <p:ext uri="{BB962C8B-B14F-4D97-AF65-F5344CB8AC3E}">
        <p14:creationId xmlns:p14="http://schemas.microsoft.com/office/powerpoint/2010/main" val="3557610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Favorite Comments on OpenID Certification</a:t>
            </a:r>
          </a:p>
        </p:txBody>
      </p:sp>
      <p:sp>
        <p:nvSpPr>
          <p:cNvPr id="3" name="Content Placeholder 2"/>
          <p:cNvSpPr>
            <a:spLocks noGrp="1"/>
          </p:cNvSpPr>
          <p:nvPr>
            <p:ph idx="1"/>
          </p:nvPr>
        </p:nvSpPr>
        <p:spPr>
          <a:xfrm>
            <a:off x="609600" y="1600200"/>
            <a:ext cx="10972800" cy="4964905"/>
          </a:xfrm>
        </p:spPr>
        <p:txBody>
          <a:bodyPr>
            <a:normAutofit fontScale="85000" lnSpcReduction="20000"/>
          </a:bodyPr>
          <a:lstStyle/>
          <a:p>
            <a:r>
              <a:rPr lang="en-US" dirty="0"/>
              <a:t>Eve Maler – VP of Innovation at ForgeRock</a:t>
            </a:r>
          </a:p>
          <a:p>
            <a:pPr lvl="1"/>
            <a:r>
              <a:rPr lang="en-US" dirty="0"/>
              <a:t>“You made it as simple as possible so every interaction added value.”</a:t>
            </a:r>
          </a:p>
          <a:p>
            <a:r>
              <a:rPr lang="en-US" dirty="0"/>
              <a:t>Jaromír Talíř – CZ.NIC</a:t>
            </a:r>
          </a:p>
          <a:p>
            <a:pPr lvl="1"/>
            <a:r>
              <a:rPr lang="en-US" dirty="0"/>
              <a:t>“We used and still are using certification platform mainly as testing tool for our IdP. Thanks to this tool, we have fixed enormous number of bugs in our platform an even some bugs in the underlying library.”</a:t>
            </a:r>
          </a:p>
          <a:p>
            <a:r>
              <a:rPr lang="en-US" dirty="0"/>
              <a:t>Brian Campbell – Distinguished Engineer at Ping Identity</a:t>
            </a:r>
          </a:p>
          <a:p>
            <a:pPr lvl="1"/>
            <a:r>
              <a:rPr lang="en-US" dirty="0"/>
              <a:t>“The process has allowed us to tighten up our implementation and improve on the already solid interoperability of our offerings in the OpenID Connect ecosystem.”</a:t>
            </a:r>
          </a:p>
          <a:p>
            <a:r>
              <a:rPr lang="en-US" dirty="0"/>
              <a:t>William Denniss – Google</a:t>
            </a:r>
          </a:p>
          <a:p>
            <a:pPr lvl="1"/>
            <a:r>
              <a:rPr lang="en-US" dirty="0"/>
              <a:t>“We have built the RP tests into the continuous-integration testing pipeline for AppAuth.”</a:t>
            </a:r>
          </a:p>
        </p:txBody>
      </p:sp>
    </p:spTree>
    <p:extLst>
      <p:ext uri="{BB962C8B-B14F-4D97-AF65-F5344CB8AC3E}">
        <p14:creationId xmlns:p14="http://schemas.microsoft.com/office/powerpoint/2010/main" val="2577681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F4A77-AC63-46B6-A024-7CDCA1315263}"/>
              </a:ext>
            </a:extLst>
          </p:cNvPr>
          <p:cNvSpPr>
            <a:spLocks noGrp="1"/>
          </p:cNvSpPr>
          <p:nvPr>
            <p:ph type="title"/>
          </p:nvPr>
        </p:nvSpPr>
        <p:spPr/>
        <p:txBody>
          <a:bodyPr>
            <a:normAutofit fontScale="90000"/>
          </a:bodyPr>
          <a:lstStyle/>
          <a:p>
            <a:r>
              <a:rPr lang="en-US" dirty="0"/>
              <a:t>Certification Won Two Awards in 2018</a:t>
            </a:r>
          </a:p>
        </p:txBody>
      </p:sp>
      <p:sp>
        <p:nvSpPr>
          <p:cNvPr id="8" name="Text Placeholder 7">
            <a:extLst>
              <a:ext uri="{FF2B5EF4-FFF2-40B4-BE49-F238E27FC236}">
                <a16:creationId xmlns:a16="http://schemas.microsoft.com/office/drawing/2014/main" id="{457563C4-E729-4BE9-8B46-EDF9E94C7606}"/>
              </a:ext>
            </a:extLst>
          </p:cNvPr>
          <p:cNvSpPr>
            <a:spLocks noGrp="1"/>
          </p:cNvSpPr>
          <p:nvPr>
            <p:ph type="body" idx="1"/>
          </p:nvPr>
        </p:nvSpPr>
        <p:spPr/>
        <p:txBody>
          <a:bodyPr>
            <a:normAutofit/>
          </a:bodyPr>
          <a:lstStyle/>
          <a:p>
            <a:r>
              <a:rPr lang="en-US" sz="3200" b="0" dirty="0"/>
              <a:t>Identity Innovation Award</a:t>
            </a:r>
          </a:p>
        </p:txBody>
      </p:sp>
      <p:sp>
        <p:nvSpPr>
          <p:cNvPr id="9" name="Text Placeholder 8">
            <a:extLst>
              <a:ext uri="{FF2B5EF4-FFF2-40B4-BE49-F238E27FC236}">
                <a16:creationId xmlns:a16="http://schemas.microsoft.com/office/drawing/2014/main" id="{458E0DC8-14F0-4042-9376-5BDDFF8EAA80}"/>
              </a:ext>
            </a:extLst>
          </p:cNvPr>
          <p:cNvSpPr>
            <a:spLocks noGrp="1"/>
          </p:cNvSpPr>
          <p:nvPr>
            <p:ph type="body" sz="quarter" idx="3"/>
          </p:nvPr>
        </p:nvSpPr>
        <p:spPr/>
        <p:txBody>
          <a:bodyPr>
            <a:normAutofit/>
          </a:bodyPr>
          <a:lstStyle/>
          <a:p>
            <a:r>
              <a:rPr lang="en-US" sz="3200" b="0" dirty="0"/>
              <a:t>European Identity Award</a:t>
            </a:r>
          </a:p>
        </p:txBody>
      </p:sp>
      <p:pic>
        <p:nvPicPr>
          <p:cNvPr id="14" name="Content Placeholder 13" descr="A picture containing tree, watercraft, transport, outdoor&#10;&#10;Description automatically generated">
            <a:extLst>
              <a:ext uri="{FF2B5EF4-FFF2-40B4-BE49-F238E27FC236}">
                <a16:creationId xmlns:a16="http://schemas.microsoft.com/office/drawing/2014/main" id="{DEEF8893-32AE-40FC-8185-A29397AF786C}"/>
              </a:ext>
            </a:extLst>
          </p:cNvPr>
          <p:cNvPicPr>
            <a:picLocks noGrp="1" noChangeAspect="1"/>
          </p:cNvPicPr>
          <p:nvPr>
            <p:ph sz="quarter" idx="4"/>
          </p:nvPr>
        </p:nvPicPr>
        <p:blipFill>
          <a:blip r:embed="rId3"/>
          <a:stretch>
            <a:fillRect/>
          </a:stretch>
        </p:blipFill>
        <p:spPr>
          <a:xfrm>
            <a:off x="6355405" y="2428447"/>
            <a:ext cx="1958929" cy="3951288"/>
          </a:xfrm>
        </p:spPr>
      </p:pic>
      <p:pic>
        <p:nvPicPr>
          <p:cNvPr id="12" name="Content Placeholder 6" descr="A picture containing grass, outdoor, sitting&#10;&#10;Description generated with very high confidence">
            <a:extLst>
              <a:ext uri="{FF2B5EF4-FFF2-40B4-BE49-F238E27FC236}">
                <a16:creationId xmlns:a16="http://schemas.microsoft.com/office/drawing/2014/main" id="{A5C11DB3-4611-4C1F-83EF-4DED9E87F2AC}"/>
              </a:ext>
            </a:extLst>
          </p:cNvPr>
          <p:cNvPicPr>
            <a:picLocks noGrp="1" noChangeAspect="1"/>
          </p:cNvPicPr>
          <p:nvPr>
            <p:ph sz="half" idx="2"/>
          </p:nvPr>
        </p:nvPicPr>
        <p:blipFill>
          <a:blip r:embed="rId4"/>
          <a:stretch>
            <a:fillRect/>
          </a:stretch>
        </p:blipFill>
        <p:spPr>
          <a:xfrm>
            <a:off x="737612" y="2428447"/>
            <a:ext cx="2963466" cy="3951288"/>
          </a:xfrm>
        </p:spPr>
      </p:pic>
    </p:spTree>
    <p:extLst>
      <p:ext uri="{BB962C8B-B14F-4D97-AF65-F5344CB8AC3E}">
        <p14:creationId xmlns:p14="http://schemas.microsoft.com/office/powerpoint/2010/main" val="3984139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 for OpenID Certification?</a:t>
            </a:r>
          </a:p>
        </p:txBody>
      </p:sp>
      <p:sp>
        <p:nvSpPr>
          <p:cNvPr id="3" name="Content Placeholder 2"/>
          <p:cNvSpPr>
            <a:spLocks noGrp="1"/>
          </p:cNvSpPr>
          <p:nvPr>
            <p:ph idx="1"/>
          </p:nvPr>
        </p:nvSpPr>
        <p:spPr/>
        <p:txBody>
          <a:bodyPr>
            <a:normAutofit fontScale="92500" lnSpcReduction="20000"/>
          </a:bodyPr>
          <a:lstStyle/>
          <a:p>
            <a:r>
              <a:rPr lang="en-US" dirty="0"/>
              <a:t>Additional Connect profiles being developed:</a:t>
            </a:r>
          </a:p>
          <a:p>
            <a:pPr lvl="1"/>
            <a:r>
              <a:rPr lang="en-US" dirty="0"/>
              <a:t>Third Party Initiated Login to exit pilot mode</a:t>
            </a:r>
          </a:p>
          <a:p>
            <a:pPr lvl="1"/>
            <a:r>
              <a:rPr lang="en-US" dirty="0"/>
              <a:t>RP-Initiated Logout, Session Management, Front-Channel Logout, Back-Channel Logout</a:t>
            </a:r>
          </a:p>
          <a:p>
            <a:pPr lvl="1"/>
            <a:r>
              <a:rPr lang="en-US" dirty="0"/>
              <a:t>Refresh Token Behaviors</a:t>
            </a:r>
          </a:p>
          <a:p>
            <a:r>
              <a:rPr lang="en-US" dirty="0"/>
              <a:t>Additional FAPI profiles being developed:</a:t>
            </a:r>
          </a:p>
          <a:p>
            <a:pPr lvl="1"/>
            <a:r>
              <a:rPr lang="en-US" dirty="0"/>
              <a:t>FAPI-CIBA OP just launched</a:t>
            </a:r>
          </a:p>
          <a:p>
            <a:pPr lvl="1"/>
            <a:r>
              <a:rPr lang="en-US" dirty="0"/>
              <a:t>FAPI RP</a:t>
            </a:r>
          </a:p>
          <a:p>
            <a:pPr lvl="1"/>
            <a:r>
              <a:rPr lang="en-US" dirty="0"/>
              <a:t>FAPI-CIBA RP</a:t>
            </a:r>
          </a:p>
          <a:p>
            <a:r>
              <a:rPr lang="en-US" dirty="0"/>
              <a:t>Certification for additional specifications is anticipated:</a:t>
            </a:r>
          </a:p>
          <a:p>
            <a:pPr lvl="1"/>
            <a:r>
              <a:rPr lang="en-US" dirty="0"/>
              <a:t>E.g., HEART, MODRNA, iGov, EAP, etc.</a:t>
            </a:r>
          </a:p>
        </p:txBody>
      </p:sp>
    </p:spTree>
    <p:extLst>
      <p:ext uri="{BB962C8B-B14F-4D97-AF65-F5344CB8AC3E}">
        <p14:creationId xmlns:p14="http://schemas.microsoft.com/office/powerpoint/2010/main" val="3345051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to Action</a:t>
            </a:r>
          </a:p>
        </p:txBody>
      </p:sp>
      <p:sp>
        <p:nvSpPr>
          <p:cNvPr id="3" name="Content Placeholder 2"/>
          <p:cNvSpPr>
            <a:spLocks noGrp="1"/>
          </p:cNvSpPr>
          <p:nvPr>
            <p:ph idx="1"/>
          </p:nvPr>
        </p:nvSpPr>
        <p:spPr/>
        <p:txBody>
          <a:bodyPr/>
          <a:lstStyle/>
          <a:p>
            <a:r>
              <a:rPr lang="en-US" dirty="0"/>
              <a:t>Certify your OpenID Connect and FAPI implementations now</a:t>
            </a:r>
          </a:p>
          <a:p>
            <a:r>
              <a:rPr lang="en-US" dirty="0"/>
              <a:t>Help us test the new tests</a:t>
            </a:r>
          </a:p>
          <a:p>
            <a:r>
              <a:rPr lang="en-US" dirty="0"/>
              <a:t>Join the OpenID Foundation and/or the OpenID Connect working group</a:t>
            </a:r>
          </a:p>
        </p:txBody>
      </p:sp>
    </p:spTree>
    <p:extLst>
      <p:ext uri="{BB962C8B-B14F-4D97-AF65-F5344CB8AC3E}">
        <p14:creationId xmlns:p14="http://schemas.microsoft.com/office/powerpoint/2010/main" val="3520517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can I learn more?</a:t>
            </a:r>
          </a:p>
        </p:txBody>
      </p:sp>
      <p:sp>
        <p:nvSpPr>
          <p:cNvPr id="3" name="Content Placeholder 2"/>
          <p:cNvSpPr>
            <a:spLocks noGrp="1"/>
          </p:cNvSpPr>
          <p:nvPr>
            <p:ph idx="1"/>
          </p:nvPr>
        </p:nvSpPr>
        <p:spPr/>
        <p:txBody>
          <a:bodyPr>
            <a:normAutofit lnSpcReduction="10000"/>
          </a:bodyPr>
          <a:lstStyle/>
          <a:p>
            <a:pPr rtl="0" eaLnBrk="1" latinLnBrk="0" hangingPunct="1"/>
            <a:r>
              <a:rPr lang="en-US" sz="3200" kern="1200" dirty="0">
                <a:solidFill>
                  <a:schemeClr val="tx1"/>
                </a:solidFill>
                <a:effectLst/>
                <a:latin typeface="+mn-lt"/>
                <a:ea typeface="+mn-ea"/>
                <a:cs typeface="+mn-cs"/>
              </a:rPr>
              <a:t>Certification instructions and current results:</a:t>
            </a:r>
            <a:endParaRPr lang="en-US" sz="3200" dirty="0">
              <a:effectLst/>
            </a:endParaRPr>
          </a:p>
          <a:p>
            <a:pPr lvl="1"/>
            <a:r>
              <a:rPr lang="en-US" kern="1200" dirty="0">
                <a:solidFill>
                  <a:schemeClr val="tx1"/>
                </a:solidFill>
                <a:effectLst/>
                <a:latin typeface="+mn-lt"/>
                <a:ea typeface="+mn-ea"/>
                <a:cs typeface="+mn-cs"/>
                <a:hlinkClick r:id="rId3"/>
              </a:rPr>
              <a:t>https://openid.net/certification/</a:t>
            </a:r>
            <a:endParaRPr lang="en-US" dirty="0">
              <a:effectLst/>
            </a:endParaRPr>
          </a:p>
          <a:p>
            <a:pPr rtl="0" eaLnBrk="1" latinLnBrk="0" hangingPunct="1"/>
            <a:r>
              <a:rPr lang="en-US" sz="3200" kern="1200" dirty="0">
                <a:solidFill>
                  <a:schemeClr val="tx1"/>
                </a:solidFill>
                <a:effectLst/>
                <a:latin typeface="+mn-lt"/>
                <a:ea typeface="+mn-ea"/>
                <a:cs typeface="+mn-cs"/>
              </a:rPr>
              <a:t>Frequently asked questions:</a:t>
            </a:r>
            <a:endParaRPr lang="en-US" dirty="0">
              <a:effectLst/>
            </a:endParaRPr>
          </a:p>
          <a:p>
            <a:pPr lvl="1"/>
            <a:r>
              <a:rPr lang="en-US" kern="1200" dirty="0">
                <a:solidFill>
                  <a:schemeClr val="tx1"/>
                </a:solidFill>
                <a:effectLst/>
                <a:latin typeface="+mn-lt"/>
                <a:ea typeface="+mn-ea"/>
                <a:cs typeface="+mn-cs"/>
                <a:hlinkClick r:id="rId4"/>
              </a:rPr>
              <a:t>https://openid.net/certification/faq/</a:t>
            </a:r>
            <a:endParaRPr lang="en-US" kern="1200" dirty="0">
              <a:solidFill>
                <a:schemeClr val="tx1"/>
              </a:solidFill>
              <a:effectLst/>
              <a:latin typeface="+mn-lt"/>
              <a:ea typeface="+mn-ea"/>
              <a:cs typeface="+mn-cs"/>
            </a:endParaRPr>
          </a:p>
          <a:p>
            <a:endParaRPr lang="en-US" dirty="0">
              <a:effectLst/>
            </a:endParaRPr>
          </a:p>
          <a:p>
            <a:r>
              <a:rPr lang="en-US" dirty="0"/>
              <a:t>My blog:</a:t>
            </a:r>
          </a:p>
          <a:p>
            <a:pPr lvl="1"/>
            <a:r>
              <a:rPr lang="en-US" dirty="0">
                <a:effectLst/>
                <a:hlinkClick r:id="rId5"/>
              </a:rPr>
              <a:t>http://self-issued.info/</a:t>
            </a:r>
            <a:endParaRPr lang="en-US" dirty="0">
              <a:effectLst/>
            </a:endParaRPr>
          </a:p>
          <a:p>
            <a:r>
              <a:rPr lang="en-US" dirty="0">
                <a:effectLst/>
              </a:rPr>
              <a:t>Or drop me an e-mail:</a:t>
            </a:r>
          </a:p>
          <a:p>
            <a:pPr lvl="1"/>
            <a:r>
              <a:rPr lang="en-US" dirty="0">
                <a:hlinkClick r:id="rId6"/>
              </a:rPr>
              <a:t>mbj@microsoft.com</a:t>
            </a:r>
            <a:endParaRPr lang="en-US" dirty="0">
              <a:effectLst/>
            </a:endParaRPr>
          </a:p>
        </p:txBody>
      </p:sp>
    </p:spTree>
    <p:extLst>
      <p:ext uri="{BB962C8B-B14F-4D97-AF65-F5344CB8AC3E}">
        <p14:creationId xmlns:p14="http://schemas.microsoft.com/office/powerpoint/2010/main" val="402749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value does certification provide?</a:t>
            </a:r>
          </a:p>
        </p:txBody>
      </p:sp>
      <p:sp>
        <p:nvSpPr>
          <p:cNvPr id="5" name="Content Placeholder 4"/>
          <p:cNvSpPr>
            <a:spLocks noGrp="1"/>
          </p:cNvSpPr>
          <p:nvPr>
            <p:ph idx="1"/>
          </p:nvPr>
        </p:nvSpPr>
        <p:spPr/>
        <p:txBody>
          <a:bodyPr>
            <a:normAutofit lnSpcReduction="10000"/>
          </a:bodyPr>
          <a:lstStyle/>
          <a:p>
            <a:r>
              <a:rPr lang="en-US" dirty="0"/>
              <a:t>Technical:</a:t>
            </a:r>
          </a:p>
          <a:p>
            <a:pPr lvl="1"/>
            <a:r>
              <a:rPr lang="en-US" dirty="0"/>
              <a:t>Certification</a:t>
            </a:r>
            <a:r>
              <a:rPr lang="en-US" baseline="0" dirty="0"/>
              <a:t> testing gives confidence that things will “just work”</a:t>
            </a:r>
          </a:p>
          <a:p>
            <a:pPr lvl="1"/>
            <a:r>
              <a:rPr lang="en-US" dirty="0"/>
              <a:t>No custom code required to integrate with implementation</a:t>
            </a:r>
          </a:p>
          <a:p>
            <a:pPr lvl="1"/>
            <a:r>
              <a:rPr lang="en-US" baseline="0" dirty="0"/>
              <a:t>Better</a:t>
            </a:r>
            <a:r>
              <a:rPr lang="en-US" dirty="0"/>
              <a:t> for all parties</a:t>
            </a:r>
          </a:p>
          <a:p>
            <a:pPr lvl="1"/>
            <a:r>
              <a:rPr lang="en-US" dirty="0"/>
              <a:t>Relying parties explicitly asking identity providers to get certified</a:t>
            </a:r>
          </a:p>
          <a:p>
            <a:r>
              <a:rPr lang="en-US" baseline="0" dirty="0"/>
              <a:t>Business:</a:t>
            </a:r>
          </a:p>
          <a:p>
            <a:pPr lvl="1"/>
            <a:r>
              <a:rPr lang="en-US" dirty="0"/>
              <a:t>Enhances reputation of organization and implementation</a:t>
            </a:r>
          </a:p>
          <a:p>
            <a:pPr lvl="1"/>
            <a:r>
              <a:rPr lang="en-US" dirty="0"/>
              <a:t>Shows that organization is taking interop seriously</a:t>
            </a:r>
          </a:p>
          <a:p>
            <a:pPr lvl="1"/>
            <a:r>
              <a:rPr lang="en-US" dirty="0"/>
              <a:t>Customers may choose certified implementations over others</a:t>
            </a:r>
            <a:endParaRPr lang="en-US" baseline="0" dirty="0"/>
          </a:p>
        </p:txBody>
      </p:sp>
    </p:spTree>
    <p:extLst>
      <p:ext uri="{BB962C8B-B14F-4D97-AF65-F5344CB8AC3E}">
        <p14:creationId xmlns:p14="http://schemas.microsoft.com/office/powerpoint/2010/main" val="1802138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OpenID Connect Certification Profiles</a:t>
            </a:r>
          </a:p>
        </p:txBody>
      </p:sp>
      <p:sp>
        <p:nvSpPr>
          <p:cNvPr id="3" name="Content Placeholder 2"/>
          <p:cNvSpPr>
            <a:spLocks noGrp="1"/>
          </p:cNvSpPr>
          <p:nvPr>
            <p:ph idx="1"/>
          </p:nvPr>
        </p:nvSpPr>
        <p:spPr>
          <a:xfrm>
            <a:off x="609600" y="1600201"/>
            <a:ext cx="10972800" cy="5107780"/>
          </a:xfrm>
        </p:spPr>
        <p:txBody>
          <a:bodyPr>
            <a:normAutofit/>
          </a:bodyPr>
          <a:lstStyle/>
          <a:p>
            <a:r>
              <a:rPr lang="en-US" sz="2800" dirty="0"/>
              <a:t>Now OpenID Connect certification profiles for:</a:t>
            </a:r>
          </a:p>
          <a:p>
            <a:pPr lvl="1"/>
            <a:r>
              <a:rPr lang="en-US" dirty="0"/>
              <a:t>Basic OP and Basic RP</a:t>
            </a:r>
          </a:p>
          <a:p>
            <a:pPr lvl="1"/>
            <a:r>
              <a:rPr lang="en-US" dirty="0"/>
              <a:t>Implicit OP and Implicit RP</a:t>
            </a:r>
          </a:p>
          <a:p>
            <a:pPr lvl="1"/>
            <a:r>
              <a:rPr lang="en-US" dirty="0"/>
              <a:t>Hybrid OP and Hybrid RP</a:t>
            </a:r>
          </a:p>
          <a:p>
            <a:pPr lvl="1"/>
            <a:r>
              <a:rPr lang="en-US" dirty="0"/>
              <a:t>OP Publishing and RP Using Configuration Information</a:t>
            </a:r>
          </a:p>
          <a:p>
            <a:pPr lvl="1"/>
            <a:r>
              <a:rPr lang="en-US" dirty="0"/>
              <a:t>Dynamic OP and Dynamic RP</a:t>
            </a:r>
          </a:p>
          <a:p>
            <a:pPr lvl="1"/>
            <a:r>
              <a:rPr lang="en-US" dirty="0"/>
              <a:t>Form Post Response Mode for OP and RP</a:t>
            </a:r>
          </a:p>
          <a:p>
            <a:pPr lvl="1"/>
            <a:r>
              <a:rPr lang="en-US" b="1" i="1" dirty="0"/>
              <a:t>New:</a:t>
            </a:r>
            <a:r>
              <a:rPr lang="en-US" i="1" dirty="0"/>
              <a:t> Third party-initiated login for OP and RP</a:t>
            </a:r>
          </a:p>
          <a:p>
            <a:pPr lvl="1"/>
            <a:r>
              <a:rPr lang="en-US" b="1" i="1" dirty="0"/>
              <a:t>New:</a:t>
            </a:r>
            <a:r>
              <a:rPr lang="en-US" i="1" dirty="0"/>
              <a:t> Logout OP tests in pilot mode</a:t>
            </a:r>
          </a:p>
        </p:txBody>
      </p:sp>
    </p:spTree>
    <p:extLst>
      <p:ext uri="{BB962C8B-B14F-4D97-AF65-F5344CB8AC3E}">
        <p14:creationId xmlns:p14="http://schemas.microsoft.com/office/powerpoint/2010/main" val="2752274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Connect Certification Profiles</a:t>
            </a:r>
          </a:p>
        </p:txBody>
      </p:sp>
      <p:sp>
        <p:nvSpPr>
          <p:cNvPr id="3" name="Content Placeholder 2"/>
          <p:cNvSpPr>
            <a:spLocks noGrp="1"/>
          </p:cNvSpPr>
          <p:nvPr>
            <p:ph idx="1"/>
          </p:nvPr>
        </p:nvSpPr>
        <p:spPr/>
        <p:txBody>
          <a:bodyPr>
            <a:normAutofit fontScale="92500" lnSpcReduction="20000"/>
          </a:bodyPr>
          <a:lstStyle/>
          <a:p>
            <a:r>
              <a:rPr lang="en-US" dirty="0"/>
              <a:t>Third Party Initiated Login for OPs and RPs</a:t>
            </a:r>
          </a:p>
          <a:p>
            <a:pPr lvl="1"/>
            <a:r>
              <a:rPr lang="en-US" dirty="0"/>
              <a:t>Be one of the first to certify for these profiles!</a:t>
            </a:r>
          </a:p>
          <a:p>
            <a:r>
              <a:rPr lang="en-US" dirty="0"/>
              <a:t>Four logout profiles for OPs and RPs being developed</a:t>
            </a:r>
          </a:p>
          <a:p>
            <a:pPr lvl="1"/>
            <a:r>
              <a:rPr lang="en-US" dirty="0"/>
              <a:t>RP-Initiated Logout</a:t>
            </a:r>
          </a:p>
          <a:p>
            <a:pPr lvl="1"/>
            <a:r>
              <a:rPr lang="en-US" dirty="0"/>
              <a:t>Session Management Logout</a:t>
            </a:r>
          </a:p>
          <a:p>
            <a:pPr lvl="1"/>
            <a:r>
              <a:rPr lang="en-US" dirty="0"/>
              <a:t>Front-Channel Logout</a:t>
            </a:r>
          </a:p>
          <a:p>
            <a:pPr lvl="1"/>
            <a:r>
              <a:rPr lang="en-US" dirty="0"/>
              <a:t>Back-Channel Logout</a:t>
            </a:r>
          </a:p>
          <a:p>
            <a:r>
              <a:rPr lang="en-US" dirty="0"/>
              <a:t>Logout tests in alpha release</a:t>
            </a:r>
          </a:p>
          <a:p>
            <a:pPr lvl="1"/>
            <a:r>
              <a:rPr lang="en-US" dirty="0">
                <a:hlinkClick r:id="rId3"/>
              </a:rPr>
              <a:t>https://new-op.certification.openid.net:60000/</a:t>
            </a:r>
            <a:endParaRPr lang="en-US" dirty="0"/>
          </a:p>
          <a:p>
            <a:pPr lvl="1"/>
            <a:r>
              <a:rPr lang="en-US" dirty="0">
                <a:hlinkClick r:id="rId4"/>
              </a:rPr>
              <a:t>https://new-rp.certification.openid.net:8080/</a:t>
            </a:r>
            <a:endParaRPr lang="en-US" dirty="0"/>
          </a:p>
          <a:p>
            <a:pPr lvl="1"/>
            <a:r>
              <a:rPr lang="en-US" b="1" i="1" dirty="0"/>
              <a:t>Let’s go over these tests during IIW</a:t>
            </a:r>
          </a:p>
        </p:txBody>
      </p:sp>
    </p:spTree>
    <p:extLst>
      <p:ext uri="{BB962C8B-B14F-4D97-AF65-F5344CB8AC3E}">
        <p14:creationId xmlns:p14="http://schemas.microsoft.com/office/powerpoint/2010/main" val="141206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FAPI Certification Status</a:t>
            </a:r>
          </a:p>
        </p:txBody>
      </p:sp>
      <p:sp>
        <p:nvSpPr>
          <p:cNvPr id="3" name="Content Placeholder 2"/>
          <p:cNvSpPr>
            <a:spLocks noGrp="1"/>
          </p:cNvSpPr>
          <p:nvPr>
            <p:ph idx="1"/>
          </p:nvPr>
        </p:nvSpPr>
        <p:spPr/>
        <p:txBody>
          <a:bodyPr/>
          <a:lstStyle/>
          <a:p>
            <a:r>
              <a:rPr lang="en-US" dirty="0"/>
              <a:t>Financial-grade API (FAPI) implementations now being certified</a:t>
            </a:r>
          </a:p>
          <a:p>
            <a:r>
              <a:rPr lang="en-US" dirty="0"/>
              <a:t>FAPI Part 2 OP certification launched in April 2019</a:t>
            </a:r>
          </a:p>
          <a:p>
            <a:pPr lvl="1"/>
            <a:r>
              <a:rPr lang="en-US" dirty="0"/>
              <a:t>Nine implementations certified to date</a:t>
            </a:r>
          </a:p>
          <a:p>
            <a:r>
              <a:rPr lang="en-US" sz="3200" b="1" i="1" dirty="0"/>
              <a:t>New: </a:t>
            </a:r>
            <a:r>
              <a:rPr lang="en-US" sz="3200" dirty="0"/>
              <a:t>Financial-grade API Client Initiated Backchannel Authentication Profile (FAPI-CIBA) launched in September 2019</a:t>
            </a:r>
          </a:p>
          <a:p>
            <a:pPr lvl="1"/>
            <a:r>
              <a:rPr lang="en-US" dirty="0"/>
              <a:t>One implementation certified to date</a:t>
            </a:r>
          </a:p>
          <a:p>
            <a:r>
              <a:rPr lang="en-US" dirty="0"/>
              <a:t>FAPI Part 2 RP certification tests soon to be ready to test</a:t>
            </a:r>
          </a:p>
          <a:p>
            <a:endParaRPr lang="en-US" dirty="0"/>
          </a:p>
        </p:txBody>
      </p:sp>
    </p:spTree>
    <p:extLst>
      <p:ext uri="{BB962C8B-B14F-4D97-AF65-F5344CB8AC3E}">
        <p14:creationId xmlns:p14="http://schemas.microsoft.com/office/powerpoint/2010/main" val="396304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15070"/>
            <a:ext cx="8724900" cy="1143000"/>
          </a:xfrm>
        </p:spPr>
        <p:txBody>
          <a:bodyPr/>
          <a:lstStyle/>
          <a:p>
            <a:r>
              <a:rPr lang="en-US" dirty="0"/>
              <a:t>Connect OP Certifications</a:t>
            </a:r>
          </a:p>
        </p:txBody>
      </p:sp>
      <p:sp>
        <p:nvSpPr>
          <p:cNvPr id="6" name="Content Placeholder 5"/>
          <p:cNvSpPr>
            <a:spLocks noGrp="1"/>
          </p:cNvSpPr>
          <p:nvPr>
            <p:ph sz="half" idx="1"/>
          </p:nvPr>
        </p:nvSpPr>
        <p:spPr>
          <a:xfrm>
            <a:off x="517109" y="983768"/>
            <a:ext cx="5502691" cy="5612524"/>
          </a:xfrm>
        </p:spPr>
        <p:txBody>
          <a:bodyPr>
            <a:normAutofit fontScale="92500"/>
          </a:bodyPr>
          <a:lstStyle/>
          <a:p>
            <a:r>
              <a:rPr lang="en-US" dirty="0"/>
              <a:t>OpenID Provider certifications at </a:t>
            </a:r>
            <a:r>
              <a:rPr lang="en-US" sz="2600" dirty="0">
                <a:hlinkClick r:id="rId3"/>
              </a:rPr>
              <a:t>https://openid.net/certification/#OPs</a:t>
            </a:r>
            <a:endParaRPr lang="en-US" sz="2600" dirty="0"/>
          </a:p>
          <a:p>
            <a:pPr lvl="1"/>
            <a:r>
              <a:rPr lang="en-US" dirty="0"/>
              <a:t>323 profiles certified for</a:t>
            </a:r>
            <a:br>
              <a:rPr lang="en-US" dirty="0"/>
            </a:br>
            <a:r>
              <a:rPr lang="en-US" dirty="0"/>
              <a:t>100 implementations by</a:t>
            </a:r>
            <a:br>
              <a:rPr lang="en-US" dirty="0"/>
            </a:br>
            <a:r>
              <a:rPr lang="en-US" dirty="0"/>
              <a:t>80 organizations</a:t>
            </a:r>
          </a:p>
          <a:p>
            <a:r>
              <a:rPr lang="en-US" dirty="0"/>
              <a:t>Recent additions:</a:t>
            </a:r>
          </a:p>
          <a:p>
            <a:pPr lvl="1"/>
            <a:r>
              <a:rPr lang="en-US" dirty="0"/>
              <a:t>Akamai, Authlete, Chinese Academy of Sciences, </a:t>
            </a:r>
            <a:r>
              <a:rPr lang="en-US" dirty="0" err="1"/>
              <a:t>Curity</a:t>
            </a:r>
            <a:r>
              <a:rPr lang="en-US" dirty="0"/>
              <a:t>, Grab Taxi, IBM, Micro Focus, OGIS-RI, </a:t>
            </a:r>
            <a:r>
              <a:rPr lang="en-US" dirty="0" err="1"/>
              <a:t>Oxyliom</a:t>
            </a:r>
            <a:r>
              <a:rPr lang="en-US" dirty="0"/>
              <a:t>, Filip Skokan, </a:t>
            </a:r>
            <a:r>
              <a:rPr lang="en-US" dirty="0" err="1"/>
              <a:t>Trivore</a:t>
            </a:r>
            <a:endParaRPr lang="en-US" dirty="0"/>
          </a:p>
          <a:p>
            <a:r>
              <a:rPr lang="en-US" dirty="0"/>
              <a:t>Each entry link to zip file with test logs and signed legal statement</a:t>
            </a:r>
          </a:p>
          <a:p>
            <a:pPr lvl="1"/>
            <a:r>
              <a:rPr lang="en-US" b="1" i="1" dirty="0"/>
              <a:t>Test results available for public inspection</a:t>
            </a:r>
          </a:p>
        </p:txBody>
      </p:sp>
      <p:pic>
        <p:nvPicPr>
          <p:cNvPr id="11" name="Content Placeholder 10">
            <a:extLst>
              <a:ext uri="{FF2B5EF4-FFF2-40B4-BE49-F238E27FC236}">
                <a16:creationId xmlns:a16="http://schemas.microsoft.com/office/drawing/2014/main" id="{01F21816-D6C7-49AB-9D7F-DF3A411DF1CE}"/>
              </a:ext>
            </a:extLst>
          </p:cNvPr>
          <p:cNvPicPr>
            <a:picLocks noGrp="1" noChangeAspect="1"/>
          </p:cNvPicPr>
          <p:nvPr>
            <p:ph sz="half" idx="2"/>
          </p:nvPr>
        </p:nvPicPr>
        <p:blipFill>
          <a:blip r:embed="rId4"/>
          <a:srcRect/>
          <a:stretch/>
        </p:blipFill>
        <p:spPr>
          <a:xfrm>
            <a:off x="8473649" y="1464832"/>
            <a:ext cx="1399835" cy="5279511"/>
          </a:xfrm>
        </p:spPr>
      </p:pic>
    </p:spTree>
    <p:extLst>
      <p:ext uri="{BB962C8B-B14F-4D97-AF65-F5344CB8AC3E}">
        <p14:creationId xmlns:p14="http://schemas.microsoft.com/office/powerpoint/2010/main" val="372563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RP Certifications</a:t>
            </a:r>
          </a:p>
        </p:txBody>
      </p:sp>
      <p:sp>
        <p:nvSpPr>
          <p:cNvPr id="6" name="Content Placeholder 5"/>
          <p:cNvSpPr>
            <a:spLocks noGrp="1"/>
          </p:cNvSpPr>
          <p:nvPr>
            <p:ph sz="half" idx="1"/>
          </p:nvPr>
        </p:nvSpPr>
        <p:spPr/>
        <p:txBody>
          <a:bodyPr>
            <a:normAutofit/>
          </a:bodyPr>
          <a:lstStyle/>
          <a:p>
            <a:r>
              <a:rPr lang="en-US" dirty="0"/>
              <a:t>Relying Party certifications at </a:t>
            </a:r>
            <a:r>
              <a:rPr lang="en-US" sz="2400" dirty="0">
                <a:hlinkClick r:id="rId3"/>
              </a:rPr>
              <a:t>https://openid.net/certification/#RPs</a:t>
            </a:r>
            <a:endParaRPr lang="en-US" sz="2400" dirty="0"/>
          </a:p>
          <a:p>
            <a:pPr lvl="1"/>
            <a:r>
              <a:rPr lang="en-US" dirty="0"/>
              <a:t>65 profiles certified for</a:t>
            </a:r>
            <a:br>
              <a:rPr lang="en-US" dirty="0"/>
            </a:br>
            <a:r>
              <a:rPr lang="en-US" dirty="0"/>
              <a:t>26 implementations by</a:t>
            </a:r>
            <a:br>
              <a:rPr lang="en-US" dirty="0"/>
            </a:br>
            <a:r>
              <a:rPr lang="en-US" dirty="0"/>
              <a:t>18 organizations</a:t>
            </a:r>
          </a:p>
          <a:p>
            <a:r>
              <a:rPr lang="en-US" dirty="0"/>
              <a:t>Recent additions:</a:t>
            </a:r>
          </a:p>
          <a:p>
            <a:pPr lvl="1"/>
            <a:r>
              <a:rPr lang="en-US" dirty="0"/>
              <a:t>IBM, Ping Identity, Filip Skokan</a:t>
            </a:r>
          </a:p>
        </p:txBody>
      </p:sp>
      <p:pic>
        <p:nvPicPr>
          <p:cNvPr id="7" name="Content Placeholder 6" descr="Table of RP Certifications">
            <a:extLst>
              <a:ext uri="{FF2B5EF4-FFF2-40B4-BE49-F238E27FC236}">
                <a16:creationId xmlns:a16="http://schemas.microsoft.com/office/drawing/2014/main" id="{BD1BDD56-B1BA-4DBC-99FB-A93DC3AE59FB}"/>
              </a:ext>
            </a:extLst>
          </p:cNvPr>
          <p:cNvPicPr>
            <a:picLocks noGrp="1" noChangeAspect="1"/>
          </p:cNvPicPr>
          <p:nvPr>
            <p:ph sz="half" idx="2"/>
          </p:nvPr>
        </p:nvPicPr>
        <p:blipFill>
          <a:blip r:embed="rId4"/>
          <a:stretch>
            <a:fillRect/>
          </a:stretch>
        </p:blipFill>
        <p:spPr>
          <a:xfrm>
            <a:off x="5729748" y="1656145"/>
            <a:ext cx="5852652" cy="4797581"/>
          </a:xfrm>
        </p:spPr>
      </p:pic>
    </p:spTree>
    <p:extLst>
      <p:ext uri="{BB962C8B-B14F-4D97-AF65-F5344CB8AC3E}">
        <p14:creationId xmlns:p14="http://schemas.microsoft.com/office/powerpoint/2010/main" val="241827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FAPI OP Certifications</a:t>
            </a:r>
          </a:p>
        </p:txBody>
      </p:sp>
      <p:sp>
        <p:nvSpPr>
          <p:cNvPr id="6" name="Content Placeholder 5"/>
          <p:cNvSpPr>
            <a:spLocks noGrp="1"/>
          </p:cNvSpPr>
          <p:nvPr>
            <p:ph sz="half" idx="1"/>
          </p:nvPr>
        </p:nvSpPr>
        <p:spPr>
          <a:xfrm>
            <a:off x="609599" y="1600201"/>
            <a:ext cx="6029406" cy="4525963"/>
          </a:xfrm>
        </p:spPr>
        <p:txBody>
          <a:bodyPr>
            <a:normAutofit/>
          </a:bodyPr>
          <a:lstStyle/>
          <a:p>
            <a:r>
              <a:rPr lang="en-US" sz="2400" dirty="0"/>
              <a:t>FAPI OP Certifications at </a:t>
            </a:r>
            <a:r>
              <a:rPr lang="en-US" sz="2400" dirty="0">
                <a:hlinkClick r:id="rId3"/>
              </a:rPr>
              <a:t>https://openid.net/certification/#FAPI_OPs</a:t>
            </a:r>
            <a:endParaRPr lang="en-US" sz="2400" dirty="0"/>
          </a:p>
          <a:p>
            <a:pPr lvl="1"/>
            <a:r>
              <a:rPr lang="en-US" dirty="0"/>
              <a:t>13 profiles certified for</a:t>
            </a:r>
            <a:br>
              <a:rPr lang="en-US" dirty="0"/>
            </a:br>
            <a:r>
              <a:rPr lang="en-US" dirty="0"/>
              <a:t>9 implementations by</a:t>
            </a:r>
            <a:br>
              <a:rPr lang="en-US" dirty="0"/>
            </a:br>
            <a:r>
              <a:rPr lang="en-US" dirty="0"/>
              <a:t>9 organizations</a:t>
            </a:r>
          </a:p>
          <a:p>
            <a:r>
              <a:rPr lang="en-US" dirty="0"/>
              <a:t>Recent additions:</a:t>
            </a:r>
          </a:p>
          <a:p>
            <a:pPr lvl="1"/>
            <a:r>
              <a:rPr lang="en-US" dirty="0"/>
              <a:t>Actual banks!</a:t>
            </a:r>
          </a:p>
        </p:txBody>
      </p:sp>
      <p:pic>
        <p:nvPicPr>
          <p:cNvPr id="12" name="Content Placeholder 11" descr="Table of FAPI OP Certifications">
            <a:extLst>
              <a:ext uri="{FF2B5EF4-FFF2-40B4-BE49-F238E27FC236}">
                <a16:creationId xmlns:a16="http://schemas.microsoft.com/office/drawing/2014/main" id="{1350E80D-27EE-4B51-823D-31818627CBE8}"/>
              </a:ext>
            </a:extLst>
          </p:cNvPr>
          <p:cNvPicPr>
            <a:picLocks noGrp="1" noChangeAspect="1"/>
          </p:cNvPicPr>
          <p:nvPr>
            <p:ph sz="half" idx="2"/>
          </p:nvPr>
        </p:nvPicPr>
        <p:blipFill>
          <a:blip r:embed="rId4"/>
          <a:stretch>
            <a:fillRect/>
          </a:stretch>
        </p:blipFill>
        <p:spPr>
          <a:xfrm>
            <a:off x="4434540" y="2612483"/>
            <a:ext cx="7147859" cy="2255776"/>
          </a:xfrm>
        </p:spPr>
      </p:pic>
    </p:spTree>
    <p:extLst>
      <p:ext uri="{BB962C8B-B14F-4D97-AF65-F5344CB8AC3E}">
        <p14:creationId xmlns:p14="http://schemas.microsoft.com/office/powerpoint/2010/main" val="2545077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1346</Words>
  <Application>Microsoft Office PowerPoint</Application>
  <PresentationFormat>Widescreen</PresentationFormat>
  <Paragraphs>195</Paragraphs>
  <Slides>24</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OpenID Certification</vt:lpstr>
      <vt:lpstr>What is OpenID Certification?</vt:lpstr>
      <vt:lpstr>What value does certification provide?</vt:lpstr>
      <vt:lpstr>OpenID Connect Certification Profiles</vt:lpstr>
      <vt:lpstr>New Connect Certification Profiles</vt:lpstr>
      <vt:lpstr>FAPI Certification Status</vt:lpstr>
      <vt:lpstr>Connect OP Certifications</vt:lpstr>
      <vt:lpstr>Connect RP Certifications</vt:lpstr>
      <vt:lpstr>FAPI OP Certifications</vt:lpstr>
      <vt:lpstr>FAPI-CIBA OP Certifications</vt:lpstr>
      <vt:lpstr>A Very International Effort</vt:lpstr>
      <vt:lpstr>Use of Self-Certification</vt:lpstr>
      <vt:lpstr>How does OpenID Certification work?</vt:lpstr>
      <vt:lpstr>What does certification cost?</vt:lpstr>
      <vt:lpstr>Example Testing Screen</vt:lpstr>
      <vt:lpstr>Log from a Conformance Test</vt:lpstr>
      <vt:lpstr>Certification of Conformance</vt:lpstr>
      <vt:lpstr>How does certification relate to interop testing?</vt:lpstr>
      <vt:lpstr>Can I use the certification sites for interop testing?</vt:lpstr>
      <vt:lpstr>Favorite Comments on OpenID Certification</vt:lpstr>
      <vt:lpstr>Certification Won Two Awards in 2018</vt:lpstr>
      <vt:lpstr>What’s next for OpenID Certification?</vt:lpstr>
      <vt:lpstr>Call to Action</vt:lpstr>
      <vt:lpstr>Where can I 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2016-03-31T02:28:24Z</dcterms:created>
  <dcterms:modified xsi:type="dcterms:W3CDTF">2019-10-01T22:58:34Z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SetBy">
    <vt:lpwstr>mbj@microsoft.com</vt:lpwstr>
  </property>
  <property fmtid="{D5CDD505-2E9C-101B-9397-08002B2CF9AE}" pid="6" name="MSIP_Label_f42aa342-8706-4288-bd11-ebb85995028c_SetDate">
    <vt:lpwstr>2017-05-01T09:25:53.3096388-07:00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