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 id="2147483660" r:id="rId2"/>
    <p:sldMasterId id="2147483672" r:id="rId3"/>
  </p:sldMasterIdLst>
  <p:notesMasterIdLst>
    <p:notesMasterId r:id="rId27"/>
  </p:notesMasterIdLst>
  <p:sldIdLst>
    <p:sldId id="256" r:id="rId4"/>
    <p:sldId id="328" r:id="rId5"/>
    <p:sldId id="451" r:id="rId6"/>
    <p:sldId id="363" r:id="rId7"/>
    <p:sldId id="452" r:id="rId8"/>
    <p:sldId id="453" r:id="rId9"/>
    <p:sldId id="454" r:id="rId10"/>
    <p:sldId id="257" r:id="rId11"/>
    <p:sldId id="455" r:id="rId12"/>
    <p:sldId id="457" r:id="rId13"/>
    <p:sldId id="262" r:id="rId14"/>
    <p:sldId id="263" r:id="rId15"/>
    <p:sldId id="264" r:id="rId16"/>
    <p:sldId id="265" r:id="rId17"/>
    <p:sldId id="458" r:id="rId18"/>
    <p:sldId id="459" r:id="rId19"/>
    <p:sldId id="456" r:id="rId20"/>
    <p:sldId id="460" r:id="rId21"/>
    <p:sldId id="461" r:id="rId22"/>
    <p:sldId id="462" r:id="rId23"/>
    <p:sldId id="450" r:id="rId24"/>
    <p:sldId id="463" r:id="rId25"/>
    <p:sldId id="327" r:id="rId2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2" pos="7296" userDrawn="1">
          <p15:clr>
            <a:srgbClr val="A4A3A4"/>
          </p15:clr>
        </p15:guide>
        <p15:guide id="3" orient="horz"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6792" autoAdjust="0"/>
    <p:restoredTop sz="86389" autoAdjust="0"/>
  </p:normalViewPr>
  <p:slideViewPr>
    <p:cSldViewPr snapToGrid="0" snapToObjects="1">
      <p:cViewPr varScale="1">
        <p:scale>
          <a:sx n="64" d="100"/>
          <a:sy n="64" d="100"/>
        </p:scale>
        <p:origin x="60" y="465"/>
      </p:cViewPr>
      <p:guideLst>
        <p:guide pos="7296"/>
        <p:guide orient="horz" pos="2160"/>
      </p:guideLst>
    </p:cSldViewPr>
  </p:slideViewPr>
  <p:outlineViewPr>
    <p:cViewPr>
      <p:scale>
        <a:sx n="33" d="100"/>
        <a:sy n="33" d="100"/>
      </p:scale>
      <p:origin x="0" y="-16878"/>
    </p:cViewPr>
  </p:outlineViewPr>
  <p:notesTextViewPr>
    <p:cViewPr>
      <p:scale>
        <a:sx n="3" d="2"/>
        <a:sy n="3" d="2"/>
      </p:scale>
      <p:origin x="0" y="0"/>
    </p:cViewPr>
  </p:notesTextViewPr>
  <p:sorterViewPr>
    <p:cViewPr>
      <p:scale>
        <a:sx n="90" d="100"/>
        <a:sy n="90" d="100"/>
      </p:scale>
      <p:origin x="0" y="-6165"/>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3" Type="http://schemas.openxmlformats.org/officeDocument/2006/relationships/slideMaster" Target="slideMasters/slideMaster3.xml"/><Relationship Id="rId21" Type="http://schemas.openxmlformats.org/officeDocument/2006/relationships/slide" Target="slides/slide18.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presProps" Target="presProps.xml"/><Relationship Id="rId10" Type="http://schemas.openxmlformats.org/officeDocument/2006/relationships/slide" Target="slides/slide7.xml"/><Relationship Id="rId19" Type="http://schemas.openxmlformats.org/officeDocument/2006/relationships/slide" Target="slides/slide16.xml"/><Relationship Id="rId31" Type="http://schemas.openxmlformats.org/officeDocument/2006/relationships/tableStyles" Target="tableStyles.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notesMaster" Target="notesMasters/notesMaster1.xml"/><Relationship Id="rId30"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5FE2A8F-DA74-4F28-9593-261C5C3BF011}" type="datetimeFigureOut">
              <a:rPr lang="en-US" smtClean="0"/>
              <a:t>5/28/2026</a:t>
            </a:fld>
            <a:endParaRPr lang="en-US" dirty="0"/>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ADDB9AE-916C-4254-87BA-AD5226153B3A}" type="slidenum">
              <a:rPr lang="en-US" smtClean="0"/>
              <a:t>‹#›</a:t>
            </a:fld>
            <a:endParaRPr lang="en-US" dirty="0"/>
          </a:p>
        </p:txBody>
      </p:sp>
    </p:spTree>
    <p:extLst>
      <p:ext uri="{BB962C8B-B14F-4D97-AF65-F5344CB8AC3E}">
        <p14:creationId xmlns:p14="http://schemas.microsoft.com/office/powerpoint/2010/main" val="133123005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dirty="0"/>
          </a:p>
        </p:txBody>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ADDB9AE-916C-4254-87BA-AD5226153B3A}" type="slidenum">
              <a:rPr lang="en-US" smtClean="0"/>
              <a:t>1</a:t>
            </a:fld>
            <a:endParaRPr lang="en-US" dirty="0"/>
          </a:p>
        </p:txBody>
      </p:sp>
    </p:spTree>
    <p:extLst>
      <p:ext uri="{BB962C8B-B14F-4D97-AF65-F5344CB8AC3E}">
        <p14:creationId xmlns:p14="http://schemas.microsoft.com/office/powerpoint/2010/main" val="160659794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5"/>
        <p:cNvGrpSpPr/>
        <p:nvPr/>
      </p:nvGrpSpPr>
      <p:grpSpPr>
        <a:xfrm>
          <a:off x="0" y="0"/>
          <a:ext cx="0" cy="0"/>
          <a:chOff x="0" y="0"/>
          <a:chExt cx="0" cy="0"/>
        </a:xfrm>
      </p:grpSpPr>
      <p:sp>
        <p:nvSpPr>
          <p:cNvPr id="146" name="Google Shape;146;g2af597eea0c_0_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txBody>
          <a:bodyPr/>
          <a:lstStyle/>
          <a:p>
            <a:endParaRPr lang="en-US" dirty="0"/>
          </a:p>
        </p:txBody>
      </p:sp>
      <p:sp>
        <p:nvSpPr>
          <p:cNvPr id="147" name="Google Shape;147;g2af597eea0c_0_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dirty="0"/>
          </a:p>
        </p:txBody>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ADDB9AE-916C-4254-87BA-AD5226153B3A}" type="slidenum">
              <a:rPr lang="en-US" smtClean="0"/>
              <a:t>23</a:t>
            </a:fld>
            <a:endParaRPr lang="en-US" dirty="0"/>
          </a:p>
        </p:txBody>
      </p:sp>
    </p:spTree>
    <p:extLst>
      <p:ext uri="{BB962C8B-B14F-4D97-AF65-F5344CB8AC3E}">
        <p14:creationId xmlns:p14="http://schemas.microsoft.com/office/powerpoint/2010/main" val="255078238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dirty="0"/>
          </a:p>
        </p:txBody>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ADDB9AE-916C-4254-87BA-AD5226153B3A}" type="slidenum">
              <a:rPr lang="en-US" smtClean="0"/>
              <a:t>2</a:t>
            </a:fld>
            <a:endParaRPr lang="en-US" dirty="0"/>
          </a:p>
        </p:txBody>
      </p:sp>
    </p:spTree>
    <p:extLst>
      <p:ext uri="{BB962C8B-B14F-4D97-AF65-F5344CB8AC3E}">
        <p14:creationId xmlns:p14="http://schemas.microsoft.com/office/powerpoint/2010/main" val="259570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CB367CC-F58B-ED17-B75F-3CC42E59B0D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6B35B66-66CB-F21A-F38D-10944FDC7861}"/>
              </a:ext>
            </a:extLst>
          </p:cNvPr>
          <p:cNvSpPr>
            <a:spLocks noGrp="1" noRot="1" noChangeAspect="1"/>
          </p:cNvSpPr>
          <p:nvPr>
            <p:ph type="sldImg"/>
          </p:nvPr>
        </p:nvSpPr>
        <p:spPr/>
        <p:txBody>
          <a:bodyPr/>
          <a:lstStyle/>
          <a:p>
            <a:endParaRPr lang="en-US" dirty="0"/>
          </a:p>
        </p:txBody>
      </p:sp>
      <p:sp>
        <p:nvSpPr>
          <p:cNvPr id="3" name="Notes Placeholder 2">
            <a:extLst>
              <a:ext uri="{FF2B5EF4-FFF2-40B4-BE49-F238E27FC236}">
                <a16:creationId xmlns:a16="http://schemas.microsoft.com/office/drawing/2014/main" id="{E0E4945B-030B-3E83-9697-E91BB9D0E891}"/>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1DA149D-7273-96AA-5D86-4DD20FB46589}"/>
              </a:ext>
            </a:extLst>
          </p:cNvPr>
          <p:cNvSpPr>
            <a:spLocks noGrp="1"/>
          </p:cNvSpPr>
          <p:nvPr>
            <p:ph type="sldNum" sz="quarter" idx="10"/>
          </p:nvPr>
        </p:nvSpPr>
        <p:spPr/>
        <p:txBody>
          <a:bodyPr/>
          <a:lstStyle/>
          <a:p>
            <a:fld id="{3ADDB9AE-916C-4254-87BA-AD5226153B3A}" type="slidenum">
              <a:rPr lang="en-US" smtClean="0"/>
              <a:t>3</a:t>
            </a:fld>
            <a:endParaRPr lang="en-US" dirty="0"/>
          </a:p>
        </p:txBody>
      </p:sp>
    </p:spTree>
    <p:extLst>
      <p:ext uri="{BB962C8B-B14F-4D97-AF65-F5344CB8AC3E}">
        <p14:creationId xmlns:p14="http://schemas.microsoft.com/office/powerpoint/2010/main" val="412852907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dirty="0"/>
          </a:p>
        </p:txBody>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ADDB9AE-916C-4254-87BA-AD5226153B3A}" type="slidenum">
              <a:rPr lang="en-US" smtClean="0"/>
              <a:t>4</a:t>
            </a:fld>
            <a:endParaRPr lang="en-US" dirty="0"/>
          </a:p>
        </p:txBody>
      </p:sp>
    </p:spTree>
    <p:extLst>
      <p:ext uri="{BB962C8B-B14F-4D97-AF65-F5344CB8AC3E}">
        <p14:creationId xmlns:p14="http://schemas.microsoft.com/office/powerpoint/2010/main" val="15635633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EDBEBC8-8F59-7408-9351-81581069C61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B53F442-1298-2028-38B3-4D26BB21A32B}"/>
              </a:ext>
            </a:extLst>
          </p:cNvPr>
          <p:cNvSpPr>
            <a:spLocks noGrp="1" noRot="1" noChangeAspect="1"/>
          </p:cNvSpPr>
          <p:nvPr>
            <p:ph type="sldImg"/>
          </p:nvPr>
        </p:nvSpPr>
        <p:spPr/>
        <p:txBody>
          <a:bodyPr/>
          <a:lstStyle/>
          <a:p>
            <a:endParaRPr lang="en-US" dirty="0"/>
          </a:p>
        </p:txBody>
      </p:sp>
      <p:sp>
        <p:nvSpPr>
          <p:cNvPr id="3" name="Notes Placeholder 2">
            <a:extLst>
              <a:ext uri="{FF2B5EF4-FFF2-40B4-BE49-F238E27FC236}">
                <a16:creationId xmlns:a16="http://schemas.microsoft.com/office/drawing/2014/main" id="{E10A7383-B2A9-C871-BC8B-78947793B90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051715DE-4C22-F06B-6C5B-D5F4B072C42D}"/>
              </a:ext>
            </a:extLst>
          </p:cNvPr>
          <p:cNvSpPr>
            <a:spLocks noGrp="1"/>
          </p:cNvSpPr>
          <p:nvPr>
            <p:ph type="sldNum" sz="quarter" idx="10"/>
          </p:nvPr>
        </p:nvSpPr>
        <p:spPr/>
        <p:txBody>
          <a:bodyPr/>
          <a:lstStyle/>
          <a:p>
            <a:fld id="{3ADDB9AE-916C-4254-87BA-AD5226153B3A}" type="slidenum">
              <a:rPr lang="en-US" smtClean="0"/>
              <a:t>5</a:t>
            </a:fld>
            <a:endParaRPr lang="en-US" dirty="0"/>
          </a:p>
        </p:txBody>
      </p:sp>
    </p:spTree>
    <p:extLst>
      <p:ext uri="{BB962C8B-B14F-4D97-AF65-F5344CB8AC3E}">
        <p14:creationId xmlns:p14="http://schemas.microsoft.com/office/powerpoint/2010/main" val="262416432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3A8CDE5-3A80-9102-2CF6-C01D0A88D64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9903AAF-4811-8255-C463-FE4A63514282}"/>
              </a:ext>
            </a:extLst>
          </p:cNvPr>
          <p:cNvSpPr>
            <a:spLocks noGrp="1" noRot="1" noChangeAspect="1"/>
          </p:cNvSpPr>
          <p:nvPr>
            <p:ph type="sldImg"/>
          </p:nvPr>
        </p:nvSpPr>
        <p:spPr/>
        <p:txBody>
          <a:bodyPr/>
          <a:lstStyle/>
          <a:p>
            <a:endParaRPr lang="en-US" dirty="0"/>
          </a:p>
        </p:txBody>
      </p:sp>
      <p:sp>
        <p:nvSpPr>
          <p:cNvPr id="3" name="Notes Placeholder 2">
            <a:extLst>
              <a:ext uri="{FF2B5EF4-FFF2-40B4-BE49-F238E27FC236}">
                <a16:creationId xmlns:a16="http://schemas.microsoft.com/office/drawing/2014/main" id="{6D82B31A-4666-C2A5-7442-F56606B82BF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972CDE64-90BA-92CF-6785-947B28DCA02D}"/>
              </a:ext>
            </a:extLst>
          </p:cNvPr>
          <p:cNvSpPr>
            <a:spLocks noGrp="1"/>
          </p:cNvSpPr>
          <p:nvPr>
            <p:ph type="sldNum" sz="quarter" idx="10"/>
          </p:nvPr>
        </p:nvSpPr>
        <p:spPr/>
        <p:txBody>
          <a:bodyPr/>
          <a:lstStyle/>
          <a:p>
            <a:fld id="{3ADDB9AE-916C-4254-87BA-AD5226153B3A}" type="slidenum">
              <a:rPr lang="en-US" smtClean="0"/>
              <a:t>6</a:t>
            </a:fld>
            <a:endParaRPr lang="en-US" dirty="0"/>
          </a:p>
        </p:txBody>
      </p:sp>
    </p:spTree>
    <p:extLst>
      <p:ext uri="{BB962C8B-B14F-4D97-AF65-F5344CB8AC3E}">
        <p14:creationId xmlns:p14="http://schemas.microsoft.com/office/powerpoint/2010/main" val="346379306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7"/>
        <p:cNvGrpSpPr/>
        <p:nvPr/>
      </p:nvGrpSpPr>
      <p:grpSpPr>
        <a:xfrm>
          <a:off x="0" y="0"/>
          <a:ext cx="0" cy="0"/>
          <a:chOff x="0" y="0"/>
          <a:chExt cx="0" cy="0"/>
        </a:xfrm>
      </p:grpSpPr>
      <p:sp>
        <p:nvSpPr>
          <p:cNvPr id="128" name="Google Shape;128;p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
        <p:nvSpPr>
          <p:cNvPr id="129" name="Google Shape;129;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txBody>
          <a:bodyPr/>
          <a:lstStyle/>
          <a:p>
            <a:endParaRPr lang="en-US"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3"/>
        <p:cNvGrpSpPr/>
        <p:nvPr/>
      </p:nvGrpSpPr>
      <p:grpSpPr>
        <a:xfrm>
          <a:off x="0" y="0"/>
          <a:ext cx="0" cy="0"/>
          <a:chOff x="0" y="0"/>
          <a:chExt cx="0" cy="0"/>
        </a:xfrm>
      </p:grpSpPr>
      <p:sp>
        <p:nvSpPr>
          <p:cNvPr id="134" name="Google Shape;134;p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
        <p:nvSpPr>
          <p:cNvPr id="135" name="Google Shape;135;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txBody>
          <a:bodyPr/>
          <a:lstStyle/>
          <a:p>
            <a:endParaRPr lang="en-US" dirty="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9"/>
        <p:cNvGrpSpPr/>
        <p:nvPr/>
      </p:nvGrpSpPr>
      <p:grpSpPr>
        <a:xfrm>
          <a:off x="0" y="0"/>
          <a:ext cx="0" cy="0"/>
          <a:chOff x="0" y="0"/>
          <a:chExt cx="0" cy="0"/>
        </a:xfrm>
      </p:grpSpPr>
      <p:sp>
        <p:nvSpPr>
          <p:cNvPr id="140" name="Google Shape;140;g2af597eea0c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txBody>
          <a:bodyPr/>
          <a:lstStyle/>
          <a:p>
            <a:endParaRPr lang="en-US" dirty="0"/>
          </a:p>
        </p:txBody>
      </p:sp>
      <p:sp>
        <p:nvSpPr>
          <p:cNvPr id="141" name="Google Shape;141;g2af597eea0c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9BA0537C-38F1-8E47-A1B0-6BA84A028946}" type="datetimeFigureOut">
              <a:rPr lang="en-US" smtClean="0"/>
              <a:t>5/28/2026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2185C50-40EB-E745-A461-82FCCB77BEDB}" type="slidenum">
              <a:rPr lang="en-US" smtClean="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BA0537C-38F1-8E47-A1B0-6BA84A028946}" type="datetimeFigureOut">
              <a:rPr lang="en-US" smtClean="0"/>
              <a:t>5/28/2026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2185C50-40EB-E745-A461-82FCCB77BEDB}" type="slidenum">
              <a:rPr lang="en-US" smtClean="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BA0537C-38F1-8E47-A1B0-6BA84A028946}" type="datetimeFigureOut">
              <a:rPr lang="en-US" smtClean="0"/>
              <a:t>5/28/2026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2185C50-40EB-E745-A461-82FCCB77BEDB}" type="slidenum">
              <a:rPr lang="en-US" smtClean="0"/>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Title and Content" type="obj">
  <p:cSld name="Title and Content">
    <p:spTree>
      <p:nvGrpSpPr>
        <p:cNvPr id="1" name="Shape 11"/>
        <p:cNvGrpSpPr/>
        <p:nvPr/>
      </p:nvGrpSpPr>
      <p:grpSpPr>
        <a:xfrm>
          <a:off x="0" y="0"/>
          <a:ext cx="0" cy="0"/>
          <a:chOff x="0" y="0"/>
          <a:chExt cx="0" cy="0"/>
        </a:xfrm>
      </p:grpSpPr>
      <p:sp>
        <p:nvSpPr>
          <p:cNvPr id="12" name="Google Shape;12;p7"/>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3" name="Google Shape;13;p7"/>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14" name="Google Shape;14;p7"/>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15" name="Google Shape;15;p7"/>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16" name="Google Shape;16;p7"/>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dirty="0"/>
          </a:p>
        </p:txBody>
      </p:sp>
    </p:spTree>
    <p:extLst>
      <p:ext uri="{BB962C8B-B14F-4D97-AF65-F5344CB8AC3E}">
        <p14:creationId xmlns:p14="http://schemas.microsoft.com/office/powerpoint/2010/main" val="238296229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Title Slide" type="title">
  <p:cSld name="Title Slide">
    <p:spTree>
      <p:nvGrpSpPr>
        <p:cNvPr id="1" name="Shape 17"/>
        <p:cNvGrpSpPr/>
        <p:nvPr/>
      </p:nvGrpSpPr>
      <p:grpSpPr>
        <a:xfrm>
          <a:off x="0" y="0"/>
          <a:ext cx="0" cy="0"/>
          <a:chOff x="0" y="0"/>
          <a:chExt cx="0" cy="0"/>
        </a:xfrm>
      </p:grpSpPr>
      <p:sp>
        <p:nvSpPr>
          <p:cNvPr id="18" name="Google Shape;18;p8"/>
          <p:cNvSpPr txBox="1">
            <a:spLocks noGrp="1"/>
          </p:cNvSpPr>
          <p:nvPr>
            <p:ph type="ctrTitle"/>
          </p:nvPr>
        </p:nvSpPr>
        <p:spPr>
          <a:xfrm>
            <a:off x="1524000" y="1122363"/>
            <a:ext cx="9144000" cy="2387600"/>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dk1"/>
              </a:buClr>
              <a:buSzPts val="6000"/>
              <a:buFont typeface="Play"/>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9" name="Google Shape;19;p8"/>
          <p:cNvSpPr txBox="1">
            <a:spLocks noGrp="1"/>
          </p:cNvSpPr>
          <p:nvPr>
            <p:ph type="subTitle" idx="1"/>
          </p:nvPr>
        </p:nvSpPr>
        <p:spPr>
          <a:xfrm>
            <a:off x="1524000" y="3602038"/>
            <a:ext cx="9144000" cy="1655762"/>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
        <p:nvSpPr>
          <p:cNvPr id="20" name="Google Shape;20;p8"/>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21" name="Google Shape;21;p8"/>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22" name="Google Shape;22;p8"/>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dirty="0"/>
          </a:p>
        </p:txBody>
      </p:sp>
    </p:spTree>
    <p:extLst>
      <p:ext uri="{BB962C8B-B14F-4D97-AF65-F5344CB8AC3E}">
        <p14:creationId xmlns:p14="http://schemas.microsoft.com/office/powerpoint/2010/main" val="27623442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Section Header" type="secHead">
  <p:cSld name="Section Header">
    <p:spTree>
      <p:nvGrpSpPr>
        <p:cNvPr id="1" name="Shape 23"/>
        <p:cNvGrpSpPr/>
        <p:nvPr/>
      </p:nvGrpSpPr>
      <p:grpSpPr>
        <a:xfrm>
          <a:off x="0" y="0"/>
          <a:ext cx="0" cy="0"/>
          <a:chOff x="0" y="0"/>
          <a:chExt cx="0" cy="0"/>
        </a:xfrm>
      </p:grpSpPr>
      <p:sp>
        <p:nvSpPr>
          <p:cNvPr id="24" name="Google Shape;24;p9"/>
          <p:cNvSpPr txBox="1">
            <a:spLocks noGrp="1"/>
          </p:cNvSpPr>
          <p:nvPr>
            <p:ph type="title"/>
          </p:nvPr>
        </p:nvSpPr>
        <p:spPr>
          <a:xfrm>
            <a:off x="831850" y="1709738"/>
            <a:ext cx="10515600" cy="2852737"/>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6000"/>
              <a:buFont typeface="Play"/>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5" name="Google Shape;25;p9"/>
          <p:cNvSpPr txBox="1">
            <a:spLocks noGrp="1"/>
          </p:cNvSpPr>
          <p:nvPr>
            <p:ph type="body" idx="1"/>
          </p:nvPr>
        </p:nvSpPr>
        <p:spPr>
          <a:xfrm>
            <a:off x="831850" y="4589463"/>
            <a:ext cx="10515600" cy="1500187"/>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rgbClr val="757575"/>
              </a:buClr>
              <a:buSzPts val="2400"/>
              <a:buNone/>
              <a:defRPr sz="2400">
                <a:solidFill>
                  <a:srgbClr val="757575"/>
                </a:solidFill>
              </a:defRPr>
            </a:lvl1pPr>
            <a:lvl2pPr marL="914400" lvl="1" indent="-228600" algn="l">
              <a:lnSpc>
                <a:spcPct val="90000"/>
              </a:lnSpc>
              <a:spcBef>
                <a:spcPts val="500"/>
              </a:spcBef>
              <a:spcAft>
                <a:spcPts val="0"/>
              </a:spcAft>
              <a:buClr>
                <a:srgbClr val="757575"/>
              </a:buClr>
              <a:buSzPts val="2000"/>
              <a:buNone/>
              <a:defRPr sz="2000">
                <a:solidFill>
                  <a:srgbClr val="757575"/>
                </a:solidFill>
              </a:defRPr>
            </a:lvl2pPr>
            <a:lvl3pPr marL="1371600" lvl="2" indent="-228600" algn="l">
              <a:lnSpc>
                <a:spcPct val="90000"/>
              </a:lnSpc>
              <a:spcBef>
                <a:spcPts val="500"/>
              </a:spcBef>
              <a:spcAft>
                <a:spcPts val="0"/>
              </a:spcAft>
              <a:buClr>
                <a:srgbClr val="757575"/>
              </a:buClr>
              <a:buSzPts val="1800"/>
              <a:buNone/>
              <a:defRPr sz="1800">
                <a:solidFill>
                  <a:srgbClr val="757575"/>
                </a:solidFill>
              </a:defRPr>
            </a:lvl3pPr>
            <a:lvl4pPr marL="1828800" lvl="3" indent="-228600" algn="l">
              <a:lnSpc>
                <a:spcPct val="90000"/>
              </a:lnSpc>
              <a:spcBef>
                <a:spcPts val="500"/>
              </a:spcBef>
              <a:spcAft>
                <a:spcPts val="0"/>
              </a:spcAft>
              <a:buClr>
                <a:srgbClr val="757575"/>
              </a:buClr>
              <a:buSzPts val="1600"/>
              <a:buNone/>
              <a:defRPr sz="1600">
                <a:solidFill>
                  <a:srgbClr val="757575"/>
                </a:solidFill>
              </a:defRPr>
            </a:lvl4pPr>
            <a:lvl5pPr marL="2286000" lvl="4" indent="-228600" algn="l">
              <a:lnSpc>
                <a:spcPct val="90000"/>
              </a:lnSpc>
              <a:spcBef>
                <a:spcPts val="500"/>
              </a:spcBef>
              <a:spcAft>
                <a:spcPts val="0"/>
              </a:spcAft>
              <a:buClr>
                <a:srgbClr val="757575"/>
              </a:buClr>
              <a:buSzPts val="1600"/>
              <a:buNone/>
              <a:defRPr sz="1600">
                <a:solidFill>
                  <a:srgbClr val="757575"/>
                </a:solidFill>
              </a:defRPr>
            </a:lvl5pPr>
            <a:lvl6pPr marL="2743200" lvl="5" indent="-228600" algn="l">
              <a:lnSpc>
                <a:spcPct val="90000"/>
              </a:lnSpc>
              <a:spcBef>
                <a:spcPts val="500"/>
              </a:spcBef>
              <a:spcAft>
                <a:spcPts val="0"/>
              </a:spcAft>
              <a:buClr>
                <a:srgbClr val="757575"/>
              </a:buClr>
              <a:buSzPts val="1600"/>
              <a:buNone/>
              <a:defRPr sz="1600">
                <a:solidFill>
                  <a:srgbClr val="757575"/>
                </a:solidFill>
              </a:defRPr>
            </a:lvl6pPr>
            <a:lvl7pPr marL="3200400" lvl="6" indent="-228600" algn="l">
              <a:lnSpc>
                <a:spcPct val="90000"/>
              </a:lnSpc>
              <a:spcBef>
                <a:spcPts val="500"/>
              </a:spcBef>
              <a:spcAft>
                <a:spcPts val="0"/>
              </a:spcAft>
              <a:buClr>
                <a:srgbClr val="757575"/>
              </a:buClr>
              <a:buSzPts val="1600"/>
              <a:buNone/>
              <a:defRPr sz="1600">
                <a:solidFill>
                  <a:srgbClr val="757575"/>
                </a:solidFill>
              </a:defRPr>
            </a:lvl7pPr>
            <a:lvl8pPr marL="3657600" lvl="7" indent="-228600" algn="l">
              <a:lnSpc>
                <a:spcPct val="90000"/>
              </a:lnSpc>
              <a:spcBef>
                <a:spcPts val="500"/>
              </a:spcBef>
              <a:spcAft>
                <a:spcPts val="0"/>
              </a:spcAft>
              <a:buClr>
                <a:srgbClr val="757575"/>
              </a:buClr>
              <a:buSzPts val="1600"/>
              <a:buNone/>
              <a:defRPr sz="1600">
                <a:solidFill>
                  <a:srgbClr val="757575"/>
                </a:solidFill>
              </a:defRPr>
            </a:lvl8pPr>
            <a:lvl9pPr marL="4114800" lvl="8" indent="-228600" algn="l">
              <a:lnSpc>
                <a:spcPct val="90000"/>
              </a:lnSpc>
              <a:spcBef>
                <a:spcPts val="500"/>
              </a:spcBef>
              <a:spcAft>
                <a:spcPts val="0"/>
              </a:spcAft>
              <a:buClr>
                <a:srgbClr val="757575"/>
              </a:buClr>
              <a:buSzPts val="1600"/>
              <a:buNone/>
              <a:defRPr sz="1600">
                <a:solidFill>
                  <a:srgbClr val="757575"/>
                </a:solidFill>
              </a:defRPr>
            </a:lvl9pPr>
          </a:lstStyle>
          <a:p>
            <a:endParaRPr/>
          </a:p>
        </p:txBody>
      </p:sp>
      <p:sp>
        <p:nvSpPr>
          <p:cNvPr id="26" name="Google Shape;26;p9"/>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27" name="Google Shape;27;p9"/>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28" name="Google Shape;28;p9"/>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dirty="0"/>
          </a:p>
        </p:txBody>
      </p:sp>
    </p:spTree>
    <p:extLst>
      <p:ext uri="{BB962C8B-B14F-4D97-AF65-F5344CB8AC3E}">
        <p14:creationId xmlns:p14="http://schemas.microsoft.com/office/powerpoint/2010/main" val="303487752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matchingName="Two Content" type="twoObj">
  <p:cSld name="Two Content">
    <p:spTree>
      <p:nvGrpSpPr>
        <p:cNvPr id="1" name="Shape 29"/>
        <p:cNvGrpSpPr/>
        <p:nvPr/>
      </p:nvGrpSpPr>
      <p:grpSpPr>
        <a:xfrm>
          <a:off x="0" y="0"/>
          <a:ext cx="0" cy="0"/>
          <a:chOff x="0" y="0"/>
          <a:chExt cx="0" cy="0"/>
        </a:xfrm>
      </p:grpSpPr>
      <p:sp>
        <p:nvSpPr>
          <p:cNvPr id="30" name="Google Shape;30;p10"/>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1" name="Google Shape;31;p10"/>
          <p:cNvSpPr txBox="1">
            <a:spLocks noGrp="1"/>
          </p:cNvSpPr>
          <p:nvPr>
            <p:ph type="body" idx="1"/>
          </p:nvPr>
        </p:nvSpPr>
        <p:spPr>
          <a:xfrm>
            <a:off x="838200" y="1825625"/>
            <a:ext cx="5181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2" name="Google Shape;32;p10"/>
          <p:cNvSpPr txBox="1">
            <a:spLocks noGrp="1"/>
          </p:cNvSpPr>
          <p:nvPr>
            <p:ph type="body" idx="2"/>
          </p:nvPr>
        </p:nvSpPr>
        <p:spPr>
          <a:xfrm>
            <a:off x="6172200" y="1825625"/>
            <a:ext cx="5181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3" name="Google Shape;33;p10"/>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34" name="Google Shape;34;p10"/>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35" name="Google Shape;35;p10"/>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dirty="0"/>
          </a:p>
        </p:txBody>
      </p:sp>
    </p:spTree>
    <p:extLst>
      <p:ext uri="{BB962C8B-B14F-4D97-AF65-F5344CB8AC3E}">
        <p14:creationId xmlns:p14="http://schemas.microsoft.com/office/powerpoint/2010/main" val="87446503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matchingName="Comparison" type="twoTxTwoObj">
  <p:cSld name="Comparison">
    <p:spTree>
      <p:nvGrpSpPr>
        <p:cNvPr id="1" name="Shape 36"/>
        <p:cNvGrpSpPr/>
        <p:nvPr/>
      </p:nvGrpSpPr>
      <p:grpSpPr>
        <a:xfrm>
          <a:off x="0" y="0"/>
          <a:ext cx="0" cy="0"/>
          <a:chOff x="0" y="0"/>
          <a:chExt cx="0" cy="0"/>
        </a:xfrm>
      </p:grpSpPr>
      <p:sp>
        <p:nvSpPr>
          <p:cNvPr id="37" name="Google Shape;37;p11"/>
          <p:cNvSpPr txBox="1">
            <a:spLocks noGrp="1"/>
          </p:cNvSpPr>
          <p:nvPr>
            <p:ph type="title"/>
          </p:nvPr>
        </p:nvSpPr>
        <p:spPr>
          <a:xfrm>
            <a:off x="839788"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8" name="Google Shape;38;p11"/>
          <p:cNvSpPr txBox="1">
            <a:spLocks noGrp="1"/>
          </p:cNvSpPr>
          <p:nvPr>
            <p:ph type="body" idx="1"/>
          </p:nvPr>
        </p:nvSpPr>
        <p:spPr>
          <a:xfrm>
            <a:off x="839788" y="1681163"/>
            <a:ext cx="5157787"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39" name="Google Shape;39;p11"/>
          <p:cNvSpPr txBox="1">
            <a:spLocks noGrp="1"/>
          </p:cNvSpPr>
          <p:nvPr>
            <p:ph type="body" idx="2"/>
          </p:nvPr>
        </p:nvSpPr>
        <p:spPr>
          <a:xfrm>
            <a:off x="839788" y="2505075"/>
            <a:ext cx="5157787"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0" name="Google Shape;40;p11"/>
          <p:cNvSpPr txBox="1">
            <a:spLocks noGrp="1"/>
          </p:cNvSpPr>
          <p:nvPr>
            <p:ph type="body" idx="3"/>
          </p:nvPr>
        </p:nvSpPr>
        <p:spPr>
          <a:xfrm>
            <a:off x="6172200" y="1681163"/>
            <a:ext cx="5183188"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41" name="Google Shape;41;p11"/>
          <p:cNvSpPr txBox="1">
            <a:spLocks noGrp="1"/>
          </p:cNvSpPr>
          <p:nvPr>
            <p:ph type="body" idx="4"/>
          </p:nvPr>
        </p:nvSpPr>
        <p:spPr>
          <a:xfrm>
            <a:off x="6172200" y="2505075"/>
            <a:ext cx="5183188"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2" name="Google Shape;42;p11"/>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43" name="Google Shape;43;p11"/>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44" name="Google Shape;44;p11"/>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dirty="0"/>
          </a:p>
        </p:txBody>
      </p:sp>
    </p:spTree>
    <p:extLst>
      <p:ext uri="{BB962C8B-B14F-4D97-AF65-F5344CB8AC3E}">
        <p14:creationId xmlns:p14="http://schemas.microsoft.com/office/powerpoint/2010/main" val="61079284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matchingName="Title Only" type="titleOnly">
  <p:cSld name="Title Only">
    <p:spTree>
      <p:nvGrpSpPr>
        <p:cNvPr id="1" name="Shape 45"/>
        <p:cNvGrpSpPr/>
        <p:nvPr/>
      </p:nvGrpSpPr>
      <p:grpSpPr>
        <a:xfrm>
          <a:off x="0" y="0"/>
          <a:ext cx="0" cy="0"/>
          <a:chOff x="0" y="0"/>
          <a:chExt cx="0" cy="0"/>
        </a:xfrm>
      </p:grpSpPr>
      <p:sp>
        <p:nvSpPr>
          <p:cNvPr id="46" name="Google Shape;46;p12"/>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7" name="Google Shape;47;p12"/>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48" name="Google Shape;48;p12"/>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49" name="Google Shape;49;p12"/>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dirty="0"/>
          </a:p>
        </p:txBody>
      </p:sp>
    </p:spTree>
    <p:extLst>
      <p:ext uri="{BB962C8B-B14F-4D97-AF65-F5344CB8AC3E}">
        <p14:creationId xmlns:p14="http://schemas.microsoft.com/office/powerpoint/2010/main" val="351942440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50"/>
        <p:cNvGrpSpPr/>
        <p:nvPr/>
      </p:nvGrpSpPr>
      <p:grpSpPr>
        <a:xfrm>
          <a:off x="0" y="0"/>
          <a:ext cx="0" cy="0"/>
          <a:chOff x="0" y="0"/>
          <a:chExt cx="0" cy="0"/>
        </a:xfrm>
      </p:grpSpPr>
      <p:sp>
        <p:nvSpPr>
          <p:cNvPr id="51" name="Google Shape;51;p13"/>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52" name="Google Shape;52;p13"/>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53" name="Google Shape;53;p13"/>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dirty="0"/>
          </a:p>
        </p:txBody>
      </p:sp>
    </p:spTree>
    <p:extLst>
      <p:ext uri="{BB962C8B-B14F-4D97-AF65-F5344CB8AC3E}">
        <p14:creationId xmlns:p14="http://schemas.microsoft.com/office/powerpoint/2010/main" val="269930620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matchingName="Content with Caption" type="objTx">
  <p:cSld name="Content with Caption">
    <p:spTree>
      <p:nvGrpSpPr>
        <p:cNvPr id="1" name="Shape 54"/>
        <p:cNvGrpSpPr/>
        <p:nvPr/>
      </p:nvGrpSpPr>
      <p:grpSpPr>
        <a:xfrm>
          <a:off x="0" y="0"/>
          <a:ext cx="0" cy="0"/>
          <a:chOff x="0" y="0"/>
          <a:chExt cx="0" cy="0"/>
        </a:xfrm>
      </p:grpSpPr>
      <p:sp>
        <p:nvSpPr>
          <p:cNvPr id="55" name="Google Shape;55;p14"/>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Play"/>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6" name="Google Shape;56;p14"/>
          <p:cNvSpPr txBox="1">
            <a:spLocks noGrp="1"/>
          </p:cNvSpPr>
          <p:nvPr>
            <p:ph type="body" idx="1"/>
          </p:nvPr>
        </p:nvSpPr>
        <p:spPr>
          <a:xfrm>
            <a:off x="5183188" y="987425"/>
            <a:ext cx="6172200" cy="4873625"/>
          </a:xfrm>
          <a:prstGeom prst="rect">
            <a:avLst/>
          </a:prstGeom>
          <a:noFill/>
          <a:ln>
            <a:noFill/>
          </a:ln>
        </p:spPr>
        <p:txBody>
          <a:bodyPr spcFirstLastPara="1" wrap="square" lIns="91425" tIns="45700" rIns="91425" bIns="45700" anchor="t" anchorCtr="0">
            <a:normAutofit/>
          </a:bodyPr>
          <a:lstStyle>
            <a:lvl1pPr marL="457200" lvl="0" indent="-431800" algn="l">
              <a:lnSpc>
                <a:spcPct val="90000"/>
              </a:lnSpc>
              <a:spcBef>
                <a:spcPts val="1000"/>
              </a:spcBef>
              <a:spcAft>
                <a:spcPts val="0"/>
              </a:spcAft>
              <a:buClr>
                <a:schemeClr val="dk1"/>
              </a:buClr>
              <a:buSzPts val="3200"/>
              <a:buChar char="•"/>
              <a:defRPr sz="3200"/>
            </a:lvl1pPr>
            <a:lvl2pPr marL="914400" lvl="1" indent="-406400" algn="l">
              <a:lnSpc>
                <a:spcPct val="90000"/>
              </a:lnSpc>
              <a:spcBef>
                <a:spcPts val="500"/>
              </a:spcBef>
              <a:spcAft>
                <a:spcPts val="0"/>
              </a:spcAft>
              <a:buClr>
                <a:schemeClr val="dk1"/>
              </a:buClr>
              <a:buSzPts val="2800"/>
              <a:buChar char="•"/>
              <a:defRPr sz="2800"/>
            </a:lvl2pPr>
            <a:lvl3pPr marL="1371600" lvl="2" indent="-381000" algn="l">
              <a:lnSpc>
                <a:spcPct val="90000"/>
              </a:lnSpc>
              <a:spcBef>
                <a:spcPts val="500"/>
              </a:spcBef>
              <a:spcAft>
                <a:spcPts val="0"/>
              </a:spcAft>
              <a:buClr>
                <a:schemeClr val="dk1"/>
              </a:buClr>
              <a:buSzPts val="2400"/>
              <a:buChar char="•"/>
              <a:defRPr sz="2400"/>
            </a:lvl3pPr>
            <a:lvl4pPr marL="1828800" lvl="3" indent="-355600" algn="l">
              <a:lnSpc>
                <a:spcPct val="90000"/>
              </a:lnSpc>
              <a:spcBef>
                <a:spcPts val="500"/>
              </a:spcBef>
              <a:spcAft>
                <a:spcPts val="0"/>
              </a:spcAft>
              <a:buClr>
                <a:schemeClr val="dk1"/>
              </a:buClr>
              <a:buSzPts val="2000"/>
              <a:buChar char="•"/>
              <a:defRPr sz="2000"/>
            </a:lvl4pPr>
            <a:lvl5pPr marL="2286000" lvl="4" indent="-355600" algn="l">
              <a:lnSpc>
                <a:spcPct val="90000"/>
              </a:lnSpc>
              <a:spcBef>
                <a:spcPts val="500"/>
              </a:spcBef>
              <a:spcAft>
                <a:spcPts val="0"/>
              </a:spcAft>
              <a:buClr>
                <a:schemeClr val="dk1"/>
              </a:buClr>
              <a:buSzPts val="2000"/>
              <a:buChar char="•"/>
              <a:defRPr sz="2000"/>
            </a:lvl5pPr>
            <a:lvl6pPr marL="2743200" lvl="5" indent="-355600" algn="l">
              <a:lnSpc>
                <a:spcPct val="90000"/>
              </a:lnSpc>
              <a:spcBef>
                <a:spcPts val="500"/>
              </a:spcBef>
              <a:spcAft>
                <a:spcPts val="0"/>
              </a:spcAft>
              <a:buClr>
                <a:schemeClr val="dk1"/>
              </a:buClr>
              <a:buSzPts val="2000"/>
              <a:buChar char="•"/>
              <a:defRPr sz="2000"/>
            </a:lvl6pPr>
            <a:lvl7pPr marL="3200400" lvl="6" indent="-355600" algn="l">
              <a:lnSpc>
                <a:spcPct val="90000"/>
              </a:lnSpc>
              <a:spcBef>
                <a:spcPts val="500"/>
              </a:spcBef>
              <a:spcAft>
                <a:spcPts val="0"/>
              </a:spcAft>
              <a:buClr>
                <a:schemeClr val="dk1"/>
              </a:buClr>
              <a:buSzPts val="2000"/>
              <a:buChar char="•"/>
              <a:defRPr sz="2000"/>
            </a:lvl7pPr>
            <a:lvl8pPr marL="3657600" lvl="7" indent="-355600" algn="l">
              <a:lnSpc>
                <a:spcPct val="90000"/>
              </a:lnSpc>
              <a:spcBef>
                <a:spcPts val="500"/>
              </a:spcBef>
              <a:spcAft>
                <a:spcPts val="0"/>
              </a:spcAft>
              <a:buClr>
                <a:schemeClr val="dk1"/>
              </a:buClr>
              <a:buSzPts val="2000"/>
              <a:buChar char="•"/>
              <a:defRPr sz="2000"/>
            </a:lvl8pPr>
            <a:lvl9pPr marL="4114800" lvl="8" indent="-355600" algn="l">
              <a:lnSpc>
                <a:spcPct val="90000"/>
              </a:lnSpc>
              <a:spcBef>
                <a:spcPts val="500"/>
              </a:spcBef>
              <a:spcAft>
                <a:spcPts val="0"/>
              </a:spcAft>
              <a:buClr>
                <a:schemeClr val="dk1"/>
              </a:buClr>
              <a:buSzPts val="2000"/>
              <a:buChar char="•"/>
              <a:defRPr sz="2000"/>
            </a:lvl9pPr>
          </a:lstStyle>
          <a:p>
            <a:endParaRPr/>
          </a:p>
        </p:txBody>
      </p:sp>
      <p:sp>
        <p:nvSpPr>
          <p:cNvPr id="57" name="Google Shape;57;p14"/>
          <p:cNvSpPr txBox="1">
            <a:spLocks noGrp="1"/>
          </p:cNvSpPr>
          <p:nvPr>
            <p:ph type="body" idx="2"/>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58" name="Google Shape;58;p14"/>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59" name="Google Shape;59;p14"/>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60" name="Google Shape;60;p14"/>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dirty="0"/>
          </a:p>
        </p:txBody>
      </p:sp>
    </p:spTree>
    <p:extLst>
      <p:ext uri="{BB962C8B-B14F-4D97-AF65-F5344CB8AC3E}">
        <p14:creationId xmlns:p14="http://schemas.microsoft.com/office/powerpoint/2010/main" val="36915360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8" name="Picture 97">
            <a:extLst>
              <a:ext uri="{FF2B5EF4-FFF2-40B4-BE49-F238E27FC236}">
                <a16:creationId xmlns:a16="http://schemas.microsoft.com/office/drawing/2014/main" id="{A023504D-3772-4BC7-BFDC-18BBCC2A6E8E}"/>
              </a:ext>
            </a:extLst>
          </p:cNvPr>
          <p:cNvPicPr>
            <a:picLocks noChangeAspect="1" noChangeArrowheads="1"/>
          </p:cNvPicPr>
          <p:nvPr userDrawn="1"/>
        </p:nvPicPr>
        <p:blipFill>
          <a:blip r:embed="rId2">
            <a:alphaModFix/>
          </a:blip>
          <a:srcRect/>
          <a:stretch/>
        </p:blipFill>
        <p:spPr bwMode="auto">
          <a:xfrm>
            <a:off x="10760831" y="301401"/>
            <a:ext cx="1094541" cy="1094541"/>
          </a:xfrm>
          <a:prstGeom prst="rect">
            <a:avLst/>
          </a:prstGeom>
          <a:ln w="9525">
            <a:noFill/>
            <a:miter lim="800000"/>
            <a:headEnd/>
            <a:tailEnd/>
          </a:ln>
        </p:spPr>
      </p:pic>
      <p:sp>
        <p:nvSpPr>
          <p:cNvPr id="2" name="Title 1"/>
          <p:cNvSpPr>
            <a:spLocks noGrp="1"/>
          </p:cNvSpPr>
          <p:nvPr>
            <p:ph type="title"/>
          </p:nvPr>
        </p:nvSpPr>
        <p:spPr>
          <a:xfrm>
            <a:off x="609599" y="274638"/>
            <a:ext cx="9847097" cy="1143000"/>
          </a:xfrm>
        </p:spPr>
        <p:txBody>
          <a:bodyPr/>
          <a:lstStyle/>
          <a:p>
            <a:r>
              <a:rPr lang="en-US"/>
              <a:t>Click to edit Master title style</a:t>
            </a:r>
          </a:p>
        </p:txBody>
      </p:sp>
      <p:sp>
        <p:nvSpPr>
          <p:cNvPr id="3" name="Content Placeholder 2"/>
          <p:cNvSpPr>
            <a:spLocks noGrp="1"/>
          </p:cNvSpPr>
          <p:nvPr>
            <p:ph idx="1"/>
          </p:nvPr>
        </p:nvSpPr>
        <p:spPr>
          <a:xfrm>
            <a:off x="609600" y="1600201"/>
            <a:ext cx="10972800" cy="47069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BA0537C-38F1-8E47-A1B0-6BA84A028946}" type="datetimeFigureOut">
              <a:rPr lang="en-US" smtClean="0"/>
              <a:t>5/28/2026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2185C50-40EB-E745-A461-82FCCB77BEDB}" type="slidenum">
              <a:rPr lang="en-US" smtClean="0"/>
              <a:t>‹#›</a:t>
            </a:fld>
            <a:endParaRPr lang="en-US" dirty="0"/>
          </a:p>
        </p:txBody>
      </p:sp>
    </p:spTree>
  </p:cSld>
  <p:clrMapOvr>
    <a:masterClrMapping/>
  </p:clrMapOvr>
  <p:extLst>
    <p:ext uri="{DCECCB84-F9BA-43D5-87BE-67443E8EF086}">
      <p15:sldGuideLst xmlns:p15="http://schemas.microsoft.com/office/powerpoint/2012/main">
        <p15:guide id="1" orient="horz" pos="672" userDrawn="1">
          <p15:clr>
            <a:srgbClr val="FBAE40"/>
          </p15:clr>
        </p15:guide>
        <p15:guide id="2" pos="384" userDrawn="1">
          <p15:clr>
            <a:srgbClr val="FBAE40"/>
          </p15:clr>
        </p15:guide>
      </p15:sldGuideLst>
    </p:ext>
  </p:extLst>
</p:sldLayout>
</file>

<file path=ppt/slideLayouts/slideLayout20.xml><?xml version="1.0" encoding="utf-8"?>
<p:sldLayout xmlns:a="http://schemas.openxmlformats.org/drawingml/2006/main" xmlns:r="http://schemas.openxmlformats.org/officeDocument/2006/relationships" xmlns:p="http://schemas.openxmlformats.org/presentationml/2006/main" matchingName="Picture with Caption" type="picTx">
  <p:cSld name="Picture with Caption">
    <p:spTree>
      <p:nvGrpSpPr>
        <p:cNvPr id="1" name="Shape 61"/>
        <p:cNvGrpSpPr/>
        <p:nvPr/>
      </p:nvGrpSpPr>
      <p:grpSpPr>
        <a:xfrm>
          <a:off x="0" y="0"/>
          <a:ext cx="0" cy="0"/>
          <a:chOff x="0" y="0"/>
          <a:chExt cx="0" cy="0"/>
        </a:xfrm>
      </p:grpSpPr>
      <p:sp>
        <p:nvSpPr>
          <p:cNvPr id="62" name="Google Shape;62;p15"/>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Play"/>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3" name="Google Shape;63;p15"/>
          <p:cNvSpPr>
            <a:spLocks noGrp="1"/>
          </p:cNvSpPr>
          <p:nvPr>
            <p:ph type="pic" idx="2"/>
          </p:nvPr>
        </p:nvSpPr>
        <p:spPr>
          <a:xfrm>
            <a:off x="5183188" y="987425"/>
            <a:ext cx="6172200" cy="4873625"/>
          </a:xfrm>
          <a:prstGeom prst="rect">
            <a:avLst/>
          </a:prstGeom>
          <a:noFill/>
          <a:ln>
            <a:noFill/>
          </a:ln>
        </p:spPr>
        <p:txBody>
          <a:bodyPr/>
          <a:lstStyle/>
          <a:p>
            <a:endParaRPr lang="en-US" dirty="0"/>
          </a:p>
        </p:txBody>
      </p:sp>
      <p:sp>
        <p:nvSpPr>
          <p:cNvPr id="64" name="Google Shape;64;p15"/>
          <p:cNvSpPr txBox="1">
            <a:spLocks noGrp="1"/>
          </p:cNvSpPr>
          <p:nvPr>
            <p:ph type="body" idx="1"/>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65" name="Google Shape;65;p15"/>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66" name="Google Shape;66;p15"/>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67" name="Google Shape;67;p15"/>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dirty="0"/>
          </a:p>
        </p:txBody>
      </p:sp>
    </p:spTree>
    <p:extLst>
      <p:ext uri="{BB962C8B-B14F-4D97-AF65-F5344CB8AC3E}">
        <p14:creationId xmlns:p14="http://schemas.microsoft.com/office/powerpoint/2010/main" val="332964896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matchingName="Title and Vertical Text" type="vertTx">
  <p:cSld name="Title and Vertical Text">
    <p:spTree>
      <p:nvGrpSpPr>
        <p:cNvPr id="1" name="Shape 68"/>
        <p:cNvGrpSpPr/>
        <p:nvPr/>
      </p:nvGrpSpPr>
      <p:grpSpPr>
        <a:xfrm>
          <a:off x="0" y="0"/>
          <a:ext cx="0" cy="0"/>
          <a:chOff x="0" y="0"/>
          <a:chExt cx="0" cy="0"/>
        </a:xfrm>
      </p:grpSpPr>
      <p:sp>
        <p:nvSpPr>
          <p:cNvPr id="69" name="Google Shape;69;p16"/>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0" name="Google Shape;70;p16"/>
          <p:cNvSpPr txBox="1">
            <a:spLocks noGrp="1"/>
          </p:cNvSpPr>
          <p:nvPr>
            <p:ph type="body" idx="1"/>
          </p:nvPr>
        </p:nvSpPr>
        <p:spPr>
          <a:xfrm rot="5400000">
            <a:off x="3920331" y="-1256506"/>
            <a:ext cx="4351338" cy="105156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71" name="Google Shape;71;p16"/>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72" name="Google Shape;72;p16"/>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73" name="Google Shape;73;p16"/>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dirty="0"/>
          </a:p>
        </p:txBody>
      </p:sp>
    </p:spTree>
    <p:extLst>
      <p:ext uri="{BB962C8B-B14F-4D97-AF65-F5344CB8AC3E}">
        <p14:creationId xmlns:p14="http://schemas.microsoft.com/office/powerpoint/2010/main" val="214201975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 Title and Text">
    <p:spTree>
      <p:nvGrpSpPr>
        <p:cNvPr id="1" name="Shape 74"/>
        <p:cNvGrpSpPr/>
        <p:nvPr/>
      </p:nvGrpSpPr>
      <p:grpSpPr>
        <a:xfrm>
          <a:off x="0" y="0"/>
          <a:ext cx="0" cy="0"/>
          <a:chOff x="0" y="0"/>
          <a:chExt cx="0" cy="0"/>
        </a:xfrm>
      </p:grpSpPr>
      <p:sp>
        <p:nvSpPr>
          <p:cNvPr id="75" name="Google Shape;75;p17"/>
          <p:cNvSpPr txBox="1">
            <a:spLocks noGrp="1"/>
          </p:cNvSpPr>
          <p:nvPr>
            <p:ph type="title"/>
          </p:nvPr>
        </p:nvSpPr>
        <p:spPr>
          <a:xfrm rot="5400000">
            <a:off x="7133431" y="1956594"/>
            <a:ext cx="5811838" cy="26289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6" name="Google Shape;76;p17"/>
          <p:cNvSpPr txBox="1">
            <a:spLocks noGrp="1"/>
          </p:cNvSpPr>
          <p:nvPr>
            <p:ph type="body" idx="1"/>
          </p:nvPr>
        </p:nvSpPr>
        <p:spPr>
          <a:xfrm rot="5400000">
            <a:off x="1799431" y="-596106"/>
            <a:ext cx="5811838" cy="77343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77" name="Google Shape;77;p17"/>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78" name="Google Shape;78;p17"/>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79" name="Google Shape;79;p17"/>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dirty="0"/>
          </a:p>
        </p:txBody>
      </p:sp>
    </p:spTree>
    <p:extLst>
      <p:ext uri="{BB962C8B-B14F-4D97-AF65-F5344CB8AC3E}">
        <p14:creationId xmlns:p14="http://schemas.microsoft.com/office/powerpoint/2010/main" val="4107992251"/>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946815-0B55-E3FA-7F90-9A8F82BF13DC}"/>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A8F12AC9-DC61-A2CB-B63B-1FDEC0F35CC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C7A10DAB-5663-A433-DA15-EF9AF3BB656A}"/>
              </a:ext>
            </a:extLst>
          </p:cNvPr>
          <p:cNvSpPr>
            <a:spLocks noGrp="1"/>
          </p:cNvSpPr>
          <p:nvPr>
            <p:ph type="dt" sz="half" idx="10"/>
          </p:nvPr>
        </p:nvSpPr>
        <p:spPr/>
        <p:txBody>
          <a:bodyPr/>
          <a:lstStyle/>
          <a:p>
            <a:fld id="{211DC709-2229-49C2-95EF-4AA3DD13A86E}" type="datetimeFigureOut">
              <a:rPr lang="en-US" smtClean="0"/>
              <a:t>5/28/2026</a:t>
            </a:fld>
            <a:endParaRPr lang="en-US" dirty="0"/>
          </a:p>
        </p:txBody>
      </p:sp>
      <p:sp>
        <p:nvSpPr>
          <p:cNvPr id="5" name="Footer Placeholder 4">
            <a:extLst>
              <a:ext uri="{FF2B5EF4-FFF2-40B4-BE49-F238E27FC236}">
                <a16:creationId xmlns:a16="http://schemas.microsoft.com/office/drawing/2014/main" id="{B216DA1D-E997-B847-A781-CCB785675246}"/>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517ADD4E-5779-1237-59DE-51A54F7D4582}"/>
              </a:ext>
            </a:extLst>
          </p:cNvPr>
          <p:cNvSpPr>
            <a:spLocks noGrp="1"/>
          </p:cNvSpPr>
          <p:nvPr>
            <p:ph type="sldNum" sz="quarter" idx="12"/>
          </p:nvPr>
        </p:nvSpPr>
        <p:spPr/>
        <p:txBody>
          <a:bodyPr/>
          <a:lstStyle/>
          <a:p>
            <a:fld id="{F0111CBE-D6A8-4F40-B610-03D63EA4FA48}" type="slidenum">
              <a:rPr lang="en-US" smtClean="0"/>
              <a:t>‹#›</a:t>
            </a:fld>
            <a:endParaRPr lang="en-US" dirty="0"/>
          </a:p>
        </p:txBody>
      </p:sp>
    </p:spTree>
    <p:extLst>
      <p:ext uri="{BB962C8B-B14F-4D97-AF65-F5344CB8AC3E}">
        <p14:creationId xmlns:p14="http://schemas.microsoft.com/office/powerpoint/2010/main" val="1056979738"/>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088157-EA8F-F325-70E7-772A4E2F7F0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3C44BEB-02BF-B472-C3FF-ABCA4063CA03}"/>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BE37B08-F438-AA7B-4175-D2B2F5776D7C}"/>
              </a:ext>
            </a:extLst>
          </p:cNvPr>
          <p:cNvSpPr>
            <a:spLocks noGrp="1"/>
          </p:cNvSpPr>
          <p:nvPr>
            <p:ph type="dt" sz="half" idx="10"/>
          </p:nvPr>
        </p:nvSpPr>
        <p:spPr/>
        <p:txBody>
          <a:bodyPr/>
          <a:lstStyle/>
          <a:p>
            <a:fld id="{211DC709-2229-49C2-95EF-4AA3DD13A86E}" type="datetimeFigureOut">
              <a:rPr lang="en-US" smtClean="0"/>
              <a:t>5/28/2026</a:t>
            </a:fld>
            <a:endParaRPr lang="en-US" dirty="0"/>
          </a:p>
        </p:txBody>
      </p:sp>
      <p:sp>
        <p:nvSpPr>
          <p:cNvPr id="5" name="Footer Placeholder 4">
            <a:extLst>
              <a:ext uri="{FF2B5EF4-FFF2-40B4-BE49-F238E27FC236}">
                <a16:creationId xmlns:a16="http://schemas.microsoft.com/office/drawing/2014/main" id="{86D1CADD-CABE-6032-5A46-B63C950C7E31}"/>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3184D327-4D5E-3DD5-4F3E-EAB276F25440}"/>
              </a:ext>
            </a:extLst>
          </p:cNvPr>
          <p:cNvSpPr>
            <a:spLocks noGrp="1"/>
          </p:cNvSpPr>
          <p:nvPr>
            <p:ph type="sldNum" sz="quarter" idx="12"/>
          </p:nvPr>
        </p:nvSpPr>
        <p:spPr/>
        <p:txBody>
          <a:bodyPr/>
          <a:lstStyle/>
          <a:p>
            <a:fld id="{F0111CBE-D6A8-4F40-B610-03D63EA4FA48}" type="slidenum">
              <a:rPr lang="en-US" smtClean="0"/>
              <a:t>‹#›</a:t>
            </a:fld>
            <a:endParaRPr lang="en-US" dirty="0"/>
          </a:p>
        </p:txBody>
      </p:sp>
    </p:spTree>
    <p:extLst>
      <p:ext uri="{BB962C8B-B14F-4D97-AF65-F5344CB8AC3E}">
        <p14:creationId xmlns:p14="http://schemas.microsoft.com/office/powerpoint/2010/main" val="2612797236"/>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7A9330-61F1-23BC-C324-23FFE5014EB1}"/>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A79092C0-8173-3FF2-DB13-E4892E5CC223}"/>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DCA51552-21C8-DE2B-0C83-1964860BCFBE}"/>
              </a:ext>
            </a:extLst>
          </p:cNvPr>
          <p:cNvSpPr>
            <a:spLocks noGrp="1"/>
          </p:cNvSpPr>
          <p:nvPr>
            <p:ph type="dt" sz="half" idx="10"/>
          </p:nvPr>
        </p:nvSpPr>
        <p:spPr/>
        <p:txBody>
          <a:bodyPr/>
          <a:lstStyle/>
          <a:p>
            <a:fld id="{211DC709-2229-49C2-95EF-4AA3DD13A86E}" type="datetimeFigureOut">
              <a:rPr lang="en-US" smtClean="0"/>
              <a:t>5/28/2026</a:t>
            </a:fld>
            <a:endParaRPr lang="en-US" dirty="0"/>
          </a:p>
        </p:txBody>
      </p:sp>
      <p:sp>
        <p:nvSpPr>
          <p:cNvPr id="5" name="Footer Placeholder 4">
            <a:extLst>
              <a:ext uri="{FF2B5EF4-FFF2-40B4-BE49-F238E27FC236}">
                <a16:creationId xmlns:a16="http://schemas.microsoft.com/office/drawing/2014/main" id="{3972C276-64DA-FF60-CD16-6C71CBE7F86C}"/>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BB64BA6D-9D19-E1FA-92C1-9280ED4CC7D8}"/>
              </a:ext>
            </a:extLst>
          </p:cNvPr>
          <p:cNvSpPr>
            <a:spLocks noGrp="1"/>
          </p:cNvSpPr>
          <p:nvPr>
            <p:ph type="sldNum" sz="quarter" idx="12"/>
          </p:nvPr>
        </p:nvSpPr>
        <p:spPr/>
        <p:txBody>
          <a:bodyPr/>
          <a:lstStyle/>
          <a:p>
            <a:fld id="{F0111CBE-D6A8-4F40-B610-03D63EA4FA48}" type="slidenum">
              <a:rPr lang="en-US" smtClean="0"/>
              <a:t>‹#›</a:t>
            </a:fld>
            <a:endParaRPr lang="en-US" dirty="0"/>
          </a:p>
        </p:txBody>
      </p:sp>
    </p:spTree>
    <p:extLst>
      <p:ext uri="{BB962C8B-B14F-4D97-AF65-F5344CB8AC3E}">
        <p14:creationId xmlns:p14="http://schemas.microsoft.com/office/powerpoint/2010/main" val="357077235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AD0998-39D6-672E-602C-65E4E9A74A5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306E07C-6EC0-EDE6-1E21-9A4168AA2C0A}"/>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46155444-A497-8E5F-E1AB-9AE5D39881CD}"/>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C1B2142A-ED4D-8C84-2731-D9733D68889B}"/>
              </a:ext>
            </a:extLst>
          </p:cNvPr>
          <p:cNvSpPr>
            <a:spLocks noGrp="1"/>
          </p:cNvSpPr>
          <p:nvPr>
            <p:ph type="dt" sz="half" idx="10"/>
          </p:nvPr>
        </p:nvSpPr>
        <p:spPr/>
        <p:txBody>
          <a:bodyPr/>
          <a:lstStyle/>
          <a:p>
            <a:fld id="{211DC709-2229-49C2-95EF-4AA3DD13A86E}" type="datetimeFigureOut">
              <a:rPr lang="en-US" smtClean="0"/>
              <a:t>5/28/2026</a:t>
            </a:fld>
            <a:endParaRPr lang="en-US" dirty="0"/>
          </a:p>
        </p:txBody>
      </p:sp>
      <p:sp>
        <p:nvSpPr>
          <p:cNvPr id="6" name="Footer Placeholder 5">
            <a:extLst>
              <a:ext uri="{FF2B5EF4-FFF2-40B4-BE49-F238E27FC236}">
                <a16:creationId xmlns:a16="http://schemas.microsoft.com/office/drawing/2014/main" id="{E9F4E015-9CE2-56D8-9119-A2A82F7D818E}"/>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8F1DDF65-6241-94BB-6010-8A070B025B6F}"/>
              </a:ext>
            </a:extLst>
          </p:cNvPr>
          <p:cNvSpPr>
            <a:spLocks noGrp="1"/>
          </p:cNvSpPr>
          <p:nvPr>
            <p:ph type="sldNum" sz="quarter" idx="12"/>
          </p:nvPr>
        </p:nvSpPr>
        <p:spPr/>
        <p:txBody>
          <a:bodyPr/>
          <a:lstStyle/>
          <a:p>
            <a:fld id="{F0111CBE-D6A8-4F40-B610-03D63EA4FA48}" type="slidenum">
              <a:rPr lang="en-US" smtClean="0"/>
              <a:t>‹#›</a:t>
            </a:fld>
            <a:endParaRPr lang="en-US" dirty="0"/>
          </a:p>
        </p:txBody>
      </p:sp>
    </p:spTree>
    <p:extLst>
      <p:ext uri="{BB962C8B-B14F-4D97-AF65-F5344CB8AC3E}">
        <p14:creationId xmlns:p14="http://schemas.microsoft.com/office/powerpoint/2010/main" val="1972275426"/>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D2F3AC-A9C5-B79B-848F-4CD6D8128AC3}"/>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D566BCE9-30D7-C945-5B64-D8D29035A1C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AFD5C117-9A85-60EB-80D8-D870F6B1C633}"/>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2EF1E352-F685-5B3D-3BF7-C677673A2B2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99F311D6-7696-A24D-6863-0B5470AEEF55}"/>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113145EE-859C-9F98-5CDA-2BA7E50D1498}"/>
              </a:ext>
            </a:extLst>
          </p:cNvPr>
          <p:cNvSpPr>
            <a:spLocks noGrp="1"/>
          </p:cNvSpPr>
          <p:nvPr>
            <p:ph type="dt" sz="half" idx="10"/>
          </p:nvPr>
        </p:nvSpPr>
        <p:spPr/>
        <p:txBody>
          <a:bodyPr/>
          <a:lstStyle/>
          <a:p>
            <a:fld id="{211DC709-2229-49C2-95EF-4AA3DD13A86E}" type="datetimeFigureOut">
              <a:rPr lang="en-US" smtClean="0"/>
              <a:t>5/28/2026</a:t>
            </a:fld>
            <a:endParaRPr lang="en-US" dirty="0"/>
          </a:p>
        </p:txBody>
      </p:sp>
      <p:sp>
        <p:nvSpPr>
          <p:cNvPr id="8" name="Footer Placeholder 7">
            <a:extLst>
              <a:ext uri="{FF2B5EF4-FFF2-40B4-BE49-F238E27FC236}">
                <a16:creationId xmlns:a16="http://schemas.microsoft.com/office/drawing/2014/main" id="{28A8D144-374E-E1B7-E42D-863E07DF832A}"/>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74AE4869-EAA5-608D-083E-3A96F49DEA88}"/>
              </a:ext>
            </a:extLst>
          </p:cNvPr>
          <p:cNvSpPr>
            <a:spLocks noGrp="1"/>
          </p:cNvSpPr>
          <p:nvPr>
            <p:ph type="sldNum" sz="quarter" idx="12"/>
          </p:nvPr>
        </p:nvSpPr>
        <p:spPr/>
        <p:txBody>
          <a:bodyPr/>
          <a:lstStyle/>
          <a:p>
            <a:fld id="{F0111CBE-D6A8-4F40-B610-03D63EA4FA48}" type="slidenum">
              <a:rPr lang="en-US" smtClean="0"/>
              <a:t>‹#›</a:t>
            </a:fld>
            <a:endParaRPr lang="en-US" dirty="0"/>
          </a:p>
        </p:txBody>
      </p:sp>
    </p:spTree>
    <p:extLst>
      <p:ext uri="{BB962C8B-B14F-4D97-AF65-F5344CB8AC3E}">
        <p14:creationId xmlns:p14="http://schemas.microsoft.com/office/powerpoint/2010/main" val="631389805"/>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F3D0FC-36F5-A86D-11C3-404D88AADF78}"/>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F1487597-5AC9-30EE-8A3D-25ADBC450725}"/>
              </a:ext>
            </a:extLst>
          </p:cNvPr>
          <p:cNvSpPr>
            <a:spLocks noGrp="1"/>
          </p:cNvSpPr>
          <p:nvPr>
            <p:ph type="dt" sz="half" idx="10"/>
          </p:nvPr>
        </p:nvSpPr>
        <p:spPr/>
        <p:txBody>
          <a:bodyPr/>
          <a:lstStyle/>
          <a:p>
            <a:fld id="{211DC709-2229-49C2-95EF-4AA3DD13A86E}" type="datetimeFigureOut">
              <a:rPr lang="en-US" smtClean="0"/>
              <a:t>5/28/2026</a:t>
            </a:fld>
            <a:endParaRPr lang="en-US" dirty="0"/>
          </a:p>
        </p:txBody>
      </p:sp>
      <p:sp>
        <p:nvSpPr>
          <p:cNvPr id="4" name="Footer Placeholder 3">
            <a:extLst>
              <a:ext uri="{FF2B5EF4-FFF2-40B4-BE49-F238E27FC236}">
                <a16:creationId xmlns:a16="http://schemas.microsoft.com/office/drawing/2014/main" id="{EAD8AD6D-7E4C-AD51-AE5D-9BDB74673757}"/>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2C26B736-451C-8210-4C21-BC00726E98BE}"/>
              </a:ext>
            </a:extLst>
          </p:cNvPr>
          <p:cNvSpPr>
            <a:spLocks noGrp="1"/>
          </p:cNvSpPr>
          <p:nvPr>
            <p:ph type="sldNum" sz="quarter" idx="12"/>
          </p:nvPr>
        </p:nvSpPr>
        <p:spPr/>
        <p:txBody>
          <a:bodyPr/>
          <a:lstStyle/>
          <a:p>
            <a:fld id="{F0111CBE-D6A8-4F40-B610-03D63EA4FA48}" type="slidenum">
              <a:rPr lang="en-US" smtClean="0"/>
              <a:t>‹#›</a:t>
            </a:fld>
            <a:endParaRPr lang="en-US" dirty="0"/>
          </a:p>
        </p:txBody>
      </p:sp>
    </p:spTree>
    <p:extLst>
      <p:ext uri="{BB962C8B-B14F-4D97-AF65-F5344CB8AC3E}">
        <p14:creationId xmlns:p14="http://schemas.microsoft.com/office/powerpoint/2010/main" val="3962237793"/>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DBC4135D-3ADE-AB7B-9525-DEC8949B8345}"/>
              </a:ext>
            </a:extLst>
          </p:cNvPr>
          <p:cNvSpPr>
            <a:spLocks noGrp="1"/>
          </p:cNvSpPr>
          <p:nvPr>
            <p:ph type="dt" sz="half" idx="10"/>
          </p:nvPr>
        </p:nvSpPr>
        <p:spPr/>
        <p:txBody>
          <a:bodyPr/>
          <a:lstStyle/>
          <a:p>
            <a:fld id="{211DC709-2229-49C2-95EF-4AA3DD13A86E}" type="datetimeFigureOut">
              <a:rPr lang="en-US" smtClean="0"/>
              <a:t>5/28/2026</a:t>
            </a:fld>
            <a:endParaRPr lang="en-US" dirty="0"/>
          </a:p>
        </p:txBody>
      </p:sp>
      <p:sp>
        <p:nvSpPr>
          <p:cNvPr id="3" name="Footer Placeholder 2">
            <a:extLst>
              <a:ext uri="{FF2B5EF4-FFF2-40B4-BE49-F238E27FC236}">
                <a16:creationId xmlns:a16="http://schemas.microsoft.com/office/drawing/2014/main" id="{86C5F9DA-A190-37EC-4325-4025266CE85A}"/>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CED8F4E4-039E-BFDA-C817-2AE603ABBD50}"/>
              </a:ext>
            </a:extLst>
          </p:cNvPr>
          <p:cNvSpPr>
            <a:spLocks noGrp="1"/>
          </p:cNvSpPr>
          <p:nvPr>
            <p:ph type="sldNum" sz="quarter" idx="12"/>
          </p:nvPr>
        </p:nvSpPr>
        <p:spPr/>
        <p:txBody>
          <a:bodyPr/>
          <a:lstStyle/>
          <a:p>
            <a:fld id="{F0111CBE-D6A8-4F40-B610-03D63EA4FA48}" type="slidenum">
              <a:rPr lang="en-US" smtClean="0"/>
              <a:t>‹#›</a:t>
            </a:fld>
            <a:endParaRPr lang="en-US" dirty="0"/>
          </a:p>
        </p:txBody>
      </p:sp>
    </p:spTree>
    <p:extLst>
      <p:ext uri="{BB962C8B-B14F-4D97-AF65-F5344CB8AC3E}">
        <p14:creationId xmlns:p14="http://schemas.microsoft.com/office/powerpoint/2010/main" val="13780922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BA0537C-38F1-8E47-A1B0-6BA84A028946}" type="datetimeFigureOut">
              <a:rPr lang="en-US" smtClean="0"/>
              <a:t>5/28/2026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2185C50-40EB-E745-A461-82FCCB77BEDB}" type="slidenum">
              <a:rPr lang="en-US" smtClean="0"/>
              <a:t>‹#›</a:t>
            </a:fld>
            <a:endParaRPr lang="en-US" dirty="0"/>
          </a:p>
        </p:txBody>
      </p:sp>
      <p:pic>
        <p:nvPicPr>
          <p:cNvPr id="7" name="Picture 97">
            <a:extLst>
              <a:ext uri="{FF2B5EF4-FFF2-40B4-BE49-F238E27FC236}">
                <a16:creationId xmlns:a16="http://schemas.microsoft.com/office/drawing/2014/main" id="{96BF4AFB-3D46-593C-395B-1B8DF8220E32}"/>
              </a:ext>
            </a:extLst>
          </p:cNvPr>
          <p:cNvPicPr>
            <a:picLocks noChangeAspect="1" noChangeArrowheads="1"/>
          </p:cNvPicPr>
          <p:nvPr userDrawn="1"/>
        </p:nvPicPr>
        <p:blipFill>
          <a:blip r:embed="rId2">
            <a:alphaModFix/>
          </a:blip>
          <a:srcRect/>
          <a:stretch/>
        </p:blipFill>
        <p:spPr bwMode="auto">
          <a:xfrm>
            <a:off x="10760834" y="301401"/>
            <a:ext cx="1094541" cy="1094541"/>
          </a:xfrm>
          <a:prstGeom prst="rect">
            <a:avLst/>
          </a:prstGeom>
          <a:ln w="9525">
            <a:noFill/>
            <a:miter lim="800000"/>
            <a:headEnd/>
            <a:tailEnd/>
          </a:ln>
        </p:spPr>
      </p:pic>
    </p:spTree>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C41A75-AAB6-8B68-D9FE-4A5A500BAAC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790C64DF-303A-9AEE-606A-235EAA221A8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96BDC4CB-FAA1-ABEF-23B9-45DD9536BA7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8C72A42-CEB5-9C10-F52C-A49252620E26}"/>
              </a:ext>
            </a:extLst>
          </p:cNvPr>
          <p:cNvSpPr>
            <a:spLocks noGrp="1"/>
          </p:cNvSpPr>
          <p:nvPr>
            <p:ph type="dt" sz="half" idx="10"/>
          </p:nvPr>
        </p:nvSpPr>
        <p:spPr/>
        <p:txBody>
          <a:bodyPr/>
          <a:lstStyle/>
          <a:p>
            <a:fld id="{211DC709-2229-49C2-95EF-4AA3DD13A86E}" type="datetimeFigureOut">
              <a:rPr lang="en-US" smtClean="0"/>
              <a:t>5/28/2026</a:t>
            </a:fld>
            <a:endParaRPr lang="en-US" dirty="0"/>
          </a:p>
        </p:txBody>
      </p:sp>
      <p:sp>
        <p:nvSpPr>
          <p:cNvPr id="6" name="Footer Placeholder 5">
            <a:extLst>
              <a:ext uri="{FF2B5EF4-FFF2-40B4-BE49-F238E27FC236}">
                <a16:creationId xmlns:a16="http://schemas.microsoft.com/office/drawing/2014/main" id="{4CC1A4E6-62FF-2DCA-EFB1-6E00E83DCD0C}"/>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3789994A-62C4-018F-D7B2-681658FFE941}"/>
              </a:ext>
            </a:extLst>
          </p:cNvPr>
          <p:cNvSpPr>
            <a:spLocks noGrp="1"/>
          </p:cNvSpPr>
          <p:nvPr>
            <p:ph type="sldNum" sz="quarter" idx="12"/>
          </p:nvPr>
        </p:nvSpPr>
        <p:spPr/>
        <p:txBody>
          <a:bodyPr/>
          <a:lstStyle/>
          <a:p>
            <a:fld id="{F0111CBE-D6A8-4F40-B610-03D63EA4FA48}" type="slidenum">
              <a:rPr lang="en-US" smtClean="0"/>
              <a:t>‹#›</a:t>
            </a:fld>
            <a:endParaRPr lang="en-US" dirty="0"/>
          </a:p>
        </p:txBody>
      </p:sp>
    </p:spTree>
    <p:extLst>
      <p:ext uri="{BB962C8B-B14F-4D97-AF65-F5344CB8AC3E}">
        <p14:creationId xmlns:p14="http://schemas.microsoft.com/office/powerpoint/2010/main" val="377985040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C8EB16-CAB6-E509-D5F2-4295EA09040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BECD2BE9-BCE0-A37A-5EC5-A345457973F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a:extLst>
              <a:ext uri="{FF2B5EF4-FFF2-40B4-BE49-F238E27FC236}">
                <a16:creationId xmlns:a16="http://schemas.microsoft.com/office/drawing/2014/main" id="{B9806C1C-5AB9-6E8E-586E-D3E28362B91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702F13B-E55A-35C3-8DD7-6E48D053B1A1}"/>
              </a:ext>
            </a:extLst>
          </p:cNvPr>
          <p:cNvSpPr>
            <a:spLocks noGrp="1"/>
          </p:cNvSpPr>
          <p:nvPr>
            <p:ph type="dt" sz="half" idx="10"/>
          </p:nvPr>
        </p:nvSpPr>
        <p:spPr/>
        <p:txBody>
          <a:bodyPr/>
          <a:lstStyle/>
          <a:p>
            <a:fld id="{211DC709-2229-49C2-95EF-4AA3DD13A86E}" type="datetimeFigureOut">
              <a:rPr lang="en-US" smtClean="0"/>
              <a:t>5/28/2026</a:t>
            </a:fld>
            <a:endParaRPr lang="en-US" dirty="0"/>
          </a:p>
        </p:txBody>
      </p:sp>
      <p:sp>
        <p:nvSpPr>
          <p:cNvPr id="6" name="Footer Placeholder 5">
            <a:extLst>
              <a:ext uri="{FF2B5EF4-FFF2-40B4-BE49-F238E27FC236}">
                <a16:creationId xmlns:a16="http://schemas.microsoft.com/office/drawing/2014/main" id="{A438A1FB-E9F7-D72B-FD60-865F85F859F2}"/>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59882EEC-DD39-10AD-37EC-5C3AC28F5485}"/>
              </a:ext>
            </a:extLst>
          </p:cNvPr>
          <p:cNvSpPr>
            <a:spLocks noGrp="1"/>
          </p:cNvSpPr>
          <p:nvPr>
            <p:ph type="sldNum" sz="quarter" idx="12"/>
          </p:nvPr>
        </p:nvSpPr>
        <p:spPr/>
        <p:txBody>
          <a:bodyPr/>
          <a:lstStyle/>
          <a:p>
            <a:fld id="{F0111CBE-D6A8-4F40-B610-03D63EA4FA48}" type="slidenum">
              <a:rPr lang="en-US" smtClean="0"/>
              <a:t>‹#›</a:t>
            </a:fld>
            <a:endParaRPr lang="en-US" dirty="0"/>
          </a:p>
        </p:txBody>
      </p:sp>
    </p:spTree>
    <p:extLst>
      <p:ext uri="{BB962C8B-B14F-4D97-AF65-F5344CB8AC3E}">
        <p14:creationId xmlns:p14="http://schemas.microsoft.com/office/powerpoint/2010/main" val="1369653027"/>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0386FE-310E-C6F9-F86E-A9FC3034178C}"/>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4E27C9B3-A3EF-1A2F-0F5C-84ABF37B122A}"/>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A35E9F3-0D14-C86A-2761-3B554885DE26}"/>
              </a:ext>
            </a:extLst>
          </p:cNvPr>
          <p:cNvSpPr>
            <a:spLocks noGrp="1"/>
          </p:cNvSpPr>
          <p:nvPr>
            <p:ph type="dt" sz="half" idx="10"/>
          </p:nvPr>
        </p:nvSpPr>
        <p:spPr/>
        <p:txBody>
          <a:bodyPr/>
          <a:lstStyle/>
          <a:p>
            <a:fld id="{211DC709-2229-49C2-95EF-4AA3DD13A86E}" type="datetimeFigureOut">
              <a:rPr lang="en-US" smtClean="0"/>
              <a:t>5/28/2026</a:t>
            </a:fld>
            <a:endParaRPr lang="en-US" dirty="0"/>
          </a:p>
        </p:txBody>
      </p:sp>
      <p:sp>
        <p:nvSpPr>
          <p:cNvPr id="5" name="Footer Placeholder 4">
            <a:extLst>
              <a:ext uri="{FF2B5EF4-FFF2-40B4-BE49-F238E27FC236}">
                <a16:creationId xmlns:a16="http://schemas.microsoft.com/office/drawing/2014/main" id="{7114294A-60B9-F1BE-46F1-AA2111AF6A1B}"/>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41B3BFCB-B122-F19E-1525-B269A1B27572}"/>
              </a:ext>
            </a:extLst>
          </p:cNvPr>
          <p:cNvSpPr>
            <a:spLocks noGrp="1"/>
          </p:cNvSpPr>
          <p:nvPr>
            <p:ph type="sldNum" sz="quarter" idx="12"/>
          </p:nvPr>
        </p:nvSpPr>
        <p:spPr/>
        <p:txBody>
          <a:bodyPr/>
          <a:lstStyle/>
          <a:p>
            <a:fld id="{F0111CBE-D6A8-4F40-B610-03D63EA4FA48}" type="slidenum">
              <a:rPr lang="en-US" smtClean="0"/>
              <a:t>‹#›</a:t>
            </a:fld>
            <a:endParaRPr lang="en-US" dirty="0"/>
          </a:p>
        </p:txBody>
      </p:sp>
    </p:spTree>
    <p:extLst>
      <p:ext uri="{BB962C8B-B14F-4D97-AF65-F5344CB8AC3E}">
        <p14:creationId xmlns:p14="http://schemas.microsoft.com/office/powerpoint/2010/main" val="3577726707"/>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983B4A9E-69BF-6A63-8A30-4BF0B4A98B33}"/>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7201DB75-0F65-C7EC-2C16-1B97D376A8E7}"/>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A8402F2-59F1-EC99-1530-461D6F690B87}"/>
              </a:ext>
            </a:extLst>
          </p:cNvPr>
          <p:cNvSpPr>
            <a:spLocks noGrp="1"/>
          </p:cNvSpPr>
          <p:nvPr>
            <p:ph type="dt" sz="half" idx="10"/>
          </p:nvPr>
        </p:nvSpPr>
        <p:spPr/>
        <p:txBody>
          <a:bodyPr/>
          <a:lstStyle/>
          <a:p>
            <a:fld id="{211DC709-2229-49C2-95EF-4AA3DD13A86E}" type="datetimeFigureOut">
              <a:rPr lang="en-US" smtClean="0"/>
              <a:t>5/28/2026</a:t>
            </a:fld>
            <a:endParaRPr lang="en-US" dirty="0"/>
          </a:p>
        </p:txBody>
      </p:sp>
      <p:sp>
        <p:nvSpPr>
          <p:cNvPr id="5" name="Footer Placeholder 4">
            <a:extLst>
              <a:ext uri="{FF2B5EF4-FFF2-40B4-BE49-F238E27FC236}">
                <a16:creationId xmlns:a16="http://schemas.microsoft.com/office/drawing/2014/main" id="{171B76A4-217B-2E3F-6B6F-326DF5B6E53A}"/>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DEFC966D-2131-A946-BB50-1C0BD6D779C9}"/>
              </a:ext>
            </a:extLst>
          </p:cNvPr>
          <p:cNvSpPr>
            <a:spLocks noGrp="1"/>
          </p:cNvSpPr>
          <p:nvPr>
            <p:ph type="sldNum" sz="quarter" idx="12"/>
          </p:nvPr>
        </p:nvSpPr>
        <p:spPr/>
        <p:txBody>
          <a:bodyPr/>
          <a:lstStyle/>
          <a:p>
            <a:fld id="{F0111CBE-D6A8-4F40-B610-03D63EA4FA48}" type="slidenum">
              <a:rPr lang="en-US" smtClean="0"/>
              <a:t>‹#›</a:t>
            </a:fld>
            <a:endParaRPr lang="en-US" dirty="0"/>
          </a:p>
        </p:txBody>
      </p:sp>
    </p:spTree>
    <p:extLst>
      <p:ext uri="{BB962C8B-B14F-4D97-AF65-F5344CB8AC3E}">
        <p14:creationId xmlns:p14="http://schemas.microsoft.com/office/powerpoint/2010/main" val="38476852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pic>
        <p:nvPicPr>
          <p:cNvPr id="10" name="Picture 97">
            <a:extLst>
              <a:ext uri="{FF2B5EF4-FFF2-40B4-BE49-F238E27FC236}">
                <a16:creationId xmlns:a16="http://schemas.microsoft.com/office/drawing/2014/main" id="{95FF5707-D037-4B0E-9AAE-9D934E1028D5}"/>
              </a:ext>
            </a:extLst>
          </p:cNvPr>
          <p:cNvPicPr>
            <a:picLocks noChangeAspect="1" noChangeArrowheads="1"/>
          </p:cNvPicPr>
          <p:nvPr userDrawn="1"/>
        </p:nvPicPr>
        <p:blipFill>
          <a:blip r:embed="rId2">
            <a:alphaModFix/>
          </a:blip>
          <a:srcRect/>
          <a:stretch/>
        </p:blipFill>
        <p:spPr bwMode="auto">
          <a:xfrm>
            <a:off x="10760834" y="301401"/>
            <a:ext cx="1094541" cy="1094541"/>
          </a:xfrm>
          <a:prstGeom prst="rect">
            <a:avLst/>
          </a:prstGeom>
          <a:ln w="9525">
            <a:noFill/>
            <a:miter lim="800000"/>
            <a:headEnd/>
            <a:tailEnd/>
          </a:ln>
        </p:spPr>
      </p:pic>
      <p:sp>
        <p:nvSpPr>
          <p:cNvPr id="2" name="Title 1"/>
          <p:cNvSpPr>
            <a:spLocks noGrp="1"/>
          </p:cNvSpPr>
          <p:nvPr>
            <p:ph type="title"/>
          </p:nvPr>
        </p:nvSpPr>
        <p:spPr>
          <a:xfrm>
            <a:off x="615950" y="274638"/>
            <a:ext cx="9823918" cy="1143000"/>
          </a:xfrm>
        </p:spPr>
        <p:txBody>
          <a:bodyPr/>
          <a:lstStyle/>
          <a:p>
            <a:r>
              <a:rPr lang="en-US" dirty="0"/>
              <a:t>Click to edit Master title style</a:t>
            </a:r>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p:cNvSpPr>
            <a:spLocks noGrp="1"/>
          </p:cNvSpPr>
          <p:nvPr>
            <p:ph type="dt" sz="half" idx="10"/>
          </p:nvPr>
        </p:nvSpPr>
        <p:spPr/>
        <p:txBody>
          <a:bodyPr/>
          <a:lstStyle/>
          <a:p>
            <a:fld id="{9BA0537C-38F1-8E47-A1B0-6BA84A028946}" type="datetimeFigureOut">
              <a:rPr lang="en-US" smtClean="0"/>
              <a:t>5/28/2026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02185C50-40EB-E745-A461-82FCCB77BEDB}" type="slidenum">
              <a:rPr lang="en-US" smtClean="0"/>
              <a:t>‹#›</a:t>
            </a:fld>
            <a:endParaRPr lang="en-US" dirty="0"/>
          </a:p>
        </p:txBody>
      </p:sp>
    </p:spTree>
  </p:cSld>
  <p:clrMapOvr>
    <a:masterClrMapping/>
  </p:clrMapOvr>
  <p:extLst>
    <p:ext uri="{DCECCB84-F9BA-43D5-87BE-67443E8EF086}">
      <p15:sldGuideLst xmlns:p15="http://schemas.microsoft.com/office/powerpoint/2012/main">
        <p15:guide id="1" orient="horz" pos="2160" userDrawn="1">
          <p15:clr>
            <a:srgbClr val="FBAE40"/>
          </p15:clr>
        </p15:guide>
        <p15:guide id="2" pos="384" userDrawn="1">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9BA0537C-38F1-8E47-A1B0-6BA84A028946}" type="datetimeFigureOut">
              <a:rPr lang="en-US" smtClean="0"/>
              <a:t>5/28/2026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02185C50-40EB-E745-A461-82FCCB77BEDB}" type="slidenum">
              <a:rPr lang="en-US" smtClean="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9BA0537C-38F1-8E47-A1B0-6BA84A028946}" type="datetimeFigureOut">
              <a:rPr lang="en-US" smtClean="0"/>
              <a:t>5/28/2026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02185C50-40EB-E745-A461-82FCCB77BEDB}" type="slidenum">
              <a:rPr lang="en-US" smtClean="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BA0537C-38F1-8E47-A1B0-6BA84A028946}" type="datetimeFigureOut">
              <a:rPr lang="en-US" smtClean="0"/>
              <a:t>5/28/2026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02185C50-40EB-E745-A461-82FCCB77BEDB}" type="slidenum">
              <a:rPr lang="en-US" smtClean="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BA0537C-38F1-8E47-A1B0-6BA84A028946}" type="datetimeFigureOut">
              <a:rPr lang="en-US" smtClean="0"/>
              <a:t>5/28/2026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02185C50-40EB-E745-A461-82FCCB77BEDB}" type="slidenum">
              <a:rPr lang="en-US" smtClean="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BA0537C-38F1-8E47-A1B0-6BA84A028946}" type="datetimeFigureOut">
              <a:rPr lang="en-US" smtClean="0"/>
              <a:t>5/28/2026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02185C50-40EB-E745-A461-82FCCB77BEDB}" type="slidenum">
              <a:rPr lang="en-US" smtClean="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BA0537C-38F1-8E47-A1B0-6BA84A028946}" type="datetimeFigureOut">
              <a:rPr lang="en-US" smtClean="0"/>
              <a:t>5/28/2026</a:t>
            </a:fld>
            <a:endParaRPr lang="en-US" dirty="0"/>
          </a:p>
        </p:txBody>
      </p:sp>
      <p:sp>
        <p:nvSpPr>
          <p:cNvPr id="5" name="Footer Placeholder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2185C50-40EB-E745-A461-82FCCB77BEDB}" type="slidenum">
              <a:rPr lang="en-US" smtClean="0"/>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sp>
        <p:nvSpPr>
          <p:cNvPr id="6" name="Google Shape;6;p6"/>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4400"/>
              <a:buFont typeface="Play"/>
              <a:buNone/>
              <a:defRPr sz="4400" b="0" i="0" u="none" strike="noStrike" cap="none">
                <a:solidFill>
                  <a:schemeClr val="dk1"/>
                </a:solidFill>
                <a:latin typeface="Play"/>
                <a:ea typeface="Play"/>
                <a:cs typeface="Play"/>
                <a:sym typeface="Play"/>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7" name="Google Shape;7;p6"/>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Arial"/>
                <a:ea typeface="Arial"/>
                <a:cs typeface="Arial"/>
                <a:sym typeface="Arial"/>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Arial"/>
                <a:ea typeface="Arial"/>
                <a:cs typeface="Arial"/>
                <a:sym typeface="Arial"/>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9pPr>
          </a:lstStyle>
          <a:p>
            <a:endParaRPr/>
          </a:p>
        </p:txBody>
      </p:sp>
      <p:sp>
        <p:nvSpPr>
          <p:cNvPr id="8" name="Google Shape;8;p6"/>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1200" b="0" i="0" u="none" strike="noStrike" cap="none">
                <a:solidFill>
                  <a:srgbClr val="757575"/>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dirty="0"/>
          </a:p>
        </p:txBody>
      </p:sp>
      <p:sp>
        <p:nvSpPr>
          <p:cNvPr id="9" name="Google Shape;9;p6"/>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1200" b="0" i="0" u="none" strike="noStrike" cap="none">
                <a:solidFill>
                  <a:srgbClr val="757575"/>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dirty="0"/>
          </a:p>
        </p:txBody>
      </p:sp>
      <p:sp>
        <p:nvSpPr>
          <p:cNvPr id="10" name="Google Shape;10;p6"/>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b="0" i="0" u="none" strike="noStrike" cap="none">
                <a:solidFill>
                  <a:srgbClr val="757575"/>
                </a:solidFill>
                <a:latin typeface="Arial"/>
                <a:ea typeface="Arial"/>
                <a:cs typeface="Arial"/>
                <a:sym typeface="Arial"/>
              </a:defRPr>
            </a:lvl1pPr>
            <a:lvl2pPr marL="0" marR="0" lvl="1" indent="0" algn="r" rtl="0">
              <a:spcBef>
                <a:spcPts val="0"/>
              </a:spcBef>
              <a:buNone/>
              <a:defRPr sz="1200" b="0" i="0" u="none" strike="noStrike" cap="none">
                <a:solidFill>
                  <a:srgbClr val="757575"/>
                </a:solidFill>
                <a:latin typeface="Arial"/>
                <a:ea typeface="Arial"/>
                <a:cs typeface="Arial"/>
                <a:sym typeface="Arial"/>
              </a:defRPr>
            </a:lvl2pPr>
            <a:lvl3pPr marL="0" marR="0" lvl="2" indent="0" algn="r" rtl="0">
              <a:spcBef>
                <a:spcPts val="0"/>
              </a:spcBef>
              <a:buNone/>
              <a:defRPr sz="1200" b="0" i="0" u="none" strike="noStrike" cap="none">
                <a:solidFill>
                  <a:srgbClr val="757575"/>
                </a:solidFill>
                <a:latin typeface="Arial"/>
                <a:ea typeface="Arial"/>
                <a:cs typeface="Arial"/>
                <a:sym typeface="Arial"/>
              </a:defRPr>
            </a:lvl3pPr>
            <a:lvl4pPr marL="0" marR="0" lvl="3" indent="0" algn="r" rtl="0">
              <a:spcBef>
                <a:spcPts val="0"/>
              </a:spcBef>
              <a:buNone/>
              <a:defRPr sz="1200" b="0" i="0" u="none" strike="noStrike" cap="none">
                <a:solidFill>
                  <a:srgbClr val="757575"/>
                </a:solidFill>
                <a:latin typeface="Arial"/>
                <a:ea typeface="Arial"/>
                <a:cs typeface="Arial"/>
                <a:sym typeface="Arial"/>
              </a:defRPr>
            </a:lvl4pPr>
            <a:lvl5pPr marL="0" marR="0" lvl="4" indent="0" algn="r" rtl="0">
              <a:spcBef>
                <a:spcPts val="0"/>
              </a:spcBef>
              <a:buNone/>
              <a:defRPr sz="1200" b="0" i="0" u="none" strike="noStrike" cap="none">
                <a:solidFill>
                  <a:srgbClr val="757575"/>
                </a:solidFill>
                <a:latin typeface="Arial"/>
                <a:ea typeface="Arial"/>
                <a:cs typeface="Arial"/>
                <a:sym typeface="Arial"/>
              </a:defRPr>
            </a:lvl5pPr>
            <a:lvl6pPr marL="0" marR="0" lvl="5" indent="0" algn="r" rtl="0">
              <a:spcBef>
                <a:spcPts val="0"/>
              </a:spcBef>
              <a:buNone/>
              <a:defRPr sz="1200" b="0" i="0" u="none" strike="noStrike" cap="none">
                <a:solidFill>
                  <a:srgbClr val="757575"/>
                </a:solidFill>
                <a:latin typeface="Arial"/>
                <a:ea typeface="Arial"/>
                <a:cs typeface="Arial"/>
                <a:sym typeface="Arial"/>
              </a:defRPr>
            </a:lvl6pPr>
            <a:lvl7pPr marL="0" marR="0" lvl="6" indent="0" algn="r" rtl="0">
              <a:spcBef>
                <a:spcPts val="0"/>
              </a:spcBef>
              <a:buNone/>
              <a:defRPr sz="1200" b="0" i="0" u="none" strike="noStrike" cap="none">
                <a:solidFill>
                  <a:srgbClr val="757575"/>
                </a:solidFill>
                <a:latin typeface="Arial"/>
                <a:ea typeface="Arial"/>
                <a:cs typeface="Arial"/>
                <a:sym typeface="Arial"/>
              </a:defRPr>
            </a:lvl7pPr>
            <a:lvl8pPr marL="0" marR="0" lvl="7" indent="0" algn="r" rtl="0">
              <a:spcBef>
                <a:spcPts val="0"/>
              </a:spcBef>
              <a:buNone/>
              <a:defRPr sz="1200" b="0" i="0" u="none" strike="noStrike" cap="none">
                <a:solidFill>
                  <a:srgbClr val="757575"/>
                </a:solidFill>
                <a:latin typeface="Arial"/>
                <a:ea typeface="Arial"/>
                <a:cs typeface="Arial"/>
                <a:sym typeface="Arial"/>
              </a:defRPr>
            </a:lvl8pPr>
            <a:lvl9pPr marL="0" marR="0" lvl="8" indent="0" algn="r" rtl="0">
              <a:spcBef>
                <a:spcPts val="0"/>
              </a:spcBef>
              <a:buNone/>
              <a:defRPr sz="1200" b="0" i="0" u="none" strike="noStrike" cap="none">
                <a:solidFill>
                  <a:srgbClr val="757575"/>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dirty="0"/>
          </a:p>
        </p:txBody>
      </p:sp>
    </p:spTree>
    <p:extLst>
      <p:ext uri="{BB962C8B-B14F-4D97-AF65-F5344CB8AC3E}">
        <p14:creationId xmlns:p14="http://schemas.microsoft.com/office/powerpoint/2010/main" val="1275236544"/>
      </p:ext>
    </p:extLst>
  </p:cSld>
  <p:clrMap bg1="lt1" tx1="dk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702AAF0-716B-008B-EEB1-86AD9E3F918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40638E79-DAC3-D387-126B-C4901C44E39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6DD0A8E-9A1A-EEBE-CA5E-ADB3037696E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211DC709-2229-49C2-95EF-4AA3DD13A86E}" type="datetimeFigureOut">
              <a:rPr lang="en-US" smtClean="0"/>
              <a:t>5/28/2026</a:t>
            </a:fld>
            <a:endParaRPr lang="en-US" dirty="0"/>
          </a:p>
        </p:txBody>
      </p:sp>
      <p:sp>
        <p:nvSpPr>
          <p:cNvPr id="5" name="Footer Placeholder 4">
            <a:extLst>
              <a:ext uri="{FF2B5EF4-FFF2-40B4-BE49-F238E27FC236}">
                <a16:creationId xmlns:a16="http://schemas.microsoft.com/office/drawing/2014/main" id="{70F42A35-1ED1-807A-6C1A-DA85454460A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dirty="0"/>
          </a:p>
        </p:txBody>
      </p:sp>
      <p:sp>
        <p:nvSpPr>
          <p:cNvPr id="6" name="Slide Number Placeholder 5">
            <a:extLst>
              <a:ext uri="{FF2B5EF4-FFF2-40B4-BE49-F238E27FC236}">
                <a16:creationId xmlns:a16="http://schemas.microsoft.com/office/drawing/2014/main" id="{BD0E7FDD-F3A2-2630-AE66-A71500F2618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F0111CBE-D6A8-4F40-B610-03D63EA4FA48}" type="slidenum">
              <a:rPr lang="en-US" smtClean="0"/>
              <a:t>‹#›</a:t>
            </a:fld>
            <a:endParaRPr lang="en-US" dirty="0"/>
          </a:p>
        </p:txBody>
      </p:sp>
    </p:spTree>
    <p:extLst>
      <p:ext uri="{BB962C8B-B14F-4D97-AF65-F5344CB8AC3E}">
        <p14:creationId xmlns:p14="http://schemas.microsoft.com/office/powerpoint/2010/main" val="1611538768"/>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3" Type="http://schemas.openxmlformats.org/officeDocument/2006/relationships/hyperlink" Target="https://www.ietf.org/archive/id/draft-jones-oauth-rfc7523bis-00.html" TargetMode="External"/><Relationship Id="rId2" Type="http://schemas.openxmlformats.org/officeDocument/2006/relationships/hyperlink" Target="https://www.rfc-editor.org/rfc/rfc9700.html" TargetMode="Externa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hyperlink" Target="https://www.ietf.org/archive/id/draft-jones-oauth-rfc7523bis-00.html" TargetMode="External"/><Relationship Id="rId2" Type="http://schemas.openxmlformats.org/officeDocument/2006/relationships/hyperlink" Target="https://www.ietf.org/archive/id/draft-ietf-oauth-rfc7523bis-00.html" TargetMode="Externa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hyperlink" Target="https://datatracker.ietf.org/meeting/122/materials/slides-122-oauth-sessb-updating-jwt-profile-for-oauth-20-client-authentication-and-authorization-grants-00" TargetMode="External"/><Relationship Id="rId2" Type="http://schemas.openxmlformats.org/officeDocument/2006/relationships/hyperlink" Target="https://openid.net/notice-of-a-security-vulnerability/" TargetMode="Externa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hyperlink" Target="https://eprint.iacr.org/2025/629" TargetMode="External"/><Relationship Id="rId2" Type="http://schemas.openxmlformats.org/officeDocument/2006/relationships/hyperlink" Target="https://www.ietf.org/archive/id/draft-ietf-oauth-rfc7523bis-01.html" TargetMode="External"/><Relationship Id="rId1" Type="http://schemas.openxmlformats.org/officeDocument/2006/relationships/slideLayout" Target="../slideLayouts/slideLayout2.xml"/><Relationship Id="rId4" Type="http://schemas.openxmlformats.org/officeDocument/2006/relationships/hyperlink" Target="https://www.ietf.org/archive/id/draft-ietf-oauth-rfc7523bis-02.html" TargetMode="External"/></Relationships>
</file>

<file path=ppt/slides/_rels/slide19.xml.rels><?xml version="1.0" encoding="UTF-8" standalone="yes"?>
<Relationships xmlns="http://schemas.openxmlformats.org/package/2006/relationships"><Relationship Id="rId2" Type="http://schemas.openxmlformats.org/officeDocument/2006/relationships/hyperlink" Target="https://www.ietf.org/archive/id/draft-ietf-oauth-rfc7523bis-03.html"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hyperlink" Target="https://www.ietf.org/archive/id/draft-ietf-oauth-rfc7523bis-05.html" TargetMode="External"/><Relationship Id="rId7" Type="http://schemas.openxmlformats.org/officeDocument/2006/relationships/hyperlink" Target="https://www.ietf.org/archive/id/draft-ietf-oauth-rfc7523bis-11.html" TargetMode="External"/><Relationship Id="rId2" Type="http://schemas.openxmlformats.org/officeDocument/2006/relationships/hyperlink" Target="https://www.ietf.org/archive/id/draft-ietf-oauth-rfc7523bis-04.html" TargetMode="External"/><Relationship Id="rId1" Type="http://schemas.openxmlformats.org/officeDocument/2006/relationships/slideLayout" Target="../slideLayouts/slideLayout2.xml"/><Relationship Id="rId6" Type="http://schemas.openxmlformats.org/officeDocument/2006/relationships/hyperlink" Target="https://www.ietf.org/archive/id/draft-ietf-oauth-rfc7523bis-08.html" TargetMode="External"/><Relationship Id="rId5" Type="http://schemas.openxmlformats.org/officeDocument/2006/relationships/hyperlink" Target="https://www.ietf.org/archive/id/draft-ietf-oauth-rfc7523bis-07.html" TargetMode="External"/><Relationship Id="rId4" Type="http://schemas.openxmlformats.org/officeDocument/2006/relationships/hyperlink" Target="https://www.ietf.org/archive/id/draft-ietf-oauth-rfc7523bis-06.html" TargetMode="External"/></Relationships>
</file>

<file path=ppt/slides/_rels/slide21.xml.rels><?xml version="1.0" encoding="UTF-8" standalone="yes"?>
<Relationships xmlns="http://schemas.openxmlformats.org/package/2006/relationships"><Relationship Id="rId3" Type="http://schemas.openxmlformats.org/officeDocument/2006/relationships/hyperlink" Target="https://connect2id.com/blog/how-to-link-an-app-protocol-to-an-openid-federation-trust-layer" TargetMode="External"/><Relationship Id="rId2" Type="http://schemas.openxmlformats.org/officeDocument/2006/relationships/hyperlink" Target="https://openid.net/specs/openid-federation-1_0.html" TargetMode="External"/><Relationship Id="rId1" Type="http://schemas.openxmlformats.org/officeDocument/2006/relationships/slideLayout" Target="../slideLayouts/slideLayout2.xml"/><Relationship Id="rId4" Type="http://schemas.openxmlformats.org/officeDocument/2006/relationships/hyperlink" Target="https://lists.openid.net/pipermail/openid-specs-ab/2026-May/011302.html" TargetMode="Externa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hyperlink" Target="http://self-issued.info/" TargetMode="External"/><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s://openid.net/specs/openid-federation-1_0-ID4.html"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hyperlink" Target="https://openid.net/specs/openid-federation-1_0-40.html"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9.xml.rels><?xml version="1.0" encoding="UTF-8" standalone="yes"?>
<Relationships xmlns="http://schemas.openxmlformats.org/package/2006/relationships"><Relationship Id="rId3" Type="http://schemas.openxmlformats.org/officeDocument/2006/relationships/hyperlink" Target="https://www.ietf.org/archive/id/draft-jones-oauth-rfc7523bis-00.html" TargetMode="External"/><Relationship Id="rId2" Type="http://schemas.openxmlformats.org/officeDocument/2006/relationships/hyperlink" Target="https://openid.net/wp-content/uploads/2025/01/OIDF-Responsible-Disclosure-Notice-on-Security-Vulnerability-for-private_key_jwt.pdf" TargetMode="External"/><Relationship Id="rId1" Type="http://schemas.openxmlformats.org/officeDocument/2006/relationships/slideLayout" Target="../slideLayouts/slideLayout2.xml"/><Relationship Id="rId4" Type="http://schemas.openxmlformats.org/officeDocument/2006/relationships/hyperlink" Target="https://datatracker.ietf.org/meeting/interim-2025-oauth-04/materials/slides-interim-2025-oauth-04-sessa-private-key-jwt-aud-issues-00.pdf"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533650" y="2390193"/>
            <a:ext cx="7115175" cy="1182952"/>
          </a:xfrm>
        </p:spPr>
        <p:txBody>
          <a:bodyPr>
            <a:normAutofit fontScale="90000"/>
          </a:bodyPr>
          <a:lstStyle/>
          <a:p>
            <a:r>
              <a:rPr lang="en-US" b="1" dirty="0"/>
              <a:t>Progress Report on Handling an Actionable Security Vulnerability</a:t>
            </a:r>
          </a:p>
        </p:txBody>
      </p:sp>
      <p:sp>
        <p:nvSpPr>
          <p:cNvPr id="3" name="Subtitle 2"/>
          <p:cNvSpPr>
            <a:spLocks noGrp="1"/>
          </p:cNvSpPr>
          <p:nvPr>
            <p:ph type="subTitle" idx="1"/>
          </p:nvPr>
        </p:nvSpPr>
        <p:spPr>
          <a:xfrm>
            <a:off x="1964642" y="3895725"/>
            <a:ext cx="8257735" cy="2650882"/>
          </a:xfrm>
        </p:spPr>
        <p:txBody>
          <a:bodyPr>
            <a:normAutofit/>
          </a:bodyPr>
          <a:lstStyle/>
          <a:p>
            <a:pPr>
              <a:spcBef>
                <a:spcPts val="1200"/>
              </a:spcBef>
            </a:pPr>
            <a:r>
              <a:rPr lang="en-US" dirty="0">
                <a:solidFill>
                  <a:schemeClr val="tx1"/>
                </a:solidFill>
              </a:rPr>
              <a:t>May 27, 2026</a:t>
            </a:r>
          </a:p>
          <a:p>
            <a:pPr>
              <a:spcBef>
                <a:spcPts val="1200"/>
              </a:spcBef>
            </a:pPr>
            <a:r>
              <a:rPr lang="en-US" b="1" dirty="0">
                <a:solidFill>
                  <a:schemeClr val="tx1"/>
                </a:solidFill>
              </a:rPr>
              <a:t>Michael B. Jones</a:t>
            </a:r>
          </a:p>
          <a:p>
            <a:pPr>
              <a:spcBef>
                <a:spcPts val="1200"/>
              </a:spcBef>
            </a:pPr>
            <a:r>
              <a:rPr lang="en-US" dirty="0">
                <a:solidFill>
                  <a:schemeClr val="tx1"/>
                </a:solidFill>
              </a:rPr>
              <a:t>Self-Issued Consulting</a:t>
            </a:r>
            <a:endParaRPr lang="en-US" dirty="0"/>
          </a:p>
        </p:txBody>
      </p:sp>
      <p:pic>
        <p:nvPicPr>
          <p:cNvPr id="5" name="Picture 97">
            <a:extLst>
              <a:ext uri="{FF2B5EF4-FFF2-40B4-BE49-F238E27FC236}">
                <a16:creationId xmlns:a16="http://schemas.microsoft.com/office/drawing/2014/main" id="{8A851B1F-5123-4689-A772-04322A90959A}"/>
              </a:ext>
            </a:extLst>
          </p:cNvPr>
          <p:cNvPicPr>
            <a:picLocks noChangeAspect="1" noChangeArrowheads="1"/>
          </p:cNvPicPr>
          <p:nvPr/>
        </p:nvPicPr>
        <p:blipFill>
          <a:blip r:embed="rId3">
            <a:alphaModFix/>
          </a:blip>
          <a:srcRect/>
          <a:stretch/>
        </p:blipFill>
        <p:spPr bwMode="auto">
          <a:xfrm>
            <a:off x="5336856" y="565308"/>
            <a:ext cx="1508761" cy="1508761"/>
          </a:xfrm>
          <a:prstGeom prst="rect">
            <a:avLst/>
          </a:prstGeom>
          <a:ln w="9525">
            <a:noFill/>
            <a:miter lim="800000"/>
            <a:headEnd/>
            <a:tailEnd/>
          </a:ln>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72D5AC48-E94D-5E08-F46F-A15DC0D5B96D}"/>
              </a:ext>
            </a:extLst>
          </p:cNvPr>
          <p:cNvSpPr>
            <a:spLocks noGrp="1"/>
          </p:cNvSpPr>
          <p:nvPr>
            <p:ph type="title"/>
          </p:nvPr>
        </p:nvSpPr>
        <p:spPr>
          <a:xfrm>
            <a:off x="963084" y="3035310"/>
            <a:ext cx="10363200" cy="1362075"/>
          </a:xfrm>
        </p:spPr>
        <p:txBody>
          <a:bodyPr>
            <a:normAutofit/>
          </a:bodyPr>
          <a:lstStyle/>
          <a:p>
            <a:pPr algn="ctr"/>
            <a:r>
              <a:rPr lang="en-US" sz="3800" cap="none" dirty="0"/>
              <a:t>Key Slides from Jan 25, 2025 OAuth Virtual Interim</a:t>
            </a:r>
          </a:p>
        </p:txBody>
      </p:sp>
      <p:sp>
        <p:nvSpPr>
          <p:cNvPr id="5" name="Text Placeholder 4">
            <a:extLst>
              <a:ext uri="{FF2B5EF4-FFF2-40B4-BE49-F238E27FC236}">
                <a16:creationId xmlns:a16="http://schemas.microsoft.com/office/drawing/2014/main" id="{D0AD4A3C-8CAF-AA23-83D2-42F1B3A143C1}"/>
              </a:ext>
            </a:extLst>
          </p:cNvPr>
          <p:cNvSpPr>
            <a:spLocks noGrp="1"/>
          </p:cNvSpPr>
          <p:nvPr>
            <p:ph type="body" idx="1"/>
          </p:nvPr>
        </p:nvSpPr>
        <p:spPr>
          <a:xfrm>
            <a:off x="963084" y="4397385"/>
            <a:ext cx="10363200" cy="1362075"/>
          </a:xfrm>
        </p:spPr>
        <p:txBody>
          <a:bodyPr anchor="t">
            <a:normAutofit/>
          </a:bodyPr>
          <a:lstStyle/>
          <a:p>
            <a:pPr algn="ctr"/>
            <a:r>
              <a:rPr lang="en-US" sz="3200" i="1" dirty="0">
                <a:solidFill>
                  <a:schemeClr val="tx1"/>
                </a:solidFill>
              </a:rPr>
              <a:t>Special Topic Call on the Security Vulnerability</a:t>
            </a:r>
          </a:p>
        </p:txBody>
      </p:sp>
    </p:spTree>
    <p:extLst>
      <p:ext uri="{BB962C8B-B14F-4D97-AF65-F5344CB8AC3E}">
        <p14:creationId xmlns:p14="http://schemas.microsoft.com/office/powerpoint/2010/main" val="166885529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30"/>
        <p:cNvGrpSpPr/>
        <p:nvPr/>
      </p:nvGrpSpPr>
      <p:grpSpPr>
        <a:xfrm>
          <a:off x="0" y="0"/>
          <a:ext cx="0" cy="0"/>
          <a:chOff x="0" y="0"/>
          <a:chExt cx="0" cy="0"/>
        </a:xfrm>
      </p:grpSpPr>
      <p:sp>
        <p:nvSpPr>
          <p:cNvPr id="131" name="Google Shape;131;p3"/>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dk1"/>
              </a:buClr>
              <a:buSzPts val="4400"/>
              <a:buFont typeface="Play"/>
              <a:buNone/>
            </a:pPr>
            <a:r>
              <a:rPr lang="en-US" dirty="0"/>
              <a:t>Requirements to perform attack / mitigations</a:t>
            </a:r>
            <a:endParaRPr dirty="0"/>
          </a:p>
        </p:txBody>
      </p:sp>
      <p:sp>
        <p:nvSpPr>
          <p:cNvPr id="132" name="Google Shape;132;p3"/>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lnSpcReduction="10000"/>
          </a:bodyPr>
          <a:lstStyle/>
          <a:p>
            <a:pPr marL="228600" lvl="0" indent="-228600" algn="l" rtl="0">
              <a:lnSpc>
                <a:spcPct val="90000"/>
              </a:lnSpc>
              <a:spcBef>
                <a:spcPts val="0"/>
              </a:spcBef>
              <a:spcAft>
                <a:spcPts val="0"/>
              </a:spcAft>
              <a:buClr>
                <a:schemeClr val="dk1"/>
              </a:buClr>
              <a:buSzPts val="2800"/>
              <a:buChar char="•"/>
            </a:pPr>
            <a:r>
              <a:rPr lang="en-US" dirty="0"/>
              <a:t>Attack should not be possible if MTLS is used and MTLS certificate is required to match client id</a:t>
            </a:r>
            <a:endParaRPr dirty="0"/>
          </a:p>
          <a:p>
            <a:pPr marL="228600" lvl="0" indent="-228600" algn="l" rtl="0">
              <a:lnSpc>
                <a:spcPct val="90000"/>
              </a:lnSpc>
              <a:spcBef>
                <a:spcPts val="1000"/>
              </a:spcBef>
              <a:spcAft>
                <a:spcPts val="0"/>
              </a:spcAft>
              <a:buClr>
                <a:schemeClr val="dk1"/>
              </a:buClr>
              <a:buSzPts val="2800"/>
              <a:buChar char="•"/>
            </a:pPr>
            <a:r>
              <a:rPr lang="en-US" dirty="0"/>
              <a:t>Requires attacker to have registered a bank or gained control of a bank</a:t>
            </a:r>
            <a:endParaRPr dirty="0"/>
          </a:p>
          <a:p>
            <a:pPr marL="228600" lvl="0" indent="-228600" algn="l" rtl="0">
              <a:lnSpc>
                <a:spcPct val="90000"/>
              </a:lnSpc>
              <a:spcBef>
                <a:spcPts val="1000"/>
              </a:spcBef>
              <a:spcAft>
                <a:spcPts val="0"/>
              </a:spcAft>
              <a:buClr>
                <a:schemeClr val="dk1"/>
              </a:buClr>
              <a:buSzPts val="2800"/>
              <a:buChar char="•"/>
            </a:pPr>
            <a:r>
              <a:rPr lang="en-US" dirty="0"/>
              <a:t>Probably requires 2+ endpoints with client authentication (e.g. PAR + token endpoint)</a:t>
            </a:r>
            <a:endParaRPr dirty="0"/>
          </a:p>
          <a:p>
            <a:pPr marL="228600" lvl="0" indent="-228600" algn="l" rtl="0">
              <a:lnSpc>
                <a:spcPct val="90000"/>
              </a:lnSpc>
              <a:spcBef>
                <a:spcPts val="1000"/>
              </a:spcBef>
              <a:spcAft>
                <a:spcPts val="0"/>
              </a:spcAft>
              <a:buClr>
                <a:schemeClr val="dk1"/>
              </a:buClr>
              <a:buSzPts val="2800"/>
              <a:buChar char="•"/>
            </a:pPr>
            <a:r>
              <a:rPr lang="en-US" dirty="0"/>
              <a:t>client_id needs to be same across both AS (attacker can control if DCR used)</a:t>
            </a:r>
            <a:endParaRPr dirty="0"/>
          </a:p>
          <a:p>
            <a:pPr marL="228600" lvl="0" indent="-228600" algn="l" rtl="0">
              <a:lnSpc>
                <a:spcPct val="90000"/>
              </a:lnSpc>
              <a:spcBef>
                <a:spcPts val="1000"/>
              </a:spcBef>
              <a:spcAft>
                <a:spcPts val="0"/>
              </a:spcAft>
              <a:buClr>
                <a:schemeClr val="dk1"/>
              </a:buClr>
              <a:buSzPts val="2800"/>
              <a:buChar char="•"/>
            </a:pPr>
            <a:r>
              <a:rPr lang="en-US" dirty="0"/>
              <a:t>FAPI2ID2 requires that client send aud == issuer</a:t>
            </a:r>
            <a:endParaRPr dirty="0"/>
          </a:p>
          <a:p>
            <a:pPr marL="228600" lvl="0" indent="-228600" algn="l" rtl="0">
              <a:lnSpc>
                <a:spcPct val="90000"/>
              </a:lnSpc>
              <a:spcBef>
                <a:spcPts val="1000"/>
              </a:spcBef>
              <a:spcAft>
                <a:spcPts val="0"/>
              </a:spcAft>
              <a:buClr>
                <a:schemeClr val="dk1"/>
              </a:buClr>
              <a:buSzPts val="2800"/>
              <a:buChar char="•"/>
            </a:pPr>
            <a:r>
              <a:rPr lang="en-US" dirty="0"/>
              <a:t>Some ecosystems plan to ask AS to reject if aud != issuer</a:t>
            </a:r>
            <a:endParaRPr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36"/>
        <p:cNvGrpSpPr/>
        <p:nvPr/>
      </p:nvGrpSpPr>
      <p:grpSpPr>
        <a:xfrm>
          <a:off x="0" y="0"/>
          <a:ext cx="0" cy="0"/>
          <a:chOff x="0" y="0"/>
          <a:chExt cx="0" cy="0"/>
        </a:xfrm>
      </p:grpSpPr>
      <p:sp>
        <p:nvSpPr>
          <p:cNvPr id="137" name="Google Shape;137;p4"/>
          <p:cNvSpPr txBox="1">
            <a:spLocks noGrp="1"/>
          </p:cNvSpPr>
          <p:nvPr>
            <p:ph type="title"/>
          </p:nvPr>
        </p:nvSpPr>
        <p:spPr>
          <a:xfrm>
            <a:off x="838200" y="144975"/>
            <a:ext cx="10515600" cy="676846"/>
          </a:xfrm>
          <a:prstGeom prst="rect">
            <a:avLst/>
          </a:prstGeom>
          <a:noFill/>
          <a:ln>
            <a:noFill/>
          </a:ln>
        </p:spPr>
        <p:txBody>
          <a:bodyPr spcFirstLastPara="1" wrap="square" lIns="91425" tIns="45700" rIns="91425" bIns="45700" anchor="ctr" anchorCtr="0">
            <a:normAutofit fontScale="90000"/>
          </a:bodyPr>
          <a:lstStyle/>
          <a:p>
            <a:pPr marL="0" lvl="0" indent="0" algn="l" rtl="0">
              <a:lnSpc>
                <a:spcPct val="90000"/>
              </a:lnSpc>
              <a:spcBef>
                <a:spcPts val="0"/>
              </a:spcBef>
              <a:spcAft>
                <a:spcPts val="0"/>
              </a:spcAft>
              <a:buClr>
                <a:schemeClr val="dk1"/>
              </a:buClr>
              <a:buSzPct val="100000"/>
              <a:buFont typeface="Play"/>
              <a:buNone/>
            </a:pPr>
            <a:r>
              <a:rPr lang="en-US" dirty="0"/>
              <a:t>Pros and Cons of Possible Solutions</a:t>
            </a:r>
            <a:endParaRPr dirty="0"/>
          </a:p>
        </p:txBody>
      </p:sp>
      <p:graphicFrame>
        <p:nvGraphicFramePr>
          <p:cNvPr id="138" name="Google Shape;138;p4"/>
          <p:cNvGraphicFramePr/>
          <p:nvPr>
            <p:extLst>
              <p:ext uri="{D42A27DB-BD31-4B8C-83A1-F6EECF244321}">
                <p14:modId xmlns:p14="http://schemas.microsoft.com/office/powerpoint/2010/main" val="3843640138"/>
              </p:ext>
            </p:extLst>
          </p:nvPr>
        </p:nvGraphicFramePr>
        <p:xfrm>
          <a:off x="332218" y="953062"/>
          <a:ext cx="11417526" cy="5789835"/>
        </p:xfrm>
        <a:graphic>
          <a:graphicData uri="http://schemas.openxmlformats.org/drawingml/2006/table">
            <a:tbl>
              <a:tblPr firstRow="1">
                <a:noFill/>
              </a:tblPr>
              <a:tblGrid>
                <a:gridCol w="933091">
                  <a:extLst>
                    <a:ext uri="{9D8B030D-6E8A-4147-A177-3AD203B41FA5}">
                      <a16:colId xmlns:a16="http://schemas.microsoft.com/office/drawing/2014/main" val="20000"/>
                    </a:ext>
                  </a:extLst>
                </a:gridCol>
                <a:gridCol w="3354503">
                  <a:extLst>
                    <a:ext uri="{9D8B030D-6E8A-4147-A177-3AD203B41FA5}">
                      <a16:colId xmlns:a16="http://schemas.microsoft.com/office/drawing/2014/main" val="20001"/>
                    </a:ext>
                  </a:extLst>
                </a:gridCol>
                <a:gridCol w="3635112">
                  <a:extLst>
                    <a:ext uri="{9D8B030D-6E8A-4147-A177-3AD203B41FA5}">
                      <a16:colId xmlns:a16="http://schemas.microsoft.com/office/drawing/2014/main" val="20002"/>
                    </a:ext>
                  </a:extLst>
                </a:gridCol>
                <a:gridCol w="3494820">
                  <a:extLst>
                    <a:ext uri="{9D8B030D-6E8A-4147-A177-3AD203B41FA5}">
                      <a16:colId xmlns:a16="http://schemas.microsoft.com/office/drawing/2014/main" val="20003"/>
                    </a:ext>
                  </a:extLst>
                </a:gridCol>
              </a:tblGrid>
              <a:tr h="384710">
                <a:tc>
                  <a:txBody>
                    <a:bodyPr/>
                    <a:lstStyle/>
                    <a:p>
                      <a:pPr marL="0" marR="0" lvl="0" indent="0" algn="l" rtl="0">
                        <a:spcBef>
                          <a:spcPts val="0"/>
                        </a:spcBef>
                        <a:spcAft>
                          <a:spcPts val="0"/>
                        </a:spcAft>
                        <a:buNone/>
                      </a:pPr>
                      <a:endParaRPr sz="2000" u="none" strike="noStrike" cap="none" dirty="0"/>
                    </a:p>
                  </a:txBody>
                  <a:tcPr marL="91450" marR="91450" marT="45725" marB="45725"/>
                </a:tc>
                <a:tc>
                  <a:txBody>
                    <a:bodyPr/>
                    <a:lstStyle/>
                    <a:p>
                      <a:pPr marL="0" marR="0" lvl="0" indent="0" algn="l" rtl="0">
                        <a:spcBef>
                          <a:spcPts val="0"/>
                        </a:spcBef>
                        <a:spcAft>
                          <a:spcPts val="0"/>
                        </a:spcAft>
                        <a:buNone/>
                      </a:pPr>
                      <a:r>
                        <a:rPr lang="en-US" sz="2000" u="none" strike="noStrike" cap="none" dirty="0"/>
                        <a:t>“aud” = Issuer Identifier</a:t>
                      </a:r>
                      <a:endParaRPr sz="2000" dirty="0"/>
                    </a:p>
                  </a:txBody>
                  <a:tcPr marL="91450" marR="91450" marT="45725" marB="45725"/>
                </a:tc>
                <a:tc>
                  <a:txBody>
                    <a:bodyPr/>
                    <a:lstStyle/>
                    <a:p>
                      <a:pPr marL="0" marR="0" lvl="0" indent="0" algn="l" rtl="0">
                        <a:spcBef>
                          <a:spcPts val="0"/>
                        </a:spcBef>
                        <a:spcAft>
                          <a:spcPts val="0"/>
                        </a:spcAft>
                        <a:buNone/>
                      </a:pPr>
                      <a:r>
                        <a:rPr lang="en-US" sz="2000" u="none" strike="noStrike" cap="none" dirty="0"/>
                        <a:t>“aud” = Target Endpoint</a:t>
                      </a:r>
                      <a:endParaRPr sz="2000" dirty="0"/>
                    </a:p>
                  </a:txBody>
                  <a:tcPr marL="91450" marR="91450" marT="45725" marB="45725"/>
                </a:tc>
                <a:tc>
                  <a:txBody>
                    <a:bodyPr/>
                    <a:lstStyle/>
                    <a:p>
                      <a:pPr marL="0" marR="0" lvl="0" indent="0" algn="l" rtl="0">
                        <a:spcBef>
                          <a:spcPts val="0"/>
                        </a:spcBef>
                        <a:spcAft>
                          <a:spcPts val="0"/>
                        </a:spcAft>
                        <a:buNone/>
                      </a:pPr>
                      <a:r>
                        <a:rPr lang="en-US" sz="2000" u="none" strike="noStrike" cap="none" dirty="0"/>
                        <a:t>New claim like “htu”</a:t>
                      </a:r>
                      <a:endParaRPr sz="2000" dirty="0"/>
                    </a:p>
                  </a:txBody>
                  <a:tcPr marL="91450" marR="91450" marT="45725" marB="45725"/>
                </a:tc>
                <a:extLst>
                  <a:ext uri="{0D108BD9-81ED-4DB2-BD59-A6C34878D82A}">
                    <a16:rowId xmlns:a16="http://schemas.microsoft.com/office/drawing/2014/main" val="10000"/>
                  </a:ext>
                </a:extLst>
              </a:tr>
              <a:tr h="2164930">
                <a:tc>
                  <a:txBody>
                    <a:bodyPr/>
                    <a:lstStyle/>
                    <a:p>
                      <a:pPr marL="0" marR="0" lvl="0" indent="0" algn="l" rtl="0">
                        <a:spcBef>
                          <a:spcPts val="0"/>
                        </a:spcBef>
                        <a:spcAft>
                          <a:spcPts val="0"/>
                        </a:spcAft>
                        <a:buNone/>
                      </a:pPr>
                      <a:r>
                        <a:rPr lang="en-US" sz="2000" u="none" strike="noStrike" cap="none" dirty="0"/>
                        <a:t>Pros</a:t>
                      </a:r>
                      <a:endParaRPr sz="2000" dirty="0"/>
                    </a:p>
                  </a:txBody>
                  <a:tcPr marL="91450" marR="91450" marT="45725" marB="45725"/>
                </a:tc>
                <a:tc>
                  <a:txBody>
                    <a:bodyPr/>
                    <a:lstStyle/>
                    <a:p>
                      <a:pPr marL="0" marR="0" lvl="0" indent="0" algn="l" rtl="0">
                        <a:spcBef>
                          <a:spcPts val="0"/>
                        </a:spcBef>
                        <a:spcAft>
                          <a:spcPts val="0"/>
                        </a:spcAft>
                        <a:buNone/>
                      </a:pPr>
                      <a:r>
                        <a:rPr lang="en-US" sz="2000" u="none" strike="noStrike" cap="none" dirty="0"/>
                        <a:t>Aligns w/ RFC 9207 “iss”</a:t>
                      </a:r>
                      <a:endParaRPr sz="2000" dirty="0"/>
                    </a:p>
                    <a:p>
                      <a:pPr marL="0" marR="0" lvl="0" indent="0" algn="l" rtl="0">
                        <a:spcBef>
                          <a:spcPts val="600"/>
                        </a:spcBef>
                        <a:spcAft>
                          <a:spcPts val="0"/>
                        </a:spcAft>
                        <a:buNone/>
                      </a:pPr>
                      <a:r>
                        <a:rPr lang="en-US" sz="2000" u="none" strike="noStrike" cap="none" dirty="0"/>
                        <a:t>Aligns w/ RFC 8414 issuer</a:t>
                      </a:r>
                      <a:endParaRPr sz="2000" dirty="0"/>
                    </a:p>
                    <a:p>
                      <a:pPr marL="0" marR="0" lvl="0" indent="0" algn="l" rtl="0">
                        <a:spcBef>
                          <a:spcPts val="600"/>
                        </a:spcBef>
                        <a:spcAft>
                          <a:spcPts val="0"/>
                        </a:spcAft>
                        <a:buNone/>
                      </a:pPr>
                      <a:r>
                        <a:rPr lang="en-US" sz="2000" u="none" strike="noStrike" cap="none" dirty="0"/>
                        <a:t>Single identifier for each AS</a:t>
                      </a:r>
                      <a:endParaRPr sz="2000" dirty="0"/>
                    </a:p>
                    <a:p>
                      <a:pPr marL="0" marR="0" lvl="0" indent="0" algn="l" rtl="0">
                        <a:spcBef>
                          <a:spcPts val="600"/>
                        </a:spcBef>
                        <a:spcAft>
                          <a:spcPts val="0"/>
                        </a:spcAft>
                        <a:buNone/>
                      </a:pPr>
                      <a:r>
                        <a:rPr lang="en-US" sz="2000" u="none" strike="noStrike" cap="none" dirty="0"/>
                        <a:t>Used in FAPI 2 security analysis</a:t>
                      </a:r>
                      <a:endParaRPr sz="2000" dirty="0"/>
                    </a:p>
                    <a:p>
                      <a:pPr marL="0" marR="0" lvl="0" indent="0" algn="l" rtl="0">
                        <a:spcBef>
                          <a:spcPts val="600"/>
                        </a:spcBef>
                        <a:spcAft>
                          <a:spcPts val="0"/>
                        </a:spcAft>
                        <a:buNone/>
                      </a:pPr>
                      <a:r>
                        <a:rPr lang="en-US" sz="2000" u="none" strike="noStrike" cap="none" dirty="0"/>
                        <a:t>Used in OpenID Federation</a:t>
                      </a:r>
                      <a:endParaRPr sz="2000" dirty="0"/>
                    </a:p>
                  </a:txBody>
                  <a:tcPr marL="91450" marR="91450" marT="45725" marB="45725"/>
                </a:tc>
                <a:tc>
                  <a:txBody>
                    <a:bodyPr/>
                    <a:lstStyle/>
                    <a:p>
                      <a:pPr marL="0" marR="0" lvl="0" indent="0" algn="l" rtl="0">
                        <a:spcBef>
                          <a:spcPts val="0"/>
                        </a:spcBef>
                        <a:spcAft>
                          <a:spcPts val="0"/>
                        </a:spcAft>
                        <a:buNone/>
                      </a:pPr>
                      <a:r>
                        <a:rPr lang="en-US" sz="2000" u="none" strike="noStrike" cap="none" dirty="0"/>
                        <a:t>Usable in systems w/o issuer identifier (but not having it seems unlikely when client uses multiple ASs)</a:t>
                      </a:r>
                      <a:endParaRPr sz="2000" dirty="0"/>
                    </a:p>
                    <a:p>
                      <a:pPr marL="0" marR="0" lvl="0" indent="0" algn="l" rtl="0">
                        <a:spcBef>
                          <a:spcPts val="600"/>
                        </a:spcBef>
                        <a:spcAft>
                          <a:spcPts val="0"/>
                        </a:spcAft>
                        <a:buNone/>
                      </a:pPr>
                      <a:r>
                        <a:rPr lang="en-US" sz="2000" u="none" strike="noStrike" cap="none" dirty="0"/>
                        <a:t>Aligns w/ part of RFC 7523 token endpoint URL guidance</a:t>
                      </a:r>
                      <a:endParaRPr sz="2000" dirty="0"/>
                    </a:p>
                  </a:txBody>
                  <a:tcPr marL="91450" marR="91450" marT="45725" marB="45725"/>
                </a:tc>
                <a:tc>
                  <a:txBody>
                    <a:bodyPr/>
                    <a:lstStyle/>
                    <a:p>
                      <a:pPr marL="0" marR="0" lvl="0" indent="0" algn="l" rtl="0">
                        <a:spcBef>
                          <a:spcPts val="0"/>
                        </a:spcBef>
                        <a:spcAft>
                          <a:spcPts val="0"/>
                        </a:spcAft>
                        <a:buNone/>
                      </a:pPr>
                      <a:r>
                        <a:rPr lang="en-US" sz="2000" u="none" strike="noStrike" cap="none" dirty="0"/>
                        <a:t>New claim that we can define however we like</a:t>
                      </a:r>
                      <a:endParaRPr sz="2000" dirty="0"/>
                    </a:p>
                    <a:p>
                      <a:pPr marL="0" marR="0" lvl="0" indent="0" algn="l" rtl="0">
                        <a:spcBef>
                          <a:spcPts val="600"/>
                        </a:spcBef>
                        <a:spcAft>
                          <a:spcPts val="0"/>
                        </a:spcAft>
                        <a:buNone/>
                      </a:pPr>
                      <a:r>
                        <a:rPr lang="en-US" sz="2000" u="none" strike="noStrike" cap="none" dirty="0"/>
                        <a:t>Doesn’t require updating description of “aud” anywhere</a:t>
                      </a:r>
                      <a:endParaRPr sz="2000" dirty="0"/>
                    </a:p>
                  </a:txBody>
                  <a:tcPr marL="91450" marR="91450" marT="45725" marB="45725"/>
                </a:tc>
                <a:extLst>
                  <a:ext uri="{0D108BD9-81ED-4DB2-BD59-A6C34878D82A}">
                    <a16:rowId xmlns:a16="http://schemas.microsoft.com/office/drawing/2014/main" val="10001"/>
                  </a:ext>
                </a:extLst>
              </a:tr>
              <a:tr h="3168535">
                <a:tc>
                  <a:txBody>
                    <a:bodyPr/>
                    <a:lstStyle/>
                    <a:p>
                      <a:pPr marL="0" marR="0" lvl="0" indent="0" algn="l" rtl="0">
                        <a:spcBef>
                          <a:spcPts val="0"/>
                        </a:spcBef>
                        <a:spcAft>
                          <a:spcPts val="0"/>
                        </a:spcAft>
                        <a:buNone/>
                      </a:pPr>
                      <a:r>
                        <a:rPr lang="en-US" sz="2000" u="none" strike="noStrike" cap="none" dirty="0"/>
                        <a:t>Cons</a:t>
                      </a:r>
                      <a:endParaRPr sz="2000" dirty="0"/>
                    </a:p>
                  </a:txBody>
                  <a:tcPr marL="91450" marR="91450" marT="45725" marB="45725"/>
                </a:tc>
                <a:tc>
                  <a:txBody>
                    <a:bodyPr/>
                    <a:lstStyle/>
                    <a:p>
                      <a:pPr marL="0" marR="0" lvl="0" indent="0" algn="l" rtl="0">
                        <a:spcBef>
                          <a:spcPts val="0"/>
                        </a:spcBef>
                        <a:spcAft>
                          <a:spcPts val="0"/>
                        </a:spcAft>
                        <a:buNone/>
                      </a:pPr>
                      <a:r>
                        <a:rPr lang="en-US" sz="2000" u="none" strike="noStrike" cap="none" dirty="0"/>
                        <a:t>Requires spec updates</a:t>
                      </a:r>
                      <a:endParaRPr sz="2000" dirty="0"/>
                    </a:p>
                    <a:p>
                      <a:pPr marL="0" marR="0" lvl="0" indent="0" algn="l" rtl="0">
                        <a:spcBef>
                          <a:spcPts val="600"/>
                        </a:spcBef>
                        <a:spcAft>
                          <a:spcPts val="0"/>
                        </a:spcAft>
                        <a:buNone/>
                      </a:pPr>
                      <a:r>
                        <a:rPr lang="en-US" sz="2000" u="none" strike="noStrike" cap="none" dirty="0"/>
                        <a:t>Requires updates to some software using private_key_jwt</a:t>
                      </a:r>
                      <a:endParaRPr sz="2000" u="none" strike="noStrike" cap="none" dirty="0"/>
                    </a:p>
                    <a:p>
                      <a:pPr marL="0" marR="0" lvl="0" indent="0" algn="l" rtl="0">
                        <a:spcBef>
                          <a:spcPts val="600"/>
                        </a:spcBef>
                        <a:spcAft>
                          <a:spcPts val="0"/>
                        </a:spcAft>
                        <a:buNone/>
                      </a:pPr>
                      <a:r>
                        <a:rPr lang="en-US" sz="2000" u="none" strike="noStrike" cap="none" dirty="0"/>
                        <a:t>Alternative needed when no issuer in ecosystem (like RFC 9207 “deployment-specific ways” alternative)</a:t>
                      </a:r>
                      <a:endParaRPr sz="2000" dirty="0"/>
                    </a:p>
                  </a:txBody>
                  <a:tcPr marL="91450" marR="91450" marT="45725" marB="45725"/>
                </a:tc>
                <a:tc>
                  <a:txBody>
                    <a:bodyPr/>
                    <a:lstStyle/>
                    <a:p>
                      <a:pPr marL="0" marR="0" lvl="0" indent="0" algn="l" rtl="0">
                        <a:spcBef>
                          <a:spcPts val="0"/>
                        </a:spcBef>
                        <a:spcAft>
                          <a:spcPts val="0"/>
                        </a:spcAft>
                        <a:buNone/>
                      </a:pPr>
                      <a:r>
                        <a:rPr lang="en-US" sz="2000" u="none" strike="noStrike" cap="none" dirty="0"/>
                        <a:t>Requires spec updates</a:t>
                      </a:r>
                      <a:endParaRPr sz="2000" dirty="0"/>
                    </a:p>
                    <a:p>
                      <a:pPr marL="0" marR="0" lvl="0" indent="0" algn="l" rtl="0">
                        <a:spcBef>
                          <a:spcPts val="600"/>
                        </a:spcBef>
                        <a:spcAft>
                          <a:spcPts val="0"/>
                        </a:spcAft>
                        <a:buNone/>
                      </a:pPr>
                      <a:r>
                        <a:rPr lang="en-US" sz="2000" u="none" strike="noStrike" cap="none" dirty="0"/>
                        <a:t>Requires updates to some software using private_key_jwt</a:t>
                      </a:r>
                      <a:endParaRPr sz="2000" u="none" strike="noStrike" cap="none" dirty="0"/>
                    </a:p>
                    <a:p>
                      <a:pPr marL="0" marR="0" lvl="0" indent="0" algn="l" rtl="0">
                        <a:spcBef>
                          <a:spcPts val="600"/>
                        </a:spcBef>
                        <a:spcAft>
                          <a:spcPts val="0"/>
                        </a:spcAft>
                        <a:buNone/>
                      </a:pPr>
                      <a:r>
                        <a:rPr lang="en-US" sz="2000" u="none" strike="noStrike" cap="none" dirty="0"/>
                        <a:t>Many identifiers for same AS (one per endpoint) – confusing</a:t>
                      </a:r>
                      <a:endParaRPr sz="2000" dirty="0"/>
                    </a:p>
                    <a:p>
                      <a:pPr marL="0" marR="0" lvl="0" indent="0" algn="l" rtl="0">
                        <a:spcBef>
                          <a:spcPts val="600"/>
                        </a:spcBef>
                        <a:spcAft>
                          <a:spcPts val="0"/>
                        </a:spcAft>
                        <a:buNone/>
                      </a:pPr>
                      <a:r>
                        <a:rPr lang="en-US" sz="2000" i="1" u="none" strike="noStrike" cap="none" dirty="0"/>
                        <a:t>May not solve the security problem </a:t>
                      </a:r>
                      <a:r>
                        <a:rPr lang="en-US" sz="2000" u="none" strike="noStrike" cap="none" dirty="0"/>
                        <a:t>when endpoints shared by multiple ASs</a:t>
                      </a:r>
                      <a:endParaRPr sz="2000" dirty="0"/>
                    </a:p>
                  </a:txBody>
                  <a:tcPr marL="91450" marR="91450" marT="45725" marB="45725"/>
                </a:tc>
                <a:tc>
                  <a:txBody>
                    <a:bodyPr/>
                    <a:lstStyle/>
                    <a:p>
                      <a:pPr marL="0" marR="0" lvl="0" indent="0" algn="l" rtl="0">
                        <a:spcBef>
                          <a:spcPts val="0"/>
                        </a:spcBef>
                        <a:spcAft>
                          <a:spcPts val="0"/>
                        </a:spcAft>
                        <a:buNone/>
                      </a:pPr>
                      <a:r>
                        <a:rPr lang="en-US" sz="2000" u="none" strike="noStrike" cap="none" dirty="0"/>
                        <a:t>Requires spec updates</a:t>
                      </a:r>
                      <a:endParaRPr sz="2000" dirty="0"/>
                    </a:p>
                    <a:p>
                      <a:pPr marL="0" marR="0" lvl="0" indent="0" algn="l" rtl="0">
                        <a:spcBef>
                          <a:spcPts val="600"/>
                        </a:spcBef>
                        <a:spcAft>
                          <a:spcPts val="0"/>
                        </a:spcAft>
                        <a:buNone/>
                      </a:pPr>
                      <a:r>
                        <a:rPr lang="en-US" sz="2000" u="none" strike="noStrike" cap="none" dirty="0"/>
                        <a:t>Requires updates to </a:t>
                      </a:r>
                      <a:r>
                        <a:rPr lang="en-US" sz="2000" b="1" u="none" strike="noStrike" cap="none" dirty="0"/>
                        <a:t>all</a:t>
                      </a:r>
                      <a:r>
                        <a:rPr lang="en-US" sz="2000" u="none" strike="noStrike" cap="none" dirty="0"/>
                        <a:t> software using private_key_jwt</a:t>
                      </a:r>
                      <a:endParaRPr sz="2000" u="none" strike="noStrike" cap="none" dirty="0"/>
                    </a:p>
                    <a:p>
                      <a:pPr marL="0" marR="0" lvl="0" indent="0" algn="l" rtl="0">
                        <a:spcBef>
                          <a:spcPts val="600"/>
                        </a:spcBef>
                        <a:spcAft>
                          <a:spcPts val="0"/>
                        </a:spcAft>
                        <a:buNone/>
                      </a:pPr>
                      <a:r>
                        <a:rPr lang="en-US" sz="2000" u="none" strike="noStrike" cap="none" dirty="0"/>
                        <a:t>Gives up on purpose of “aud”</a:t>
                      </a:r>
                      <a:endParaRPr sz="2000" dirty="0"/>
                    </a:p>
                    <a:p>
                      <a:pPr marL="0" marR="0" lvl="0" indent="0" algn="l" rtl="0">
                        <a:spcBef>
                          <a:spcPts val="600"/>
                        </a:spcBef>
                        <a:spcAft>
                          <a:spcPts val="0"/>
                        </a:spcAft>
                        <a:buNone/>
                      </a:pPr>
                      <a:r>
                        <a:rPr lang="en-US" sz="2000" u="none" strike="noStrike" cap="none" dirty="0"/>
                        <a:t>Duplicates purpose of “aud”</a:t>
                      </a:r>
                      <a:endParaRPr sz="2000" dirty="0"/>
                    </a:p>
                  </a:txBody>
                  <a:tcPr marL="91450" marR="91450" marT="45725" marB="45725"/>
                </a:tc>
                <a:extLst>
                  <a:ext uri="{0D108BD9-81ED-4DB2-BD59-A6C34878D82A}">
                    <a16:rowId xmlns:a16="http://schemas.microsoft.com/office/drawing/2014/main" val="10002"/>
                  </a:ext>
                </a:extLst>
              </a:tr>
            </a:tbl>
          </a:graphicData>
        </a:graphic>
      </p:graphicFrame>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42"/>
        <p:cNvGrpSpPr/>
        <p:nvPr/>
      </p:nvGrpSpPr>
      <p:grpSpPr>
        <a:xfrm>
          <a:off x="0" y="0"/>
          <a:ext cx="0" cy="0"/>
          <a:chOff x="0" y="0"/>
          <a:chExt cx="0" cy="0"/>
        </a:xfrm>
      </p:grpSpPr>
      <p:sp>
        <p:nvSpPr>
          <p:cNvPr id="143" name="Google Shape;143;g2af597eea0c_0_0"/>
          <p:cNvSpPr txBox="1">
            <a:spLocks noGrp="1"/>
          </p:cNvSpPr>
          <p:nvPr>
            <p:ph type="title"/>
          </p:nvPr>
        </p:nvSpPr>
        <p:spPr>
          <a:xfrm>
            <a:off x="838200" y="365125"/>
            <a:ext cx="10515600" cy="1325700"/>
          </a:xfrm>
          <a:prstGeom prst="rect">
            <a:avLst/>
          </a:prstGeom>
        </p:spPr>
        <p:txBody>
          <a:bodyPr spcFirstLastPara="1" wrap="square" lIns="91425" tIns="45700" rIns="91425" bIns="45700" anchor="ctr" anchorCtr="0">
            <a:normAutofit/>
          </a:bodyPr>
          <a:lstStyle/>
          <a:p>
            <a:pPr marL="0" lvl="0" indent="0" algn="l" rtl="0">
              <a:spcBef>
                <a:spcPts val="0"/>
              </a:spcBef>
              <a:spcAft>
                <a:spcPts val="0"/>
              </a:spcAft>
              <a:buNone/>
            </a:pPr>
            <a:r>
              <a:rPr lang="en-US" dirty="0"/>
              <a:t>Solution that Gained Consensus</a:t>
            </a:r>
            <a:endParaRPr dirty="0"/>
          </a:p>
        </p:txBody>
      </p:sp>
      <p:sp>
        <p:nvSpPr>
          <p:cNvPr id="144" name="Google Shape;144;g2af597eea0c_0_0"/>
          <p:cNvSpPr txBox="1">
            <a:spLocks noGrp="1"/>
          </p:cNvSpPr>
          <p:nvPr>
            <p:ph type="body" idx="1"/>
          </p:nvPr>
        </p:nvSpPr>
        <p:spPr>
          <a:xfrm>
            <a:off x="838200" y="1600775"/>
            <a:ext cx="10515600" cy="4790100"/>
          </a:xfrm>
          <a:prstGeom prst="rect">
            <a:avLst/>
          </a:prstGeom>
        </p:spPr>
        <p:txBody>
          <a:bodyPr spcFirstLastPara="1" wrap="square" lIns="91425" tIns="45700" rIns="91425" bIns="45700" anchor="t" anchorCtr="0">
            <a:normAutofit fontScale="92500" lnSpcReduction="20000"/>
          </a:bodyPr>
          <a:lstStyle/>
          <a:p>
            <a:pPr marL="0" lvl="0" indent="0" algn="l" rtl="0">
              <a:lnSpc>
                <a:spcPct val="110000"/>
              </a:lnSpc>
              <a:spcBef>
                <a:spcPts val="1000"/>
              </a:spcBef>
              <a:spcAft>
                <a:spcPts val="0"/>
              </a:spcAft>
              <a:buNone/>
            </a:pPr>
            <a:r>
              <a:rPr lang="en-US" dirty="0"/>
              <a:t>“aud”=Issuer Identifier</a:t>
            </a:r>
            <a:endParaRPr dirty="0"/>
          </a:p>
          <a:p>
            <a:pPr marL="228600" indent="-228600">
              <a:lnSpc>
                <a:spcPct val="110000"/>
              </a:lnSpc>
              <a:spcBef>
                <a:spcPts val="0"/>
              </a:spcBef>
              <a:buSzPts val="2800"/>
            </a:pPr>
            <a:r>
              <a:rPr lang="en-US" dirty="0"/>
              <a:t>Issuer Identifier introduced by AS Metadata spec [RFC 8414]</a:t>
            </a:r>
            <a:endParaRPr dirty="0"/>
          </a:p>
          <a:p>
            <a:pPr marL="228600" indent="-228600">
              <a:lnSpc>
                <a:spcPct val="110000"/>
              </a:lnSpc>
              <a:spcBef>
                <a:spcPts val="0"/>
              </a:spcBef>
              <a:buSzPts val="2800"/>
            </a:pPr>
            <a:r>
              <a:rPr lang="en-US" dirty="0"/>
              <a:t>Single unambiguous identifier for the AS</a:t>
            </a:r>
            <a:endParaRPr dirty="0"/>
          </a:p>
          <a:p>
            <a:pPr marL="0" lvl="0" indent="0" algn="l" rtl="0">
              <a:lnSpc>
                <a:spcPct val="110000"/>
              </a:lnSpc>
              <a:spcBef>
                <a:spcPts val="1800"/>
              </a:spcBef>
              <a:spcAft>
                <a:spcPts val="0"/>
              </a:spcAft>
              <a:buNone/>
            </a:pPr>
            <a:r>
              <a:rPr lang="en-US" dirty="0"/>
              <a:t>Already used by most modern specs as AS “aud” value</a:t>
            </a:r>
            <a:endParaRPr dirty="0"/>
          </a:p>
          <a:p>
            <a:pPr marL="228600" lvl="0" indent="-228600">
              <a:lnSpc>
                <a:spcPct val="110000"/>
              </a:lnSpc>
              <a:spcBef>
                <a:spcPts val="0"/>
              </a:spcBef>
              <a:buSzPts val="2800"/>
            </a:pPr>
            <a:r>
              <a:rPr lang="en-US" dirty="0"/>
              <a:t>Recommended by PAR [RFC 9126]</a:t>
            </a:r>
            <a:endParaRPr dirty="0"/>
          </a:p>
          <a:p>
            <a:pPr marL="228600" lvl="0" indent="-228600">
              <a:lnSpc>
                <a:spcPct val="110000"/>
              </a:lnSpc>
              <a:spcBef>
                <a:spcPts val="0"/>
              </a:spcBef>
              <a:buSzPts val="2800"/>
            </a:pPr>
            <a:r>
              <a:rPr lang="en-US" dirty="0"/>
              <a:t>Used by JAR [RFC 9101]</a:t>
            </a:r>
            <a:endParaRPr dirty="0"/>
          </a:p>
          <a:p>
            <a:pPr marL="228600" lvl="0" indent="-228600">
              <a:lnSpc>
                <a:spcPct val="110000"/>
              </a:lnSpc>
              <a:spcBef>
                <a:spcPts val="0"/>
              </a:spcBef>
              <a:buSzPts val="2800"/>
            </a:pPr>
            <a:r>
              <a:rPr lang="en-US" dirty="0"/>
              <a:t>Used by OpenID FAPI 2</a:t>
            </a:r>
            <a:endParaRPr dirty="0"/>
          </a:p>
          <a:p>
            <a:pPr marL="228600" lvl="0" indent="-228600">
              <a:lnSpc>
                <a:spcPct val="110000"/>
              </a:lnSpc>
              <a:spcBef>
                <a:spcPts val="0"/>
              </a:spcBef>
              <a:buSzPts val="2800"/>
            </a:pPr>
            <a:r>
              <a:rPr lang="en-US" dirty="0"/>
              <a:t>Used by OpenID Federation</a:t>
            </a:r>
            <a:endParaRPr dirty="0"/>
          </a:p>
          <a:p>
            <a:pPr marL="228600" lvl="0" indent="-228600">
              <a:lnSpc>
                <a:spcPct val="110000"/>
              </a:lnSpc>
              <a:spcBef>
                <a:spcPts val="0"/>
              </a:spcBef>
              <a:buSzPts val="2800"/>
            </a:pPr>
            <a:r>
              <a:rPr lang="en-US" dirty="0"/>
              <a:t>Used by OAuth “iss” Parameter [RFC 9207]</a:t>
            </a:r>
            <a:endParaRPr dirty="0"/>
          </a:p>
          <a:p>
            <a:pPr marL="0" indent="0">
              <a:lnSpc>
                <a:spcPct val="110000"/>
              </a:lnSpc>
              <a:spcBef>
                <a:spcPts val="1800"/>
              </a:spcBef>
              <a:buNone/>
            </a:pPr>
            <a:r>
              <a:rPr lang="en-US" dirty="0"/>
              <a:t>Also enable explicit typing (“typ”=”...+jwt”) in updated specs</a:t>
            </a:r>
            <a:endParaRPr dirty="0"/>
          </a:p>
          <a:p>
            <a:pPr marL="228600" indent="-228600">
              <a:lnSpc>
                <a:spcPct val="110000"/>
              </a:lnSpc>
              <a:spcBef>
                <a:spcPts val="0"/>
              </a:spcBef>
              <a:buSzPts val="2800"/>
            </a:pPr>
            <a:r>
              <a:rPr lang="en-US" dirty="0"/>
              <a:t>Enables participants to know that updated specs being used</a:t>
            </a:r>
            <a:endParaRPr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148"/>
        <p:cNvGrpSpPr/>
        <p:nvPr/>
      </p:nvGrpSpPr>
      <p:grpSpPr>
        <a:xfrm>
          <a:off x="0" y="0"/>
          <a:ext cx="0" cy="0"/>
          <a:chOff x="0" y="0"/>
          <a:chExt cx="0" cy="0"/>
        </a:xfrm>
      </p:grpSpPr>
      <p:sp>
        <p:nvSpPr>
          <p:cNvPr id="149" name="Google Shape;149;g2af597eea0c_0_5"/>
          <p:cNvSpPr txBox="1">
            <a:spLocks noGrp="1"/>
          </p:cNvSpPr>
          <p:nvPr>
            <p:ph type="title"/>
          </p:nvPr>
        </p:nvSpPr>
        <p:spPr>
          <a:xfrm>
            <a:off x="838200" y="365125"/>
            <a:ext cx="10515600" cy="1325700"/>
          </a:xfrm>
          <a:prstGeom prst="rect">
            <a:avLst/>
          </a:prstGeom>
        </p:spPr>
        <p:txBody>
          <a:bodyPr spcFirstLastPara="1" wrap="square" lIns="91425" tIns="45700" rIns="91425" bIns="45700" anchor="ctr" anchorCtr="0">
            <a:normAutofit/>
          </a:bodyPr>
          <a:lstStyle/>
          <a:p>
            <a:pPr marL="0" lvl="0" indent="0" algn="l" rtl="0">
              <a:spcBef>
                <a:spcPts val="0"/>
              </a:spcBef>
              <a:spcAft>
                <a:spcPts val="0"/>
              </a:spcAft>
              <a:buNone/>
            </a:pPr>
            <a:r>
              <a:rPr lang="en-US" dirty="0"/>
              <a:t>Solution Applied: Proposed Spec Updates</a:t>
            </a:r>
            <a:endParaRPr dirty="0"/>
          </a:p>
        </p:txBody>
      </p:sp>
      <p:sp>
        <p:nvSpPr>
          <p:cNvPr id="150" name="Google Shape;150;g2af597eea0c_0_5"/>
          <p:cNvSpPr txBox="1">
            <a:spLocks noGrp="1"/>
          </p:cNvSpPr>
          <p:nvPr>
            <p:ph type="body" idx="1"/>
          </p:nvPr>
        </p:nvSpPr>
        <p:spPr>
          <a:xfrm>
            <a:off x="838200" y="1660734"/>
            <a:ext cx="10515600" cy="4776881"/>
          </a:xfrm>
          <a:prstGeom prst="rect">
            <a:avLst/>
          </a:prstGeom>
        </p:spPr>
        <p:txBody>
          <a:bodyPr spcFirstLastPara="1" wrap="square" lIns="91425" tIns="45700" rIns="91425" bIns="45700" anchor="t" anchorCtr="0">
            <a:normAutofit/>
          </a:bodyPr>
          <a:lstStyle/>
          <a:p>
            <a:pPr marL="228600" indent="-228600">
              <a:lnSpc>
                <a:spcPct val="100000"/>
              </a:lnSpc>
              <a:spcBef>
                <a:spcPts val="0"/>
              </a:spcBef>
              <a:buSzPts val="2800"/>
            </a:pPr>
            <a:r>
              <a:rPr lang="en-US" sz="2600" dirty="0"/>
              <a:t>OAuth JWT Assertions [RFC 7523]</a:t>
            </a:r>
            <a:endParaRPr sz="2600" dirty="0"/>
          </a:p>
          <a:p>
            <a:pPr marL="228600" indent="-228600">
              <a:lnSpc>
                <a:spcPct val="100000"/>
              </a:lnSpc>
              <a:spcBef>
                <a:spcPts val="0"/>
              </a:spcBef>
              <a:buSzPts val="2800"/>
            </a:pPr>
            <a:r>
              <a:rPr lang="en-US" sz="2600" dirty="0"/>
              <a:t>OAuth Assertion Framework [RFC 7521]</a:t>
            </a:r>
            <a:endParaRPr sz="2600" dirty="0"/>
          </a:p>
          <a:p>
            <a:pPr marL="228600" indent="-228600">
              <a:lnSpc>
                <a:spcPct val="100000"/>
              </a:lnSpc>
              <a:spcBef>
                <a:spcPts val="0"/>
              </a:spcBef>
              <a:buSzPts val="2800"/>
            </a:pPr>
            <a:r>
              <a:rPr lang="en-US" sz="2600" dirty="0"/>
              <a:t>OAuth SAML Assertions [RFC 7522]</a:t>
            </a:r>
            <a:endParaRPr sz="2600" dirty="0"/>
          </a:p>
          <a:p>
            <a:pPr marL="228600" indent="-228600">
              <a:lnSpc>
                <a:spcPct val="100000"/>
              </a:lnSpc>
              <a:spcBef>
                <a:spcPts val="0"/>
              </a:spcBef>
              <a:buSzPts val="2800"/>
            </a:pPr>
            <a:r>
              <a:rPr lang="en-US" sz="2600" dirty="0"/>
              <a:t>OpenID Connect Core</a:t>
            </a:r>
            <a:endParaRPr sz="2600" dirty="0"/>
          </a:p>
          <a:p>
            <a:pPr marL="228600" indent="-228600">
              <a:lnSpc>
                <a:spcPct val="100000"/>
              </a:lnSpc>
              <a:spcBef>
                <a:spcPts val="0"/>
              </a:spcBef>
              <a:buSzPts val="2800"/>
            </a:pPr>
            <a:r>
              <a:rPr lang="en-US" sz="2600" dirty="0"/>
              <a:t>OpenID FAPI 1</a:t>
            </a:r>
            <a:endParaRPr sz="2600" dirty="0"/>
          </a:p>
          <a:p>
            <a:pPr marL="228600" indent="-228600">
              <a:lnSpc>
                <a:spcPct val="100000"/>
              </a:lnSpc>
              <a:spcBef>
                <a:spcPts val="0"/>
              </a:spcBef>
              <a:buSzPts val="2800"/>
            </a:pPr>
            <a:r>
              <a:rPr lang="en-US" sz="2600" dirty="0"/>
              <a:t>OpenID FAPI 2</a:t>
            </a:r>
            <a:endParaRPr sz="2600" dirty="0"/>
          </a:p>
          <a:p>
            <a:pPr marL="228600" indent="-228600">
              <a:lnSpc>
                <a:spcPct val="100000"/>
              </a:lnSpc>
              <a:spcBef>
                <a:spcPts val="0"/>
              </a:spcBef>
              <a:buSzPts val="2800"/>
            </a:pPr>
            <a:r>
              <a:rPr lang="en-US" sz="2600" dirty="0"/>
              <a:t>OpenID Federation</a:t>
            </a:r>
            <a:endParaRPr sz="2600" dirty="0"/>
          </a:p>
          <a:p>
            <a:pPr marL="228600" indent="-228600">
              <a:lnSpc>
                <a:spcPct val="100000"/>
              </a:lnSpc>
              <a:spcBef>
                <a:spcPts val="0"/>
              </a:spcBef>
              <a:buSzPts val="2800"/>
            </a:pPr>
            <a:r>
              <a:rPr lang="en-US" sz="2600" dirty="0"/>
              <a:t>OpenID Client-Initiated Backchannel Authentication (CIBA)</a:t>
            </a:r>
            <a:endParaRPr sz="2600" dirty="0"/>
          </a:p>
          <a:p>
            <a:pPr marL="228600" indent="-228600">
              <a:lnSpc>
                <a:spcPct val="100000"/>
              </a:lnSpc>
              <a:spcBef>
                <a:spcPts val="0"/>
              </a:spcBef>
              <a:buSzPts val="2800"/>
            </a:pPr>
            <a:r>
              <a:rPr lang="en-US" sz="2600" dirty="0"/>
              <a:t>OAuth JWT Authorization Request (JAR) [RFC 9101]</a:t>
            </a:r>
            <a:endParaRPr sz="2600" dirty="0"/>
          </a:p>
          <a:p>
            <a:pPr marL="228600" indent="-228600">
              <a:lnSpc>
                <a:spcPct val="100000"/>
              </a:lnSpc>
              <a:spcBef>
                <a:spcPts val="0"/>
              </a:spcBef>
              <a:buSzPts val="2800"/>
            </a:pPr>
            <a:r>
              <a:rPr lang="en-US" sz="2600" dirty="0"/>
              <a:t>OAuth Pushed Authorization Request (PAR) [RFC 9126]</a:t>
            </a:r>
            <a:endParaRPr sz="2600" dirty="0"/>
          </a:p>
          <a:p>
            <a:pPr marL="228600" indent="-228600">
              <a:lnSpc>
                <a:spcPct val="100000"/>
              </a:lnSpc>
              <a:spcBef>
                <a:spcPts val="0"/>
              </a:spcBef>
              <a:buSzPts val="2800"/>
            </a:pPr>
            <a:r>
              <a:rPr lang="en-US" sz="2600" dirty="0"/>
              <a:t>OAuth Security BCP [RFC-to-be 9700]</a:t>
            </a:r>
            <a:endParaRPr sz="26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27905BD-7580-01C0-6CC1-9E8A9EB3200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E3D46E0-CDD2-8378-BB04-19C97772A93B}"/>
              </a:ext>
            </a:extLst>
          </p:cNvPr>
          <p:cNvSpPr>
            <a:spLocks noGrp="1"/>
          </p:cNvSpPr>
          <p:nvPr>
            <p:ph type="title"/>
          </p:nvPr>
        </p:nvSpPr>
        <p:spPr/>
        <p:txBody>
          <a:bodyPr>
            <a:normAutofit fontScale="90000"/>
          </a:bodyPr>
          <a:lstStyle/>
          <a:p>
            <a:pPr lvl="0"/>
            <a:r>
              <a:rPr lang="en-US" dirty="0"/>
              <a:t>Outcomes from Jan 27, 2025 OAuth Interim</a:t>
            </a:r>
          </a:p>
        </p:txBody>
      </p:sp>
      <p:sp>
        <p:nvSpPr>
          <p:cNvPr id="3" name="Content Placeholder 2">
            <a:extLst>
              <a:ext uri="{FF2B5EF4-FFF2-40B4-BE49-F238E27FC236}">
                <a16:creationId xmlns:a16="http://schemas.microsoft.com/office/drawing/2014/main" id="{8EC5249A-CAA5-EFB7-7687-2FC96F772E17}"/>
              </a:ext>
            </a:extLst>
          </p:cNvPr>
          <p:cNvSpPr>
            <a:spLocks noGrp="1"/>
          </p:cNvSpPr>
          <p:nvPr>
            <p:ph idx="1"/>
          </p:nvPr>
        </p:nvSpPr>
        <p:spPr/>
        <p:txBody>
          <a:bodyPr>
            <a:normAutofit/>
          </a:bodyPr>
          <a:lstStyle/>
          <a:p>
            <a:pPr marL="0" indent="0">
              <a:buNone/>
            </a:pPr>
            <a:r>
              <a:rPr lang="en-US" i="1" dirty="0"/>
              <a:t>OAuth special topic call on security vulnerability</a:t>
            </a:r>
          </a:p>
          <a:p>
            <a:r>
              <a:rPr lang="en-US" dirty="0"/>
              <a:t>Decided to update JWT Assertions [RFC 7523], PAR [RFC 9126]</a:t>
            </a:r>
          </a:p>
          <a:p>
            <a:r>
              <a:rPr lang="en-US" dirty="0"/>
              <a:t>Decided not to delay publication of OAuth Security BCP </a:t>
            </a:r>
            <a:r>
              <a:rPr lang="en-US" i="1" dirty="0"/>
              <a:t>(now </a:t>
            </a:r>
            <a:r>
              <a:rPr lang="en-US" i="1" dirty="0">
                <a:hlinkClick r:id="rId2"/>
              </a:rPr>
              <a:t>RFC 9700</a:t>
            </a:r>
            <a:r>
              <a:rPr lang="en-US" i="1" dirty="0"/>
              <a:t>)</a:t>
            </a:r>
            <a:r>
              <a:rPr lang="en-US" dirty="0"/>
              <a:t> to describe vulnerability and apply fix</a:t>
            </a:r>
          </a:p>
          <a:p>
            <a:r>
              <a:rPr lang="en-US" dirty="0"/>
              <a:t>Decided to start adoption call for </a:t>
            </a:r>
            <a:r>
              <a:rPr lang="en-US" dirty="0">
                <a:hlinkClick r:id="rId3"/>
              </a:rPr>
              <a:t>draft-jones-oauth-rfc7523bis</a:t>
            </a:r>
            <a:endParaRPr lang="en-US" dirty="0"/>
          </a:p>
        </p:txBody>
      </p:sp>
    </p:spTree>
    <p:extLst>
      <p:ext uri="{BB962C8B-B14F-4D97-AF65-F5344CB8AC3E}">
        <p14:creationId xmlns:p14="http://schemas.microsoft.com/office/powerpoint/2010/main" val="214878645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80DF302-6E2D-EE14-55E9-37E3069E358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82D086F-0FF7-1540-B6FA-CD0CC59E32C2}"/>
              </a:ext>
            </a:extLst>
          </p:cNvPr>
          <p:cNvSpPr>
            <a:spLocks noGrp="1"/>
          </p:cNvSpPr>
          <p:nvPr>
            <p:ph type="title"/>
          </p:nvPr>
        </p:nvSpPr>
        <p:spPr/>
        <p:txBody>
          <a:bodyPr/>
          <a:lstStyle/>
          <a:p>
            <a:pPr lvl="0"/>
            <a:r>
              <a:rPr lang="en-US" dirty="0"/>
              <a:t>Partial-Disclosure Timeline: February 2025</a:t>
            </a:r>
          </a:p>
        </p:txBody>
      </p:sp>
      <p:sp>
        <p:nvSpPr>
          <p:cNvPr id="3" name="Content Placeholder 2">
            <a:extLst>
              <a:ext uri="{FF2B5EF4-FFF2-40B4-BE49-F238E27FC236}">
                <a16:creationId xmlns:a16="http://schemas.microsoft.com/office/drawing/2014/main" id="{C1E21708-DEF2-58C9-85A1-20E1D1E84376}"/>
              </a:ext>
            </a:extLst>
          </p:cNvPr>
          <p:cNvSpPr>
            <a:spLocks noGrp="1"/>
          </p:cNvSpPr>
          <p:nvPr>
            <p:ph idx="1"/>
          </p:nvPr>
        </p:nvSpPr>
        <p:spPr/>
        <p:txBody>
          <a:bodyPr>
            <a:normAutofit/>
          </a:bodyPr>
          <a:lstStyle/>
          <a:p>
            <a:r>
              <a:rPr lang="en-US" dirty="0"/>
              <a:t>Feb 10: Talk by Tim and Pedram at OSW Iceland</a:t>
            </a:r>
          </a:p>
          <a:p>
            <a:pPr lvl="1"/>
            <a:r>
              <a:rPr lang="en-US" dirty="0"/>
              <a:t>Emphasized that fix must occur in the client</a:t>
            </a:r>
          </a:p>
          <a:p>
            <a:r>
              <a:rPr lang="en-US" dirty="0"/>
              <a:t>Feb 21: </a:t>
            </a:r>
            <a:r>
              <a:rPr lang="en-US" dirty="0">
                <a:hlinkClick r:id="rId2"/>
              </a:rPr>
              <a:t>draft-ietf-oauth-rfc7523bis-00</a:t>
            </a:r>
            <a:r>
              <a:rPr lang="en-US" dirty="0"/>
              <a:t> published after successful call for adoption of </a:t>
            </a:r>
            <a:r>
              <a:rPr lang="en-US" dirty="0">
                <a:hlinkClick r:id="rId3"/>
              </a:rPr>
              <a:t>draft-jones-oauth-rfc7523bis</a:t>
            </a:r>
            <a:endParaRPr lang="en-US" dirty="0"/>
          </a:p>
        </p:txBody>
      </p:sp>
    </p:spTree>
    <p:extLst>
      <p:ext uri="{BB962C8B-B14F-4D97-AF65-F5344CB8AC3E}">
        <p14:creationId xmlns:p14="http://schemas.microsoft.com/office/powerpoint/2010/main" val="388360599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F49E76A-86D8-D8EC-74BE-EB6D58AFFDA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E69B501-D290-049E-1DA8-5683DC4B4795}"/>
              </a:ext>
            </a:extLst>
          </p:cNvPr>
          <p:cNvSpPr>
            <a:spLocks noGrp="1"/>
          </p:cNvSpPr>
          <p:nvPr>
            <p:ph type="title"/>
          </p:nvPr>
        </p:nvSpPr>
        <p:spPr/>
        <p:txBody>
          <a:bodyPr/>
          <a:lstStyle/>
          <a:p>
            <a:pPr lvl="0"/>
            <a:r>
              <a:rPr lang="en-US" dirty="0"/>
              <a:t>Post-Disclosure Timeline: Feb-Mar 2025</a:t>
            </a:r>
          </a:p>
        </p:txBody>
      </p:sp>
      <p:sp>
        <p:nvSpPr>
          <p:cNvPr id="3" name="Content Placeholder 2">
            <a:extLst>
              <a:ext uri="{FF2B5EF4-FFF2-40B4-BE49-F238E27FC236}">
                <a16:creationId xmlns:a16="http://schemas.microsoft.com/office/drawing/2014/main" id="{65323CFB-F794-D28A-8005-3AA232CCD92A}"/>
              </a:ext>
            </a:extLst>
          </p:cNvPr>
          <p:cNvSpPr>
            <a:spLocks noGrp="1"/>
          </p:cNvSpPr>
          <p:nvPr>
            <p:ph idx="1"/>
          </p:nvPr>
        </p:nvSpPr>
        <p:spPr/>
        <p:txBody>
          <a:bodyPr>
            <a:normAutofit lnSpcReduction="10000"/>
          </a:bodyPr>
          <a:lstStyle/>
          <a:p>
            <a:r>
              <a:rPr lang="en-US" dirty="0"/>
              <a:t>Feb 25: Public blog post disclosing vulnerability</a:t>
            </a:r>
          </a:p>
          <a:p>
            <a:pPr lvl="1"/>
            <a:r>
              <a:rPr lang="en-US" dirty="0">
                <a:hlinkClick r:id="rId2"/>
              </a:rPr>
              <a:t>https://openid.net/notice-of-a-security-vulnerability/</a:t>
            </a:r>
            <a:endParaRPr lang="en-US" dirty="0"/>
          </a:p>
          <a:p>
            <a:r>
              <a:rPr lang="en-US" dirty="0"/>
              <a:t>Mar 21: Mike Jones and Brian Campbell </a:t>
            </a:r>
            <a:r>
              <a:rPr lang="en-US" dirty="0">
                <a:hlinkClick r:id="rId3"/>
              </a:rPr>
              <a:t>discuss rfc7523bis</a:t>
            </a:r>
            <a:r>
              <a:rPr lang="en-US" dirty="0"/>
              <a:t> during OAuth meeting at IETF 122 in Bangkok</a:t>
            </a:r>
          </a:p>
          <a:p>
            <a:pPr lvl="1"/>
            <a:r>
              <a:rPr lang="en-US" dirty="0"/>
              <a:t>Discussed tradeoffs on scope of changes to apply to OAuth specs</a:t>
            </a:r>
          </a:p>
          <a:p>
            <a:pPr lvl="1"/>
            <a:r>
              <a:rPr lang="en-US" dirty="0"/>
              <a:t>WG decision to “Move fast and break fewer things”</a:t>
            </a:r>
          </a:p>
          <a:p>
            <a:pPr lvl="2"/>
            <a:r>
              <a:rPr lang="en-US" dirty="0"/>
              <a:t>Update JWT-based client authentication in RFC 7523</a:t>
            </a:r>
          </a:p>
          <a:p>
            <a:pPr lvl="2"/>
            <a:r>
              <a:rPr lang="en-US" dirty="0"/>
              <a:t>Make non-breaking updates to assertion-based authorization grants</a:t>
            </a:r>
          </a:p>
          <a:p>
            <a:pPr lvl="2"/>
            <a:r>
              <a:rPr lang="en-US" dirty="0"/>
              <a:t>Deprecate SAML-based client authentication</a:t>
            </a:r>
          </a:p>
          <a:p>
            <a:pPr lvl="1"/>
            <a:r>
              <a:rPr lang="en-US" dirty="0"/>
              <a:t>Decision to make all updates in rfc7523bis and not replace RFC 7523</a:t>
            </a:r>
          </a:p>
        </p:txBody>
      </p:sp>
    </p:spTree>
    <p:extLst>
      <p:ext uri="{BB962C8B-B14F-4D97-AF65-F5344CB8AC3E}">
        <p14:creationId xmlns:p14="http://schemas.microsoft.com/office/powerpoint/2010/main" val="151136971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960BF24-8867-5CFD-5CE0-C3F165C5BF2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219B6D0-272A-E59C-9715-2EECBA934D74}"/>
              </a:ext>
            </a:extLst>
          </p:cNvPr>
          <p:cNvSpPr>
            <a:spLocks noGrp="1"/>
          </p:cNvSpPr>
          <p:nvPr>
            <p:ph type="title"/>
          </p:nvPr>
        </p:nvSpPr>
        <p:spPr/>
        <p:txBody>
          <a:bodyPr>
            <a:normAutofit fontScale="90000"/>
          </a:bodyPr>
          <a:lstStyle/>
          <a:p>
            <a:pPr lvl="0"/>
            <a:r>
              <a:rPr lang="en-US" dirty="0"/>
              <a:t>rfc7523bis Work Applying IETF 122 Decisions</a:t>
            </a:r>
          </a:p>
        </p:txBody>
      </p:sp>
      <p:sp>
        <p:nvSpPr>
          <p:cNvPr id="3" name="Content Placeholder 2">
            <a:extLst>
              <a:ext uri="{FF2B5EF4-FFF2-40B4-BE49-F238E27FC236}">
                <a16:creationId xmlns:a16="http://schemas.microsoft.com/office/drawing/2014/main" id="{E507929C-B538-D0B0-B757-9B7720DF6128}"/>
              </a:ext>
            </a:extLst>
          </p:cNvPr>
          <p:cNvSpPr>
            <a:spLocks noGrp="1"/>
          </p:cNvSpPr>
          <p:nvPr>
            <p:ph idx="1"/>
          </p:nvPr>
        </p:nvSpPr>
        <p:spPr>
          <a:xfrm>
            <a:off x="609600" y="1600200"/>
            <a:ext cx="10972800" cy="4983161"/>
          </a:xfrm>
        </p:spPr>
        <p:txBody>
          <a:bodyPr>
            <a:normAutofit fontScale="92500" lnSpcReduction="10000"/>
          </a:bodyPr>
          <a:lstStyle/>
          <a:p>
            <a:r>
              <a:rPr lang="en-US" dirty="0"/>
              <a:t>Apr 23, 2025: </a:t>
            </a:r>
            <a:r>
              <a:rPr lang="en-US" dirty="0">
                <a:hlinkClick r:id="rId2"/>
              </a:rPr>
              <a:t>rfc7523bis-01</a:t>
            </a:r>
            <a:r>
              <a:rPr lang="en-US" dirty="0"/>
              <a:t> published</a:t>
            </a:r>
          </a:p>
          <a:p>
            <a:pPr lvl="1"/>
            <a:r>
              <a:rPr lang="en-US" dirty="0"/>
              <a:t>Revisions to update rather than replace RFC 7523</a:t>
            </a:r>
          </a:p>
          <a:p>
            <a:pPr lvl="1"/>
            <a:r>
              <a:rPr lang="en-US" dirty="0"/>
              <a:t>Removed updates to JAR [RFC 9101], since desired audience behavior was already a SHOULD there</a:t>
            </a:r>
          </a:p>
          <a:p>
            <a:pPr lvl="1"/>
            <a:r>
              <a:rPr lang="en-US" dirty="0"/>
              <a:t>Referenced Stuttgart </a:t>
            </a:r>
            <a:r>
              <a:rPr lang="en-US" dirty="0">
                <a:hlinkClick r:id="rId3"/>
              </a:rPr>
              <a:t>Audience Injection Attacks</a:t>
            </a:r>
            <a:r>
              <a:rPr lang="en-US" dirty="0"/>
              <a:t> paper</a:t>
            </a:r>
          </a:p>
          <a:p>
            <a:r>
              <a:rPr lang="en-US" dirty="0"/>
              <a:t>Jul 22, 2025: </a:t>
            </a:r>
            <a:r>
              <a:rPr lang="en-US" dirty="0">
                <a:hlinkClick r:id="rId4"/>
              </a:rPr>
              <a:t>rfc7523bis-02</a:t>
            </a:r>
            <a:r>
              <a:rPr lang="en-US" dirty="0"/>
              <a:t> published</a:t>
            </a:r>
          </a:p>
          <a:p>
            <a:pPr lvl="1"/>
            <a:r>
              <a:rPr lang="en-US" dirty="0"/>
              <a:t>Applied “Move fast, break fewer things” decisions from IETF 122</a:t>
            </a:r>
          </a:p>
          <a:p>
            <a:pPr lvl="2"/>
            <a:r>
              <a:rPr lang="en-US" dirty="0"/>
              <a:t>Focused RFC 7523 updates on JWT client authentication case</a:t>
            </a:r>
          </a:p>
          <a:p>
            <a:pPr lvl="2"/>
            <a:r>
              <a:rPr lang="en-US" dirty="0"/>
              <a:t>Removed new “aud” requirements for JWT authorization grants</a:t>
            </a:r>
          </a:p>
          <a:p>
            <a:pPr lvl="2"/>
            <a:r>
              <a:rPr lang="en-US" dirty="0"/>
              <a:t>Deprecated use of SAML assertions for client authentication</a:t>
            </a:r>
          </a:p>
          <a:p>
            <a:pPr lvl="1"/>
            <a:r>
              <a:rPr lang="en-US" dirty="0"/>
              <a:t>Added Filip Skokan as an author</a:t>
            </a:r>
          </a:p>
        </p:txBody>
      </p:sp>
    </p:spTree>
    <p:extLst>
      <p:ext uri="{BB962C8B-B14F-4D97-AF65-F5344CB8AC3E}">
        <p14:creationId xmlns:p14="http://schemas.microsoft.com/office/powerpoint/2010/main" val="16234722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02E1207-0EC2-77F0-B352-F38BF8F6662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9C8E563-77D6-3FD9-37F3-4862D869624A}"/>
              </a:ext>
            </a:extLst>
          </p:cNvPr>
          <p:cNvSpPr>
            <a:spLocks noGrp="1"/>
          </p:cNvSpPr>
          <p:nvPr>
            <p:ph type="title"/>
          </p:nvPr>
        </p:nvSpPr>
        <p:spPr/>
        <p:txBody>
          <a:bodyPr>
            <a:normAutofit fontScale="90000"/>
          </a:bodyPr>
          <a:lstStyle/>
          <a:p>
            <a:pPr lvl="0"/>
            <a:r>
              <a:rPr lang="en-US" dirty="0"/>
              <a:t>Applying More rfc7523bis Input from the WG</a:t>
            </a:r>
          </a:p>
        </p:txBody>
      </p:sp>
      <p:sp>
        <p:nvSpPr>
          <p:cNvPr id="3" name="Content Placeholder 2">
            <a:extLst>
              <a:ext uri="{FF2B5EF4-FFF2-40B4-BE49-F238E27FC236}">
                <a16:creationId xmlns:a16="http://schemas.microsoft.com/office/drawing/2014/main" id="{D0E8D073-9AEA-5F67-9C4E-8768F0D7B0E0}"/>
              </a:ext>
            </a:extLst>
          </p:cNvPr>
          <p:cNvSpPr>
            <a:spLocks noGrp="1"/>
          </p:cNvSpPr>
          <p:nvPr>
            <p:ph idx="1"/>
          </p:nvPr>
        </p:nvSpPr>
        <p:spPr>
          <a:xfrm>
            <a:off x="609600" y="1600200"/>
            <a:ext cx="10972800" cy="4983161"/>
          </a:xfrm>
        </p:spPr>
        <p:txBody>
          <a:bodyPr>
            <a:normAutofit/>
          </a:bodyPr>
          <a:lstStyle/>
          <a:p>
            <a:r>
              <a:rPr lang="en-US" dirty="0"/>
              <a:t>Jul 21-25, 2025: Discussions at IETF 123 in Madrid</a:t>
            </a:r>
          </a:p>
          <a:p>
            <a:pPr lvl="1"/>
            <a:r>
              <a:rPr lang="en-US" dirty="0"/>
              <a:t>Lots of feedback about deployment and compatibility considerations</a:t>
            </a:r>
          </a:p>
          <a:p>
            <a:r>
              <a:rPr lang="en-US" dirty="0"/>
              <a:t>Oct 7, 2025: </a:t>
            </a:r>
            <a:r>
              <a:rPr lang="en-US" dirty="0">
                <a:hlinkClick r:id="rId2"/>
              </a:rPr>
              <a:t>rfc7523bis-03</a:t>
            </a:r>
            <a:r>
              <a:rPr lang="en-US" dirty="0"/>
              <a:t> published</a:t>
            </a:r>
          </a:p>
          <a:p>
            <a:pPr lvl="1"/>
            <a:r>
              <a:rPr lang="en-US" dirty="0"/>
              <a:t>Make use of strongly typed JWTs a SHOULD rather than a MUST</a:t>
            </a:r>
          </a:p>
          <a:p>
            <a:pPr lvl="1"/>
            <a:r>
              <a:rPr lang="en-US" dirty="0"/>
              <a:t>Let “aud” be a single-valued array rather than requiring a string value</a:t>
            </a:r>
          </a:p>
          <a:p>
            <a:pPr lvl="1"/>
            <a:endParaRPr lang="en-US" dirty="0"/>
          </a:p>
          <a:p>
            <a:pPr lvl="1"/>
            <a:r>
              <a:rPr lang="en-US" i="1" dirty="0"/>
              <a:t>Both changes motivated by Kubernetes deployment considerations</a:t>
            </a:r>
          </a:p>
        </p:txBody>
      </p:sp>
    </p:spTree>
    <p:extLst>
      <p:ext uri="{BB962C8B-B14F-4D97-AF65-F5344CB8AC3E}">
        <p14:creationId xmlns:p14="http://schemas.microsoft.com/office/powerpoint/2010/main" val="421954683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Security Analysis of Our Specifications</a:t>
            </a:r>
          </a:p>
        </p:txBody>
      </p:sp>
      <p:sp>
        <p:nvSpPr>
          <p:cNvPr id="3" name="Content Placeholder 2"/>
          <p:cNvSpPr>
            <a:spLocks noGrp="1"/>
          </p:cNvSpPr>
          <p:nvPr>
            <p:ph idx="1"/>
          </p:nvPr>
        </p:nvSpPr>
        <p:spPr/>
        <p:txBody>
          <a:bodyPr>
            <a:normAutofit/>
          </a:bodyPr>
          <a:lstStyle/>
          <a:p>
            <a:r>
              <a:rPr lang="en-US" dirty="0"/>
              <a:t>Formal analysis of OAuth 2 led to the first OAuth Security Workshop – Darmstadt, November 2015</a:t>
            </a:r>
          </a:p>
          <a:p>
            <a:pPr lvl="1"/>
            <a:r>
              <a:rPr lang="en-US" dirty="0"/>
              <a:t>Analysis by Guido Schmitz and Daniel Fett under the supervision of Professor Ralf Küsters</a:t>
            </a:r>
          </a:p>
          <a:p>
            <a:pPr lvl="1"/>
            <a:r>
              <a:rPr lang="en-US" dirty="0"/>
              <a:t>Identified the “mix-up” attack</a:t>
            </a:r>
          </a:p>
          <a:p>
            <a:r>
              <a:rPr lang="en-US" dirty="0"/>
              <a:t>OpenID Foundation commissions security analysis of key specs</a:t>
            </a:r>
          </a:p>
          <a:p>
            <a:pPr lvl="1"/>
            <a:r>
              <a:rPr lang="en-US" dirty="0"/>
              <a:t>FAPI 1, FAPI 2, FAPI-CIBA, OpenID4VC, OpenID Federation, etc.</a:t>
            </a:r>
          </a:p>
          <a:p>
            <a:r>
              <a:rPr lang="en-US" dirty="0"/>
              <a:t>Security researchers at University of Stuttgart perform formal analysis of specifications for the OpenID Foundation</a:t>
            </a:r>
          </a:p>
        </p:txBody>
      </p:sp>
    </p:spTree>
    <p:extLst>
      <p:ext uri="{BB962C8B-B14F-4D97-AF65-F5344CB8AC3E}">
        <p14:creationId xmlns:p14="http://schemas.microsoft.com/office/powerpoint/2010/main" val="177216554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F29575B-6B61-6F9F-F4D3-20BA63BDE30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FE61FD3-39E0-E66B-404B-1F42847BE498}"/>
              </a:ext>
            </a:extLst>
          </p:cNvPr>
          <p:cNvSpPr>
            <a:spLocks noGrp="1"/>
          </p:cNvSpPr>
          <p:nvPr>
            <p:ph type="title"/>
          </p:nvPr>
        </p:nvSpPr>
        <p:spPr/>
        <p:txBody>
          <a:bodyPr>
            <a:normAutofit/>
          </a:bodyPr>
          <a:lstStyle/>
          <a:p>
            <a:pPr lvl="0"/>
            <a:r>
              <a:rPr lang="en-US" dirty="0"/>
              <a:t>IETF Process Playing Out for rfc7523bis</a:t>
            </a:r>
          </a:p>
        </p:txBody>
      </p:sp>
      <p:sp>
        <p:nvSpPr>
          <p:cNvPr id="3" name="Content Placeholder 2">
            <a:extLst>
              <a:ext uri="{FF2B5EF4-FFF2-40B4-BE49-F238E27FC236}">
                <a16:creationId xmlns:a16="http://schemas.microsoft.com/office/drawing/2014/main" id="{80E01BA9-1EAF-6045-1236-4B4E2604C044}"/>
              </a:ext>
            </a:extLst>
          </p:cNvPr>
          <p:cNvSpPr>
            <a:spLocks noGrp="1"/>
          </p:cNvSpPr>
          <p:nvPr>
            <p:ph idx="1"/>
          </p:nvPr>
        </p:nvSpPr>
        <p:spPr>
          <a:xfrm>
            <a:off x="609600" y="1600200"/>
            <a:ext cx="10972800" cy="4983161"/>
          </a:xfrm>
        </p:spPr>
        <p:txBody>
          <a:bodyPr>
            <a:normAutofit fontScale="92500" lnSpcReduction="10000"/>
          </a:bodyPr>
          <a:lstStyle/>
          <a:p>
            <a:r>
              <a:rPr lang="en-US" dirty="0"/>
              <a:t>Nov 17, 2025: Working Group Last Call started</a:t>
            </a:r>
          </a:p>
          <a:p>
            <a:r>
              <a:rPr lang="en-US" dirty="0"/>
              <a:t>Jan 9, 2026: Published </a:t>
            </a:r>
            <a:r>
              <a:rPr lang="en-US" dirty="0">
                <a:hlinkClick r:id="rId2"/>
              </a:rPr>
              <a:t>rfc7523bis-04</a:t>
            </a:r>
            <a:r>
              <a:rPr lang="en-US" dirty="0"/>
              <a:t> applying WGLC feedback</a:t>
            </a:r>
          </a:p>
          <a:p>
            <a:r>
              <a:rPr lang="en-US" dirty="0"/>
              <a:t>Jan 26, 2026: Published </a:t>
            </a:r>
            <a:r>
              <a:rPr lang="en-US" dirty="0">
                <a:hlinkClick r:id="rId3"/>
              </a:rPr>
              <a:t>rfc7523bis-05</a:t>
            </a:r>
            <a:r>
              <a:rPr lang="en-US" dirty="0"/>
              <a:t> applying suggestions by Axel Nennker</a:t>
            </a:r>
          </a:p>
          <a:p>
            <a:r>
              <a:rPr lang="en-US" dirty="0"/>
              <a:t>Mar 11, 2026: Published </a:t>
            </a:r>
            <a:r>
              <a:rPr lang="en-US" dirty="0">
                <a:hlinkClick r:id="rId4"/>
              </a:rPr>
              <a:t>rfc7523bis-06</a:t>
            </a:r>
            <a:r>
              <a:rPr lang="en-US" dirty="0"/>
              <a:t> applying shepherd feedback</a:t>
            </a:r>
          </a:p>
          <a:p>
            <a:r>
              <a:rPr lang="en-US" dirty="0"/>
              <a:t>Apr 10, 2026: Published </a:t>
            </a:r>
            <a:r>
              <a:rPr lang="en-US" dirty="0">
                <a:hlinkClick r:id="rId5"/>
              </a:rPr>
              <a:t>rfc7523bis-07</a:t>
            </a:r>
            <a:r>
              <a:rPr lang="en-US" dirty="0"/>
              <a:t> addressing AD feedback</a:t>
            </a:r>
          </a:p>
          <a:p>
            <a:r>
              <a:rPr lang="en-US" dirty="0"/>
              <a:t>Apr 16-May 20, 2026: Published </a:t>
            </a:r>
            <a:r>
              <a:rPr lang="en-US" dirty="0">
                <a:hlinkClick r:id="rId6"/>
              </a:rPr>
              <a:t>-08</a:t>
            </a:r>
            <a:r>
              <a:rPr lang="en-US" dirty="0"/>
              <a:t> to </a:t>
            </a:r>
            <a:r>
              <a:rPr lang="en-US" dirty="0">
                <a:hlinkClick r:id="rId7"/>
              </a:rPr>
              <a:t>-11</a:t>
            </a:r>
            <a:r>
              <a:rPr lang="en-US" dirty="0"/>
              <a:t> addressing directorate and IESG feedback</a:t>
            </a:r>
          </a:p>
          <a:p>
            <a:r>
              <a:rPr lang="en-US" dirty="0"/>
              <a:t>May 4, 2026: Specification sent to RFC Editor</a:t>
            </a:r>
          </a:p>
          <a:p>
            <a:r>
              <a:rPr lang="en-US" dirty="0"/>
              <a:t>May 6, 2026: IANA registrations performed</a:t>
            </a:r>
          </a:p>
          <a:p>
            <a:endParaRPr lang="en-US" dirty="0"/>
          </a:p>
          <a:p>
            <a:endParaRPr lang="en-US" dirty="0"/>
          </a:p>
        </p:txBody>
      </p:sp>
    </p:spTree>
    <p:extLst>
      <p:ext uri="{BB962C8B-B14F-4D97-AF65-F5344CB8AC3E}">
        <p14:creationId xmlns:p14="http://schemas.microsoft.com/office/powerpoint/2010/main" val="206541240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71F114-8CDC-4EC4-0D45-4B38B8D571B2}"/>
              </a:ext>
            </a:extLst>
          </p:cNvPr>
          <p:cNvSpPr>
            <a:spLocks noGrp="1"/>
          </p:cNvSpPr>
          <p:nvPr>
            <p:ph type="title"/>
          </p:nvPr>
        </p:nvSpPr>
        <p:spPr/>
        <p:txBody>
          <a:bodyPr>
            <a:normAutofit fontScale="90000"/>
          </a:bodyPr>
          <a:lstStyle/>
          <a:p>
            <a:r>
              <a:rPr lang="en-US" dirty="0"/>
              <a:t>Second OpenID Federation Security Analysis</a:t>
            </a:r>
          </a:p>
        </p:txBody>
      </p:sp>
      <p:sp>
        <p:nvSpPr>
          <p:cNvPr id="3" name="Content Placeholder 2">
            <a:extLst>
              <a:ext uri="{FF2B5EF4-FFF2-40B4-BE49-F238E27FC236}">
                <a16:creationId xmlns:a16="http://schemas.microsoft.com/office/drawing/2014/main" id="{F5118459-B4BD-E691-8F18-95A2336F7298}"/>
              </a:ext>
            </a:extLst>
          </p:cNvPr>
          <p:cNvSpPr>
            <a:spLocks noGrp="1"/>
          </p:cNvSpPr>
          <p:nvPr>
            <p:ph idx="1"/>
          </p:nvPr>
        </p:nvSpPr>
        <p:spPr/>
        <p:txBody>
          <a:bodyPr>
            <a:normAutofit/>
          </a:bodyPr>
          <a:lstStyle/>
          <a:p>
            <a:r>
              <a:rPr lang="en-US" dirty="0"/>
              <a:t>Security analysis of Final </a:t>
            </a:r>
            <a:r>
              <a:rPr lang="en-US" dirty="0">
                <a:hlinkClick r:id="rId2"/>
              </a:rPr>
              <a:t>OpenID Federation 1.0</a:t>
            </a:r>
            <a:r>
              <a:rPr lang="en-US" dirty="0"/>
              <a:t> specification began April 2026</a:t>
            </a:r>
          </a:p>
          <a:p>
            <a:pPr lvl="1"/>
            <a:r>
              <a:rPr lang="en-US" dirty="0"/>
              <a:t>University of Stuttgart security researchers conducting this analysis</a:t>
            </a:r>
          </a:p>
          <a:p>
            <a:pPr lvl="1"/>
            <a:r>
              <a:rPr lang="en-US" dirty="0"/>
              <a:t>Updates the formal model used in analysis to match the final spec</a:t>
            </a:r>
          </a:p>
          <a:p>
            <a:pPr lvl="1"/>
            <a:r>
              <a:rPr lang="en-US" dirty="0"/>
              <a:t>Will verify that audience security vulnerability fixed</a:t>
            </a:r>
          </a:p>
          <a:p>
            <a:pPr lvl="1"/>
            <a:r>
              <a:rPr lang="en-US" dirty="0"/>
              <a:t>Will verify that </a:t>
            </a:r>
            <a:r>
              <a:rPr lang="en-US" dirty="0">
                <a:hlinkClick r:id="rId3"/>
              </a:rPr>
              <a:t>Federation Identity and Metadata Integrity</a:t>
            </a:r>
            <a:r>
              <a:rPr lang="en-US" dirty="0"/>
              <a:t> achievable</a:t>
            </a:r>
          </a:p>
          <a:p>
            <a:r>
              <a:rPr lang="en-US" dirty="0"/>
              <a:t>Preliminary report describing the model being used for analysis </a:t>
            </a:r>
            <a:r>
              <a:rPr lang="en-US" u="sng" dirty="0">
                <a:solidFill>
                  <a:schemeClr val="hlink"/>
                </a:solidFill>
                <a:hlinkClick r:id="rId4"/>
              </a:rPr>
              <a:t>e-mailed to the working group</a:t>
            </a:r>
            <a:r>
              <a:rPr lang="en-US" dirty="0"/>
              <a:t> on May 11, 2026</a:t>
            </a:r>
          </a:p>
        </p:txBody>
      </p:sp>
    </p:spTree>
    <p:extLst>
      <p:ext uri="{BB962C8B-B14F-4D97-AF65-F5344CB8AC3E}">
        <p14:creationId xmlns:p14="http://schemas.microsoft.com/office/powerpoint/2010/main" val="263138683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34B2688-943B-D3D3-8B89-5FB7B479DD5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24A1697-AD64-28AC-51F5-09D86B774776}"/>
              </a:ext>
            </a:extLst>
          </p:cNvPr>
          <p:cNvSpPr>
            <a:spLocks noGrp="1"/>
          </p:cNvSpPr>
          <p:nvPr>
            <p:ph type="title"/>
          </p:nvPr>
        </p:nvSpPr>
        <p:spPr/>
        <p:txBody>
          <a:bodyPr/>
          <a:lstStyle/>
          <a:p>
            <a:r>
              <a:rPr lang="en-US" dirty="0"/>
              <a:t>Reflection</a:t>
            </a:r>
          </a:p>
        </p:txBody>
      </p:sp>
      <p:sp>
        <p:nvSpPr>
          <p:cNvPr id="3" name="Content Placeholder 2">
            <a:extLst>
              <a:ext uri="{FF2B5EF4-FFF2-40B4-BE49-F238E27FC236}">
                <a16:creationId xmlns:a16="http://schemas.microsoft.com/office/drawing/2014/main" id="{C0973F3D-CC8B-C117-2557-A9B57805860F}"/>
              </a:ext>
            </a:extLst>
          </p:cNvPr>
          <p:cNvSpPr>
            <a:spLocks noGrp="1"/>
          </p:cNvSpPr>
          <p:nvPr>
            <p:ph idx="1"/>
          </p:nvPr>
        </p:nvSpPr>
        <p:spPr/>
        <p:txBody>
          <a:bodyPr>
            <a:normAutofit/>
          </a:bodyPr>
          <a:lstStyle/>
          <a:p>
            <a:r>
              <a:rPr lang="en-US" dirty="0"/>
              <a:t>What we did well on</a:t>
            </a:r>
          </a:p>
          <a:p>
            <a:pPr lvl="1"/>
            <a:r>
              <a:rPr lang="en-US" dirty="0"/>
              <a:t>We quickly agreed on a simple, common fix for all affected specs</a:t>
            </a:r>
          </a:p>
          <a:p>
            <a:pPr lvl="1"/>
            <a:r>
              <a:rPr lang="en-US" dirty="0"/>
              <a:t>We quickly responsibly disclosed vulnerability to affected parties</a:t>
            </a:r>
          </a:p>
          <a:p>
            <a:pPr lvl="1"/>
            <a:r>
              <a:rPr lang="en-US" dirty="0"/>
              <a:t>Implementations and deployments were updated before disclosure</a:t>
            </a:r>
          </a:p>
          <a:p>
            <a:r>
              <a:rPr lang="en-US" dirty="0"/>
              <a:t>What we could have done better on</a:t>
            </a:r>
          </a:p>
          <a:p>
            <a:pPr lvl="1"/>
            <a:r>
              <a:rPr lang="en-US" dirty="0"/>
              <a:t>We intended to update the specs fast but it’s taken 20 months</a:t>
            </a:r>
          </a:p>
          <a:p>
            <a:pPr lvl="2"/>
            <a:r>
              <a:rPr lang="en-US" dirty="0"/>
              <a:t>Progress eventually fell into the normal cadence of IETF spec development</a:t>
            </a:r>
          </a:p>
          <a:p>
            <a:pPr lvl="1"/>
            <a:r>
              <a:rPr lang="en-US" dirty="0"/>
              <a:t>Updated versions of OpenID Connect, OAuth Security BCP, etc. waiting on rfc7523bis RFC</a:t>
            </a:r>
          </a:p>
        </p:txBody>
      </p:sp>
    </p:spTree>
    <p:extLst>
      <p:ext uri="{BB962C8B-B14F-4D97-AF65-F5344CB8AC3E}">
        <p14:creationId xmlns:p14="http://schemas.microsoft.com/office/powerpoint/2010/main" val="223622105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Your Turn!</a:t>
            </a:r>
          </a:p>
        </p:txBody>
      </p:sp>
      <p:sp>
        <p:nvSpPr>
          <p:cNvPr id="3" name="Content Placeholder 2"/>
          <p:cNvSpPr>
            <a:spLocks noGrp="1"/>
          </p:cNvSpPr>
          <p:nvPr>
            <p:ph idx="1"/>
          </p:nvPr>
        </p:nvSpPr>
        <p:spPr/>
        <p:txBody>
          <a:bodyPr/>
          <a:lstStyle/>
          <a:p>
            <a:r>
              <a:rPr lang="en-US" dirty="0"/>
              <a:t>What would you like to add to our collective reflection on this journey?</a:t>
            </a:r>
          </a:p>
          <a:p>
            <a:endParaRPr lang="en-US" dirty="0"/>
          </a:p>
          <a:p>
            <a:r>
              <a:rPr lang="en-US" i="1" dirty="0"/>
              <a:t>Slides will be posted at </a:t>
            </a:r>
            <a:r>
              <a:rPr lang="en-US" i="1" dirty="0">
                <a:hlinkClick r:id="rId3"/>
              </a:rPr>
              <a:t>https://self-issued.info/</a:t>
            </a:r>
            <a:endParaRPr lang="en-US" i="1" dirty="0"/>
          </a:p>
        </p:txBody>
      </p:sp>
    </p:spTree>
    <p:extLst>
      <p:ext uri="{BB962C8B-B14F-4D97-AF65-F5344CB8AC3E}">
        <p14:creationId xmlns:p14="http://schemas.microsoft.com/office/powerpoint/2010/main" val="27845896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63566E5-07C6-2BAF-F93C-D5B4D341DDE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C6D85B6-FE02-A020-A7A9-4FCE1C77058E}"/>
              </a:ext>
            </a:extLst>
          </p:cNvPr>
          <p:cNvSpPr>
            <a:spLocks noGrp="1"/>
          </p:cNvSpPr>
          <p:nvPr>
            <p:ph type="title"/>
          </p:nvPr>
        </p:nvSpPr>
        <p:spPr/>
        <p:txBody>
          <a:bodyPr>
            <a:normAutofit fontScale="90000"/>
          </a:bodyPr>
          <a:lstStyle/>
          <a:p>
            <a:r>
              <a:rPr lang="en-US" dirty="0"/>
              <a:t>2024 Security Analysis of OpenID Federation</a:t>
            </a:r>
          </a:p>
        </p:txBody>
      </p:sp>
      <p:sp>
        <p:nvSpPr>
          <p:cNvPr id="3" name="Content Placeholder 2">
            <a:extLst>
              <a:ext uri="{FF2B5EF4-FFF2-40B4-BE49-F238E27FC236}">
                <a16:creationId xmlns:a16="http://schemas.microsoft.com/office/drawing/2014/main" id="{4859C64A-FD80-671E-483E-31A39051D5D4}"/>
              </a:ext>
            </a:extLst>
          </p:cNvPr>
          <p:cNvSpPr>
            <a:spLocks noGrp="1"/>
          </p:cNvSpPr>
          <p:nvPr>
            <p:ph idx="1"/>
          </p:nvPr>
        </p:nvSpPr>
        <p:spPr/>
        <p:txBody>
          <a:bodyPr>
            <a:normAutofit/>
          </a:bodyPr>
          <a:lstStyle/>
          <a:p>
            <a:r>
              <a:rPr lang="en-US" dirty="0"/>
              <a:t>Stuttgart security researchers analyzed </a:t>
            </a:r>
            <a:r>
              <a:rPr lang="en-US" dirty="0">
                <a:hlinkClick r:id="rId3"/>
              </a:rPr>
              <a:t>Last OpenID Federation Implementer’s Draft</a:t>
            </a:r>
            <a:r>
              <a:rPr lang="en-US" dirty="0"/>
              <a:t> in mid-2024</a:t>
            </a:r>
          </a:p>
          <a:p>
            <a:pPr lvl="1"/>
            <a:r>
              <a:rPr lang="en-US" dirty="0"/>
              <a:t>Tim Würtele, Pedram Hosseyni, and Professor Ralf Küsters</a:t>
            </a:r>
          </a:p>
          <a:p>
            <a:r>
              <a:rPr lang="en-US" dirty="0"/>
              <a:t>Discovered an actionable security vulnerability in the audience values used for JWT Client Authentication and/or PAR</a:t>
            </a:r>
          </a:p>
          <a:p>
            <a:pPr lvl="1"/>
            <a:r>
              <a:rPr lang="en-US" dirty="0"/>
              <a:t>Applies to numerous specs using JWT Client Authentication and/or PAR, including multiple OAuth specifications</a:t>
            </a:r>
          </a:p>
          <a:p>
            <a:r>
              <a:rPr lang="en-US" dirty="0"/>
              <a:t>Privately reported to the OIDF on September 20, 2024</a:t>
            </a:r>
          </a:p>
        </p:txBody>
      </p:sp>
    </p:spTree>
    <p:extLst>
      <p:ext uri="{BB962C8B-B14F-4D97-AF65-F5344CB8AC3E}">
        <p14:creationId xmlns:p14="http://schemas.microsoft.com/office/powerpoint/2010/main" val="271966601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Rest of This Presentation to Cover</a:t>
            </a:r>
          </a:p>
        </p:txBody>
      </p:sp>
      <p:sp>
        <p:nvSpPr>
          <p:cNvPr id="3" name="Content Placeholder 2"/>
          <p:cNvSpPr>
            <a:spLocks noGrp="1"/>
          </p:cNvSpPr>
          <p:nvPr>
            <p:ph idx="1"/>
          </p:nvPr>
        </p:nvSpPr>
        <p:spPr>
          <a:xfrm>
            <a:off x="609600" y="1600200"/>
            <a:ext cx="10972800" cy="4983161"/>
          </a:xfrm>
        </p:spPr>
        <p:txBody>
          <a:bodyPr>
            <a:normAutofit fontScale="92500" lnSpcReduction="20000"/>
          </a:bodyPr>
          <a:lstStyle/>
          <a:p>
            <a:r>
              <a:rPr lang="en-US" dirty="0"/>
              <a:t>What happened next and why?</a:t>
            </a:r>
          </a:p>
          <a:p>
            <a:r>
              <a:rPr lang="en-US" dirty="0"/>
              <a:t>How the vulnerability was:</a:t>
            </a:r>
          </a:p>
          <a:p>
            <a:pPr lvl="1"/>
            <a:r>
              <a:rPr lang="en-US" dirty="0"/>
              <a:t>Discussed privately among authors of affected specifications</a:t>
            </a:r>
          </a:p>
          <a:p>
            <a:pPr lvl="1"/>
            <a:r>
              <a:rPr lang="en-US" dirty="0"/>
              <a:t>Disclosed to affected parties and developers</a:t>
            </a:r>
          </a:p>
          <a:p>
            <a:pPr lvl="1"/>
            <a:r>
              <a:rPr lang="en-US" dirty="0"/>
              <a:t>Disclosed to the OAuth working group</a:t>
            </a:r>
          </a:p>
          <a:p>
            <a:pPr lvl="1"/>
            <a:r>
              <a:rPr lang="en-US" dirty="0"/>
              <a:t>Disclosed publicly by the OpenID Foundation</a:t>
            </a:r>
          </a:p>
          <a:p>
            <a:pPr lvl="1"/>
            <a:r>
              <a:rPr lang="en-US" dirty="0"/>
              <a:t>Fixed in the affected specifications (still a work in progress)</a:t>
            </a:r>
          </a:p>
          <a:p>
            <a:r>
              <a:rPr lang="en-US" dirty="0"/>
              <a:t>Tradeoffs considered and decisions made</a:t>
            </a:r>
          </a:p>
          <a:p>
            <a:r>
              <a:rPr lang="en-US" dirty="0"/>
              <a:t>Lessons learned</a:t>
            </a:r>
          </a:p>
          <a:p>
            <a:endParaRPr lang="en-US" dirty="0"/>
          </a:p>
          <a:p>
            <a:r>
              <a:rPr lang="en-US" i="1" dirty="0"/>
              <a:t>Much of this information not previously public</a:t>
            </a:r>
          </a:p>
        </p:txBody>
      </p:sp>
    </p:spTree>
    <p:extLst>
      <p:ext uri="{BB962C8B-B14F-4D97-AF65-F5344CB8AC3E}">
        <p14:creationId xmlns:p14="http://schemas.microsoft.com/office/powerpoint/2010/main" val="194034788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F79918C-F6B9-5761-E778-7D7116863C1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B714B2F-0A91-37DB-0F3A-674553F0C027}"/>
              </a:ext>
            </a:extLst>
          </p:cNvPr>
          <p:cNvSpPr>
            <a:spLocks noGrp="1"/>
          </p:cNvSpPr>
          <p:nvPr>
            <p:ph type="title"/>
          </p:nvPr>
        </p:nvSpPr>
        <p:spPr/>
        <p:txBody>
          <a:bodyPr/>
          <a:lstStyle/>
          <a:p>
            <a:r>
              <a:rPr lang="en-US" dirty="0"/>
              <a:t>Pre-Disclosure Timeline: September 2024</a:t>
            </a:r>
          </a:p>
        </p:txBody>
      </p:sp>
      <p:sp>
        <p:nvSpPr>
          <p:cNvPr id="3" name="Content Placeholder 2">
            <a:extLst>
              <a:ext uri="{FF2B5EF4-FFF2-40B4-BE49-F238E27FC236}">
                <a16:creationId xmlns:a16="http://schemas.microsoft.com/office/drawing/2014/main" id="{6936E394-F4C9-77DE-1742-3CA4CDFA246D}"/>
              </a:ext>
            </a:extLst>
          </p:cNvPr>
          <p:cNvSpPr>
            <a:spLocks noGrp="1"/>
          </p:cNvSpPr>
          <p:nvPr>
            <p:ph idx="1"/>
          </p:nvPr>
        </p:nvSpPr>
        <p:spPr>
          <a:xfrm>
            <a:off x="609600" y="1600200"/>
            <a:ext cx="10972800" cy="4878293"/>
          </a:xfrm>
        </p:spPr>
        <p:txBody>
          <a:bodyPr>
            <a:normAutofit fontScale="85000" lnSpcReduction="10000"/>
          </a:bodyPr>
          <a:lstStyle/>
          <a:p>
            <a:r>
              <a:rPr lang="en-US" dirty="0"/>
              <a:t>Sep 20: Researchers e-mailed me about the vulnerability</a:t>
            </a:r>
          </a:p>
          <a:p>
            <a:pPr lvl="1"/>
            <a:r>
              <a:rPr lang="en-US" dirty="0"/>
              <a:t>Described how malicious authorization server could use the token endpoint of a legitimate authorization server as the audience value</a:t>
            </a:r>
          </a:p>
          <a:p>
            <a:pPr lvl="1"/>
            <a:r>
              <a:rPr lang="en-US" dirty="0"/>
              <a:t>Resulting in a client authentication JWT the attacker can use there</a:t>
            </a:r>
          </a:p>
          <a:p>
            <a:pPr lvl="1"/>
            <a:r>
              <a:rPr lang="en-US" dirty="0"/>
              <a:t>Initial description was of how PAR is vulnerable</a:t>
            </a:r>
          </a:p>
          <a:p>
            <a:r>
              <a:rPr lang="en-US" dirty="0"/>
              <a:t>Sep 20: I looped in other OpenID Federation authors</a:t>
            </a:r>
          </a:p>
          <a:p>
            <a:r>
              <a:rPr lang="en-US" dirty="0"/>
              <a:t>Sep 23: </a:t>
            </a:r>
            <a:r>
              <a:rPr lang="pt-BR" dirty="0"/>
              <a:t>Pedram Hosseyni </a:t>
            </a:r>
            <a:r>
              <a:rPr lang="en-US" dirty="0"/>
              <a:t>wrote</a:t>
            </a:r>
          </a:p>
          <a:p>
            <a:pPr lvl="1"/>
            <a:r>
              <a:rPr lang="en-US" dirty="0"/>
              <a:t>“We agree that the best fix is to mandate either the issuer identifier (done, e.g., in FAPI 2.0) or the exact endpoint at which the  is used (e.g., the PAR endpoint for PAR requests, and the token endpoint for token requests) as the audience value.”</a:t>
            </a:r>
          </a:p>
          <a:p>
            <a:r>
              <a:rPr lang="en-US" dirty="0"/>
              <a:t>Sep 23: Giuseppe De Marco advocated for responsible disclosure, given the broad impact of the vulnerability</a:t>
            </a:r>
          </a:p>
        </p:txBody>
      </p:sp>
    </p:spTree>
    <p:extLst>
      <p:ext uri="{BB962C8B-B14F-4D97-AF65-F5344CB8AC3E}">
        <p14:creationId xmlns:p14="http://schemas.microsoft.com/office/powerpoint/2010/main" val="19626172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3996472-ADDD-1DE6-1AF7-31FCDF06E24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4477EB4-04A1-F0FF-B990-A3F48D4FE6BD}"/>
              </a:ext>
            </a:extLst>
          </p:cNvPr>
          <p:cNvSpPr>
            <a:spLocks noGrp="1"/>
          </p:cNvSpPr>
          <p:nvPr>
            <p:ph type="title"/>
          </p:nvPr>
        </p:nvSpPr>
        <p:spPr/>
        <p:txBody>
          <a:bodyPr>
            <a:normAutofit/>
          </a:bodyPr>
          <a:lstStyle/>
          <a:p>
            <a:r>
              <a:rPr lang="en-US" dirty="0"/>
              <a:t>Pre-Disclosure Timeline: Sep-Oct 2024</a:t>
            </a:r>
          </a:p>
        </p:txBody>
      </p:sp>
      <p:sp>
        <p:nvSpPr>
          <p:cNvPr id="3" name="Content Placeholder 2">
            <a:extLst>
              <a:ext uri="{FF2B5EF4-FFF2-40B4-BE49-F238E27FC236}">
                <a16:creationId xmlns:a16="http://schemas.microsoft.com/office/drawing/2014/main" id="{3A8ACB88-509D-E7AB-04E4-F9B39FBC8C16}"/>
              </a:ext>
            </a:extLst>
          </p:cNvPr>
          <p:cNvSpPr>
            <a:spLocks noGrp="1"/>
          </p:cNvSpPr>
          <p:nvPr>
            <p:ph idx="1"/>
          </p:nvPr>
        </p:nvSpPr>
        <p:spPr>
          <a:xfrm>
            <a:off x="609600" y="1444818"/>
            <a:ext cx="10972800" cy="4983161"/>
          </a:xfrm>
        </p:spPr>
        <p:txBody>
          <a:bodyPr>
            <a:normAutofit fontScale="85000" lnSpcReduction="10000"/>
          </a:bodyPr>
          <a:lstStyle/>
          <a:p>
            <a:r>
              <a:rPr lang="en-US" dirty="0"/>
              <a:t>Sep 25: </a:t>
            </a:r>
            <a:r>
              <a:rPr lang="de-DE" dirty="0"/>
              <a:t>Tim Würtele </a:t>
            </a:r>
            <a:r>
              <a:rPr lang="en-US" dirty="0"/>
              <a:t>clarified that the fix requires changes to the audience values used by clients</a:t>
            </a:r>
          </a:p>
          <a:p>
            <a:pPr lvl="1"/>
            <a:r>
              <a:rPr lang="en-US" dirty="0"/>
              <a:t>He advocated for using the issuer identifier value as “aud” like FAPI 2.0 does</a:t>
            </a:r>
          </a:p>
          <a:p>
            <a:r>
              <a:rPr lang="en-US" dirty="0"/>
              <a:t>Oct 2: Tim and Pedram supplied write-up on the attack as it applies to OpenID Connect and PAR</a:t>
            </a:r>
          </a:p>
          <a:p>
            <a:r>
              <a:rPr lang="en-US" dirty="0"/>
              <a:t>Oct 2: I shared the vulnerability with </a:t>
            </a:r>
            <a:r>
              <a:rPr lang="en-GB" dirty="0"/>
              <a:t>authors of PAR, OpenID Connect, OpenID Federation, and FAPI</a:t>
            </a:r>
          </a:p>
          <a:p>
            <a:r>
              <a:rPr lang="en-US" dirty="0"/>
              <a:t>Oct 3: Joseph Heenan shared with key OIDF staff and identified potentially affected Open Finance and Open Insurance ecosystems</a:t>
            </a:r>
          </a:p>
          <a:p>
            <a:r>
              <a:rPr lang="en-US" dirty="0"/>
              <a:t>Oct 4: Pedram</a:t>
            </a:r>
            <a:r>
              <a:rPr lang="en-US" baseline="0" dirty="0"/>
              <a:t> pointed out that CIBA is also vulnerable</a:t>
            </a:r>
          </a:p>
          <a:p>
            <a:r>
              <a:rPr lang="en-US" dirty="0"/>
              <a:t>Oct 9: </a:t>
            </a:r>
            <a:r>
              <a:rPr lang="da-DK" dirty="0"/>
              <a:t>Filip Skokan suggested updating RFC 7523 and OpenID Connect and pointed out the need to update certification tests allowing audience arrays</a:t>
            </a:r>
            <a:endParaRPr lang="en-US" dirty="0"/>
          </a:p>
        </p:txBody>
      </p:sp>
    </p:spTree>
    <p:extLst>
      <p:ext uri="{BB962C8B-B14F-4D97-AF65-F5344CB8AC3E}">
        <p14:creationId xmlns:p14="http://schemas.microsoft.com/office/powerpoint/2010/main" val="339646903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FD92FE-7961-4178-5A7D-F9F79FE707D1}"/>
              </a:ext>
            </a:extLst>
          </p:cNvPr>
          <p:cNvSpPr>
            <a:spLocks noGrp="1"/>
          </p:cNvSpPr>
          <p:nvPr>
            <p:ph type="title"/>
          </p:nvPr>
        </p:nvSpPr>
        <p:spPr/>
        <p:txBody>
          <a:bodyPr/>
          <a:lstStyle/>
          <a:p>
            <a:pPr lvl="0"/>
            <a:r>
              <a:rPr lang="en-US" dirty="0"/>
              <a:t>Pre-Disclosure Timeline: Oct-Dec 2024</a:t>
            </a:r>
          </a:p>
        </p:txBody>
      </p:sp>
      <p:sp>
        <p:nvSpPr>
          <p:cNvPr id="3" name="Content Placeholder 2">
            <a:extLst>
              <a:ext uri="{FF2B5EF4-FFF2-40B4-BE49-F238E27FC236}">
                <a16:creationId xmlns:a16="http://schemas.microsoft.com/office/drawing/2014/main" id="{578CA39F-4312-4700-F415-C54C8CCAE5D8}"/>
              </a:ext>
            </a:extLst>
          </p:cNvPr>
          <p:cNvSpPr>
            <a:spLocks noGrp="1"/>
          </p:cNvSpPr>
          <p:nvPr>
            <p:ph idx="1"/>
          </p:nvPr>
        </p:nvSpPr>
        <p:spPr>
          <a:xfrm>
            <a:off x="609600" y="1417638"/>
            <a:ext cx="10972800" cy="5165724"/>
          </a:xfrm>
        </p:spPr>
        <p:txBody>
          <a:bodyPr>
            <a:normAutofit fontScale="85000" lnSpcReduction="10000"/>
          </a:bodyPr>
          <a:lstStyle/>
          <a:p>
            <a:r>
              <a:rPr lang="en-US" dirty="0"/>
              <a:t>Oct 10: Planning call among OpenID and OAuth editors</a:t>
            </a:r>
          </a:p>
          <a:p>
            <a:r>
              <a:rPr lang="en-US" dirty="0"/>
              <a:t>Oct 24: </a:t>
            </a:r>
            <a:r>
              <a:rPr lang="en-US" dirty="0">
                <a:hlinkClick r:id="rId2"/>
              </a:rPr>
              <a:t>OpenID Federation draft 40</a:t>
            </a:r>
            <a:r>
              <a:rPr lang="en-US" dirty="0"/>
              <a:t> published with change to use the issuer identifier as the audience </a:t>
            </a:r>
            <a:r>
              <a:rPr lang="en-US" i="1" dirty="0"/>
              <a:t>(without saying why)</a:t>
            </a:r>
          </a:p>
          <a:p>
            <a:r>
              <a:rPr lang="en-US" dirty="0"/>
              <a:t>Nov 5: Invitation-only discussion at IETF 121 in Dublin</a:t>
            </a:r>
          </a:p>
          <a:p>
            <a:pPr lvl="1"/>
            <a:r>
              <a:rPr lang="en-US" dirty="0"/>
              <a:t>Discussed pros and cons of potential solutions</a:t>
            </a:r>
          </a:p>
          <a:p>
            <a:pPr lvl="1"/>
            <a:r>
              <a:rPr lang="en-US" dirty="0"/>
              <a:t>Filip Skokan proposed explicitly typing </a:t>
            </a:r>
            <a:r>
              <a:rPr lang="en-US" dirty="0">
                <a:latin typeface="Courier New" panose="02070309020205020404" pitchFamily="49" charset="0"/>
                <a:cs typeface="Courier New" panose="02070309020205020404" pitchFamily="49" charset="0"/>
              </a:rPr>
              <a:t>private_key_jwt</a:t>
            </a:r>
            <a:r>
              <a:rPr lang="en-US" dirty="0"/>
              <a:t> JWTs in rfc7523bis</a:t>
            </a:r>
          </a:p>
          <a:p>
            <a:r>
              <a:rPr lang="en-US" dirty="0"/>
              <a:t>Nov 27: Non-publicized draft-jones-oauth-rfc7523bis GitHub draft created</a:t>
            </a:r>
          </a:p>
          <a:p>
            <a:r>
              <a:rPr lang="en-US" dirty="0"/>
              <a:t>Dec 2: FAPI 2 updated to require issuer identifier as only “aud” value </a:t>
            </a:r>
            <a:r>
              <a:rPr lang="en-US" i="1" dirty="0"/>
              <a:t>(without saying why)</a:t>
            </a:r>
            <a:endParaRPr lang="en-US" dirty="0"/>
          </a:p>
          <a:p>
            <a:r>
              <a:rPr lang="en-US" dirty="0"/>
              <a:t>Nov &amp; Dec: “Responsible Disclosure” doc privately shared with potentially vulnerable FAPI ecosystems and vendors</a:t>
            </a:r>
          </a:p>
          <a:p>
            <a:r>
              <a:rPr lang="en-US" dirty="0"/>
              <a:t>December: Fixes applied to SDKs, such as Connect2ID, Duende</a:t>
            </a:r>
          </a:p>
        </p:txBody>
      </p:sp>
    </p:spTree>
    <p:extLst>
      <p:ext uri="{BB962C8B-B14F-4D97-AF65-F5344CB8AC3E}">
        <p14:creationId xmlns:p14="http://schemas.microsoft.com/office/powerpoint/2010/main" val="187755397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2EDF3E-2BE4-FEA9-7827-300E39A63B14}"/>
              </a:ext>
            </a:extLst>
          </p:cNvPr>
          <p:cNvSpPr>
            <a:spLocks noGrp="1"/>
          </p:cNvSpPr>
          <p:nvPr>
            <p:ph type="title"/>
          </p:nvPr>
        </p:nvSpPr>
        <p:spPr>
          <a:xfrm>
            <a:off x="838200" y="138994"/>
            <a:ext cx="10515600" cy="676846"/>
          </a:xfrm>
        </p:spPr>
        <p:txBody>
          <a:bodyPr>
            <a:normAutofit fontScale="90000"/>
          </a:bodyPr>
          <a:lstStyle/>
          <a:p>
            <a:r>
              <a:rPr lang="en-US" sz="3200" dirty="0"/>
              <a:t>Pros and Cons of Proposed Solutions </a:t>
            </a:r>
            <a:r>
              <a:rPr lang="en-US" sz="3200" i="1" dirty="0"/>
              <a:t>(from IETF 121 Private Meeting)</a:t>
            </a:r>
            <a:endParaRPr lang="en-US" sz="3200" dirty="0"/>
          </a:p>
        </p:txBody>
      </p:sp>
      <p:graphicFrame>
        <p:nvGraphicFramePr>
          <p:cNvPr id="5" name="Content Placeholder 4">
            <a:extLst>
              <a:ext uri="{FF2B5EF4-FFF2-40B4-BE49-F238E27FC236}">
                <a16:creationId xmlns:a16="http://schemas.microsoft.com/office/drawing/2014/main" id="{05F7D7C7-BB61-D061-F5C7-27EC8DBFDB06}"/>
              </a:ext>
            </a:extLst>
          </p:cNvPr>
          <p:cNvGraphicFramePr>
            <a:graphicFrameLocks noGrp="1"/>
          </p:cNvGraphicFramePr>
          <p:nvPr>
            <p:ph idx="1"/>
          </p:nvPr>
        </p:nvGraphicFramePr>
        <p:xfrm>
          <a:off x="427839" y="911224"/>
          <a:ext cx="11291580" cy="5823054"/>
        </p:xfrm>
        <a:graphic>
          <a:graphicData uri="http://schemas.openxmlformats.org/drawingml/2006/table">
            <a:tbl>
              <a:tblPr firstRow="1">
                <a:tableStyleId>{5C22544A-7EE6-4342-B048-85BDC9FD1C3A}</a:tableStyleId>
              </a:tblPr>
              <a:tblGrid>
                <a:gridCol w="922789">
                  <a:extLst>
                    <a:ext uri="{9D8B030D-6E8A-4147-A177-3AD203B41FA5}">
                      <a16:colId xmlns:a16="http://schemas.microsoft.com/office/drawing/2014/main" val="1781442173"/>
                    </a:ext>
                  </a:extLst>
                </a:gridCol>
                <a:gridCol w="3414319">
                  <a:extLst>
                    <a:ext uri="{9D8B030D-6E8A-4147-A177-3AD203B41FA5}">
                      <a16:colId xmlns:a16="http://schemas.microsoft.com/office/drawing/2014/main" val="4134876571"/>
                    </a:ext>
                  </a:extLst>
                </a:gridCol>
                <a:gridCol w="3498209">
                  <a:extLst>
                    <a:ext uri="{9D8B030D-6E8A-4147-A177-3AD203B41FA5}">
                      <a16:colId xmlns:a16="http://schemas.microsoft.com/office/drawing/2014/main" val="2092601712"/>
                    </a:ext>
                  </a:extLst>
                </a:gridCol>
                <a:gridCol w="3456263">
                  <a:extLst>
                    <a:ext uri="{9D8B030D-6E8A-4147-A177-3AD203B41FA5}">
                      <a16:colId xmlns:a16="http://schemas.microsoft.com/office/drawing/2014/main" val="1291708324"/>
                    </a:ext>
                  </a:extLst>
                </a:gridCol>
              </a:tblGrid>
              <a:tr h="534774">
                <a:tc>
                  <a:txBody>
                    <a:bodyPr/>
                    <a:lstStyle/>
                    <a:p>
                      <a:pPr>
                        <a:spcAft>
                          <a:spcPts val="600"/>
                        </a:spcAft>
                      </a:pPr>
                      <a:endParaRPr lang="en-US" sz="2000" dirty="0"/>
                    </a:p>
                  </a:txBody>
                  <a:tcPr/>
                </a:tc>
                <a:tc>
                  <a:txBody>
                    <a:bodyPr/>
                    <a:lstStyle/>
                    <a:p>
                      <a:pPr>
                        <a:spcAft>
                          <a:spcPts val="600"/>
                        </a:spcAft>
                      </a:pPr>
                      <a:r>
                        <a:rPr lang="en-US" sz="2000" dirty="0"/>
                        <a:t>“aud” = Issuer Identifier</a:t>
                      </a:r>
                    </a:p>
                  </a:txBody>
                  <a:tcPr/>
                </a:tc>
                <a:tc>
                  <a:txBody>
                    <a:bodyPr/>
                    <a:lstStyle/>
                    <a:p>
                      <a:pPr>
                        <a:spcAft>
                          <a:spcPts val="600"/>
                        </a:spcAft>
                      </a:pPr>
                      <a:r>
                        <a:rPr lang="en-US" sz="2000" dirty="0"/>
                        <a:t>“aud” = Target Endpoint</a:t>
                      </a:r>
                    </a:p>
                  </a:txBody>
                  <a:tcPr/>
                </a:tc>
                <a:tc>
                  <a:txBody>
                    <a:bodyPr/>
                    <a:lstStyle/>
                    <a:p>
                      <a:pPr>
                        <a:spcAft>
                          <a:spcPts val="600"/>
                        </a:spcAft>
                      </a:pPr>
                      <a:r>
                        <a:rPr lang="en-US" sz="2000" dirty="0"/>
                        <a:t>New claim like “htu”</a:t>
                      </a:r>
                    </a:p>
                  </a:txBody>
                  <a:tcPr/>
                </a:tc>
                <a:extLst>
                  <a:ext uri="{0D108BD9-81ED-4DB2-BD59-A6C34878D82A}">
                    <a16:rowId xmlns:a16="http://schemas.microsoft.com/office/drawing/2014/main" val="3941878878"/>
                  </a:ext>
                </a:extLst>
              </a:tr>
              <a:tr h="1929838">
                <a:tc>
                  <a:txBody>
                    <a:bodyPr/>
                    <a:lstStyle/>
                    <a:p>
                      <a:pPr>
                        <a:spcAft>
                          <a:spcPts val="600"/>
                        </a:spcAft>
                      </a:pPr>
                      <a:r>
                        <a:rPr lang="en-US" sz="2000" dirty="0"/>
                        <a:t>Pros</a:t>
                      </a:r>
                    </a:p>
                  </a:txBody>
                  <a:tcPr/>
                </a:tc>
                <a:tc>
                  <a:txBody>
                    <a:bodyPr/>
                    <a:lstStyle/>
                    <a:p>
                      <a:pPr>
                        <a:spcAft>
                          <a:spcPts val="600"/>
                        </a:spcAft>
                      </a:pPr>
                      <a:r>
                        <a:rPr lang="en-US" sz="2000" dirty="0"/>
                        <a:t>Aligns w/ RFC 9207 “iss”</a:t>
                      </a:r>
                    </a:p>
                    <a:p>
                      <a:pPr>
                        <a:spcAft>
                          <a:spcPts val="600"/>
                        </a:spcAft>
                      </a:pPr>
                      <a:r>
                        <a:rPr lang="en-US" sz="2000" dirty="0"/>
                        <a:t>Aligns w/ RFC 8414 issuer</a:t>
                      </a:r>
                    </a:p>
                    <a:p>
                      <a:pPr>
                        <a:spcAft>
                          <a:spcPts val="600"/>
                        </a:spcAft>
                      </a:pPr>
                      <a:r>
                        <a:rPr lang="en-US" sz="2000" dirty="0"/>
                        <a:t>Single identifier for each AS</a:t>
                      </a:r>
                    </a:p>
                    <a:p>
                      <a:pPr>
                        <a:spcAft>
                          <a:spcPts val="600"/>
                        </a:spcAft>
                      </a:pPr>
                      <a:r>
                        <a:rPr lang="en-US" sz="2000" dirty="0"/>
                        <a:t>Used in FAPI 2 security analysis</a:t>
                      </a:r>
                    </a:p>
                    <a:p>
                      <a:pPr>
                        <a:spcAft>
                          <a:spcPts val="600"/>
                        </a:spcAft>
                      </a:pPr>
                      <a:r>
                        <a:rPr lang="en-US" sz="2000" dirty="0"/>
                        <a:t>Used in OpenID Federation</a:t>
                      </a:r>
                    </a:p>
                  </a:txBody>
                  <a:tcPr/>
                </a:tc>
                <a:tc>
                  <a:txBody>
                    <a:bodyPr/>
                    <a:lstStyle/>
                    <a:p>
                      <a:pPr>
                        <a:spcAft>
                          <a:spcPts val="600"/>
                        </a:spcAft>
                      </a:pPr>
                      <a:r>
                        <a:rPr lang="en-US" sz="2000" dirty="0"/>
                        <a:t>Usable in systems w/o issuer identifier (but not having it seems unlikely when client uses multiple ASs)</a:t>
                      </a:r>
                    </a:p>
                    <a:p>
                      <a:pPr>
                        <a:spcAft>
                          <a:spcPts val="600"/>
                        </a:spcAft>
                      </a:pPr>
                      <a:r>
                        <a:rPr lang="en-US" sz="2000" dirty="0"/>
                        <a:t>Aligns w/ part of RFC 7523 token endpoint URL guidance</a:t>
                      </a:r>
                    </a:p>
                  </a:txBody>
                  <a:tcPr/>
                </a:tc>
                <a:tc>
                  <a:txBody>
                    <a:bodyPr/>
                    <a:lstStyle/>
                    <a:p>
                      <a:pPr>
                        <a:spcAft>
                          <a:spcPts val="600"/>
                        </a:spcAft>
                      </a:pPr>
                      <a:r>
                        <a:rPr lang="en-US" sz="2000" dirty="0"/>
                        <a:t>New claim that we can define however we like</a:t>
                      </a:r>
                    </a:p>
                    <a:p>
                      <a:pPr>
                        <a:spcAft>
                          <a:spcPts val="600"/>
                        </a:spcAft>
                      </a:pPr>
                      <a:r>
                        <a:rPr lang="en-US" sz="2000" dirty="0"/>
                        <a:t>Doesn’t require updating description of “aud” anywhere</a:t>
                      </a:r>
                    </a:p>
                  </a:txBody>
                  <a:tcPr/>
                </a:tc>
                <a:extLst>
                  <a:ext uri="{0D108BD9-81ED-4DB2-BD59-A6C34878D82A}">
                    <a16:rowId xmlns:a16="http://schemas.microsoft.com/office/drawing/2014/main" val="346652785"/>
                  </a:ext>
                </a:extLst>
              </a:tr>
              <a:tr h="1813582">
                <a:tc>
                  <a:txBody>
                    <a:bodyPr/>
                    <a:lstStyle/>
                    <a:p>
                      <a:pPr>
                        <a:spcAft>
                          <a:spcPts val="600"/>
                        </a:spcAft>
                      </a:pPr>
                      <a:r>
                        <a:rPr lang="en-US" sz="2000" dirty="0"/>
                        <a:t>Cons</a:t>
                      </a:r>
                    </a:p>
                  </a:txBody>
                  <a:tcPr/>
                </a:tc>
                <a:tc>
                  <a:txBody>
                    <a:bodyPr/>
                    <a:lstStyle/>
                    <a:p>
                      <a:pPr>
                        <a:spcAft>
                          <a:spcPts val="600"/>
                        </a:spcAft>
                      </a:pPr>
                      <a:r>
                        <a:rPr lang="en-US" sz="2000" dirty="0"/>
                        <a:t>Requires spec updates</a:t>
                      </a:r>
                    </a:p>
                    <a:p>
                      <a:pPr>
                        <a:spcAft>
                          <a:spcPts val="600"/>
                        </a:spcAft>
                      </a:pPr>
                      <a:r>
                        <a:rPr lang="en-US" sz="2000" dirty="0"/>
                        <a:t>Requires updates to some software using private_key_jwt</a:t>
                      </a:r>
                    </a:p>
                    <a:p>
                      <a:pPr>
                        <a:spcAft>
                          <a:spcPts val="600"/>
                        </a:spcAft>
                      </a:pPr>
                      <a:r>
                        <a:rPr lang="en-US" sz="2000" dirty="0"/>
                        <a:t>Alternative needed when no issuer in ecosystem (like RFC 9207 “deployment-specific ways” alternative)</a:t>
                      </a:r>
                    </a:p>
                  </a:txBody>
                  <a:tcPr/>
                </a:tc>
                <a:tc>
                  <a:txBody>
                    <a:bodyPr/>
                    <a:lstStyle/>
                    <a:p>
                      <a:pPr>
                        <a:spcAft>
                          <a:spcPts val="600"/>
                        </a:spcAft>
                      </a:pPr>
                      <a:r>
                        <a:rPr lang="en-US" sz="2000" dirty="0"/>
                        <a:t>Requires spec updates</a:t>
                      </a:r>
                    </a:p>
                    <a:p>
                      <a:pPr>
                        <a:spcAft>
                          <a:spcPts val="600"/>
                        </a:spcAft>
                      </a:pPr>
                      <a:r>
                        <a:rPr lang="en-US" sz="2000" dirty="0"/>
                        <a:t>Requires updates to some software using private_key_jwt</a:t>
                      </a:r>
                    </a:p>
                    <a:p>
                      <a:pPr>
                        <a:spcAft>
                          <a:spcPts val="600"/>
                        </a:spcAft>
                      </a:pPr>
                      <a:r>
                        <a:rPr lang="en-US" sz="2000" dirty="0"/>
                        <a:t>Many identifiers for same AS (one per endpoint) – confusing</a:t>
                      </a:r>
                    </a:p>
                    <a:p>
                      <a:pPr>
                        <a:spcAft>
                          <a:spcPts val="600"/>
                        </a:spcAft>
                      </a:pPr>
                      <a:r>
                        <a:rPr lang="en-US" sz="2000" i="1" dirty="0"/>
                        <a:t>May not solve the security problem </a:t>
                      </a:r>
                      <a:r>
                        <a:rPr lang="en-US" sz="2000" dirty="0"/>
                        <a:t>when endpoints shared by multiple ASs</a:t>
                      </a:r>
                    </a:p>
                  </a:txBody>
                  <a:tcPr/>
                </a:tc>
                <a:tc>
                  <a:txBody>
                    <a:bodyPr/>
                    <a:lstStyle/>
                    <a:p>
                      <a:pPr>
                        <a:spcAft>
                          <a:spcPts val="600"/>
                        </a:spcAft>
                      </a:pPr>
                      <a:r>
                        <a:rPr lang="en-US" sz="2000" dirty="0"/>
                        <a:t>Requires spec updates</a:t>
                      </a:r>
                    </a:p>
                    <a:p>
                      <a:pPr>
                        <a:spcAft>
                          <a:spcPts val="600"/>
                        </a:spcAft>
                      </a:pPr>
                      <a:r>
                        <a:rPr lang="en-US" sz="2000" dirty="0"/>
                        <a:t>Requires updates to </a:t>
                      </a:r>
                      <a:r>
                        <a:rPr lang="en-US" sz="2000" b="1" dirty="0"/>
                        <a:t>all</a:t>
                      </a:r>
                      <a:r>
                        <a:rPr lang="en-US" sz="2000" dirty="0"/>
                        <a:t> software using private_key_jwt</a:t>
                      </a:r>
                    </a:p>
                    <a:p>
                      <a:pPr>
                        <a:spcAft>
                          <a:spcPts val="600"/>
                        </a:spcAft>
                      </a:pPr>
                      <a:r>
                        <a:rPr lang="en-US" sz="2000" dirty="0"/>
                        <a:t>Gives up on purpose of “aud”</a:t>
                      </a:r>
                    </a:p>
                    <a:p>
                      <a:pPr>
                        <a:spcAft>
                          <a:spcPts val="600"/>
                        </a:spcAft>
                      </a:pPr>
                      <a:r>
                        <a:rPr lang="en-US" sz="2000" dirty="0"/>
                        <a:t>Duplicates purpose of “aud”</a:t>
                      </a:r>
                    </a:p>
                  </a:txBody>
                  <a:tcPr/>
                </a:tc>
                <a:extLst>
                  <a:ext uri="{0D108BD9-81ED-4DB2-BD59-A6C34878D82A}">
                    <a16:rowId xmlns:a16="http://schemas.microsoft.com/office/drawing/2014/main" val="656654441"/>
                  </a:ext>
                </a:extLst>
              </a:tr>
            </a:tbl>
          </a:graphicData>
        </a:graphic>
      </p:graphicFrame>
    </p:spTree>
    <p:extLst>
      <p:ext uri="{BB962C8B-B14F-4D97-AF65-F5344CB8AC3E}">
        <p14:creationId xmlns:p14="http://schemas.microsoft.com/office/powerpoint/2010/main" val="245556759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278C43E-766A-2057-A010-5A0CEFC134A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DBAF7A1-6112-D22F-5AA8-3C6792D3C7C6}"/>
              </a:ext>
            </a:extLst>
          </p:cNvPr>
          <p:cNvSpPr>
            <a:spLocks noGrp="1"/>
          </p:cNvSpPr>
          <p:nvPr>
            <p:ph type="title"/>
          </p:nvPr>
        </p:nvSpPr>
        <p:spPr/>
        <p:txBody>
          <a:bodyPr/>
          <a:lstStyle/>
          <a:p>
            <a:pPr lvl="0"/>
            <a:r>
              <a:rPr lang="en-US" dirty="0"/>
              <a:t>Partial-Disclosure Timeline: January 2025</a:t>
            </a:r>
          </a:p>
        </p:txBody>
      </p:sp>
      <p:sp>
        <p:nvSpPr>
          <p:cNvPr id="3" name="Content Placeholder 2">
            <a:extLst>
              <a:ext uri="{FF2B5EF4-FFF2-40B4-BE49-F238E27FC236}">
                <a16:creationId xmlns:a16="http://schemas.microsoft.com/office/drawing/2014/main" id="{A5455616-B295-F091-7B00-FE880CF34673}"/>
              </a:ext>
            </a:extLst>
          </p:cNvPr>
          <p:cNvSpPr>
            <a:spLocks noGrp="1"/>
          </p:cNvSpPr>
          <p:nvPr>
            <p:ph idx="1"/>
          </p:nvPr>
        </p:nvSpPr>
        <p:spPr/>
        <p:txBody>
          <a:bodyPr>
            <a:normAutofit/>
          </a:bodyPr>
          <a:lstStyle/>
          <a:p>
            <a:r>
              <a:rPr lang="en-US" dirty="0"/>
              <a:t>Jan 24: Vulnerability described in non-publicized OpenID page</a:t>
            </a:r>
          </a:p>
          <a:p>
            <a:pPr lvl="1"/>
            <a:r>
              <a:rPr lang="en-US" dirty="0">
                <a:hlinkClick r:id="rId2"/>
              </a:rPr>
              <a:t>https://openid.net/wp-content/uploads/2025/01/OIDF-Responsible-Disclosure-Notice-on-Security-Vulnerability-for-private_key_jwt.pdf</a:t>
            </a:r>
            <a:endParaRPr lang="en-US" dirty="0"/>
          </a:p>
          <a:p>
            <a:r>
              <a:rPr lang="en-US" dirty="0"/>
              <a:t>Jan 27: </a:t>
            </a:r>
            <a:r>
              <a:rPr lang="en-US" dirty="0">
                <a:hlinkClick r:id="rId3"/>
              </a:rPr>
              <a:t>draft-jones-oauth-rfc7523bis</a:t>
            </a:r>
            <a:r>
              <a:rPr lang="en-US" dirty="0"/>
              <a:t> published</a:t>
            </a:r>
          </a:p>
          <a:p>
            <a:r>
              <a:rPr lang="en-US" dirty="0"/>
              <a:t>Jan 27: OAuth special topic call on security vulnerability</a:t>
            </a:r>
          </a:p>
          <a:p>
            <a:pPr lvl="1"/>
            <a:r>
              <a:rPr lang="en-US" dirty="0">
                <a:hlinkClick r:id="rId4"/>
              </a:rPr>
              <a:t>Presentation by Joseph Heenan and Mike Jones</a:t>
            </a:r>
            <a:endParaRPr lang="en-US" dirty="0"/>
          </a:p>
          <a:p>
            <a:r>
              <a:rPr lang="en-US" dirty="0"/>
              <a:t>Jan 31: Security analysis of OpenID Federation ID4 delivered</a:t>
            </a:r>
          </a:p>
        </p:txBody>
      </p:sp>
    </p:spTree>
    <p:extLst>
      <p:ext uri="{BB962C8B-B14F-4D97-AF65-F5344CB8AC3E}">
        <p14:creationId xmlns:p14="http://schemas.microsoft.com/office/powerpoint/2010/main" val="44312377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1_Office Theme">
  <a:themeElements>
    <a:clrScheme name="Office">
      <a:dk1>
        <a:srgbClr val="000000"/>
      </a:dk1>
      <a:lt1>
        <a:srgbClr val="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2_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Metadata/LabelInfo.xml><?xml version="1.0" encoding="utf-8"?>
<clbl:labelList xmlns:clbl="http://schemas.microsoft.com/office/2020/mipLabelMetadata">
  <clbl:label id="{f42aa342-8706-4288-bd11-ebb85995028c}" enabled="1" method="Standard" siteId="{72f988bf-86f1-41af-91ab-2d7cd011db47}" contentBits="0" removed="0"/>
</clbl:labelList>
</file>

<file path=docProps/app.xml><?xml version="1.0" encoding="utf-8"?>
<Properties xmlns="http://schemas.openxmlformats.org/officeDocument/2006/extended-properties" xmlns:vt="http://schemas.openxmlformats.org/officeDocument/2006/docPropsVTypes">
  <TotalTime>6344</TotalTime>
  <Words>2021</Words>
  <Application>Microsoft Office PowerPoint</Application>
  <PresentationFormat>Widescreen</PresentationFormat>
  <Paragraphs>222</Paragraphs>
  <Slides>23</Slides>
  <Notes>11</Notes>
  <HiddenSlides>0</HiddenSlides>
  <MMClips>0</MMClips>
  <ScaleCrop>false</ScaleCrop>
  <HeadingPairs>
    <vt:vector size="6" baseType="variant">
      <vt:variant>
        <vt:lpstr>Fonts Used</vt:lpstr>
      </vt:variant>
      <vt:variant>
        <vt:i4>6</vt:i4>
      </vt:variant>
      <vt:variant>
        <vt:lpstr>Theme</vt:lpstr>
      </vt:variant>
      <vt:variant>
        <vt:i4>3</vt:i4>
      </vt:variant>
      <vt:variant>
        <vt:lpstr>Slide Titles</vt:lpstr>
      </vt:variant>
      <vt:variant>
        <vt:i4>23</vt:i4>
      </vt:variant>
    </vt:vector>
  </HeadingPairs>
  <TitlesOfParts>
    <vt:vector size="32" baseType="lpstr">
      <vt:lpstr>Aptos</vt:lpstr>
      <vt:lpstr>Aptos Display</vt:lpstr>
      <vt:lpstr>Arial</vt:lpstr>
      <vt:lpstr>Calibri</vt:lpstr>
      <vt:lpstr>Courier New</vt:lpstr>
      <vt:lpstr>Play</vt:lpstr>
      <vt:lpstr>Office Theme</vt:lpstr>
      <vt:lpstr>1_Office Theme</vt:lpstr>
      <vt:lpstr>2_Office Theme</vt:lpstr>
      <vt:lpstr>Progress Report on Handling an Actionable Security Vulnerability</vt:lpstr>
      <vt:lpstr>Security Analysis of Our Specifications</vt:lpstr>
      <vt:lpstr>2024 Security Analysis of OpenID Federation</vt:lpstr>
      <vt:lpstr>Rest of This Presentation to Cover</vt:lpstr>
      <vt:lpstr>Pre-Disclosure Timeline: September 2024</vt:lpstr>
      <vt:lpstr>Pre-Disclosure Timeline: Sep-Oct 2024</vt:lpstr>
      <vt:lpstr>Pre-Disclosure Timeline: Oct-Dec 2024</vt:lpstr>
      <vt:lpstr>Pros and Cons of Proposed Solutions (from IETF 121 Private Meeting)</vt:lpstr>
      <vt:lpstr>Partial-Disclosure Timeline: January 2025</vt:lpstr>
      <vt:lpstr>Key Slides from Jan 25, 2025 OAuth Virtual Interim</vt:lpstr>
      <vt:lpstr>Requirements to perform attack / mitigations</vt:lpstr>
      <vt:lpstr>Pros and Cons of Possible Solutions</vt:lpstr>
      <vt:lpstr>Solution that Gained Consensus</vt:lpstr>
      <vt:lpstr>Solution Applied: Proposed Spec Updates</vt:lpstr>
      <vt:lpstr>Outcomes from Jan 27, 2025 OAuth Interim</vt:lpstr>
      <vt:lpstr>Partial-Disclosure Timeline: February 2025</vt:lpstr>
      <vt:lpstr>Post-Disclosure Timeline: Feb-Mar 2025</vt:lpstr>
      <vt:lpstr>rfc7523bis Work Applying IETF 122 Decisions</vt:lpstr>
      <vt:lpstr>Applying More rfc7523bis Input from the WG</vt:lpstr>
      <vt:lpstr>IETF Process Playing Out for rfc7523bis</vt:lpstr>
      <vt:lpstr>Second OpenID Federation Security Analysis</vt:lpstr>
      <vt:lpstr>Reflection</vt:lpstr>
      <vt:lpstr>Your Turn!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Michael Jones</dc:creator>
  <cp:lastModifiedBy>Michael Jones</cp:lastModifiedBy>
  <cp:revision>203</cp:revision>
  <dcterms:created xsi:type="dcterms:W3CDTF">2016-03-31T02:28:24Z</dcterms:created>
  <dcterms:modified xsi:type="dcterms:W3CDTF">2026-05-29T12:40:44Z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f42aa342-8706-4288-bd11-ebb85995028c_Enabled">
    <vt:lpwstr>true</vt:lpwstr>
  </property>
  <property fmtid="{D5CDD505-2E9C-101B-9397-08002B2CF9AE}" pid="3" name="MSIP_Label_f42aa342-8706-4288-bd11-ebb85995028c_SetDate">
    <vt:lpwstr>2020-10-20T17:02:00Z</vt:lpwstr>
  </property>
  <property fmtid="{D5CDD505-2E9C-101B-9397-08002B2CF9AE}" pid="4" name="MSIP_Label_f42aa342-8706-4288-bd11-ebb85995028c_Method">
    <vt:lpwstr>Standard</vt:lpwstr>
  </property>
  <property fmtid="{D5CDD505-2E9C-101B-9397-08002B2CF9AE}" pid="5" name="MSIP_Label_f42aa342-8706-4288-bd11-ebb85995028c_Name">
    <vt:lpwstr>Internal</vt:lpwstr>
  </property>
  <property fmtid="{D5CDD505-2E9C-101B-9397-08002B2CF9AE}" pid="6" name="MSIP_Label_f42aa342-8706-4288-bd11-ebb85995028c_SiteId">
    <vt:lpwstr>72f988bf-86f1-41af-91ab-2d7cd011db47</vt:lpwstr>
  </property>
  <property fmtid="{D5CDD505-2E9C-101B-9397-08002B2CF9AE}" pid="7" name="MSIP_Label_f42aa342-8706-4288-bd11-ebb85995028c_ActionId">
    <vt:lpwstr/>
  </property>
  <property fmtid="{D5CDD505-2E9C-101B-9397-08002B2CF9AE}" pid="8" name="MSIP_Label_f42aa342-8706-4288-bd11-ebb85995028c_ContentBits">
    <vt:lpwstr>0</vt:lpwstr>
  </property>
</Properties>
</file>