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73" r:id="rId5"/>
    <p:sldId id="274" r:id="rId6"/>
    <p:sldId id="287" r:id="rId7"/>
    <p:sldId id="337" r:id="rId8"/>
    <p:sldId id="321" r:id="rId9"/>
    <p:sldId id="322" r:id="rId10"/>
    <p:sldId id="295" r:id="rId11"/>
    <p:sldId id="296" r:id="rId12"/>
    <p:sldId id="312" r:id="rId13"/>
    <p:sldId id="309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13" r:id="rId27"/>
    <p:sldId id="297" r:id="rId28"/>
    <p:sldId id="335" r:id="rId29"/>
    <p:sldId id="336" r:id="rId30"/>
    <p:sldId id="318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050"/>
    <a:srgbClr val="00D456"/>
    <a:srgbClr val="F9E30A"/>
    <a:srgbClr val="04A6F9"/>
    <a:srgbClr val="F9A700"/>
    <a:srgbClr val="033B40"/>
    <a:srgbClr val="00060A"/>
    <a:srgbClr val="FCD19C"/>
    <a:srgbClr val="C73749"/>
    <a:srgbClr val="FF7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624947-C53A-4A22-B8DE-C472B337F98F}" v="32" dt="2024-05-26T20:01:37.905"/>
    <p1510:client id="{F885F784-6172-BC4C-97F6-2F22A235E25D}" v="3" dt="2024-05-26T20:30:54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0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21615-6964-5745-916A-6F1704DF0C6E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0EC8-F35C-994A-9B05-06648D1FC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3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9052.htm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8392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ebCryptoAPI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2021/REC-webauthn-2-20210408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doalliance.org/specs/fido-v2.1-ps-20210615/fido-client-to-authenticator-protocol-v2.1-ps-errata-20220621.html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vc-data-model-2.0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fc-editor.org/rfc/rfc8785.html" TargetMode="External"/><Relationship Id="rId5" Type="http://schemas.openxmlformats.org/officeDocument/2006/relationships/hyperlink" Target="https://www.w3.org/TR/vc-data-integrity/" TargetMode="External"/><Relationship Id="rId4" Type="http://schemas.openxmlformats.org/officeDocument/2006/relationships/hyperlink" Target="https://www.w3.org/TR/vc-jose-cose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did-core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3c.github.io/did-spec-registries/#did-method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draft-multiformats-multibase-03#appendix-D.1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8392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sis-open.org/standard/saml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6749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fc-editor.org/rfc/rfc6750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id.net/specs/openid-connect-core-1_0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7515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7519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3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https://www.rfc-editor.org/rfc/rfc9052.html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1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https://www.rfc-editor.org/rfc/rfc8392.html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2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https://www.w3.org/TR/WebCryptoAPI/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https://www.w3.org/TR/2021/REC-webauthn-2-20210408/</a:t>
            </a:r>
            <a:r>
              <a:rPr lang="en-US"/>
              <a:t> and </a:t>
            </a:r>
            <a:r>
              <a:rPr lang="en-US">
                <a:hlinkClick r:id="rId4"/>
              </a:rPr>
              <a:t>https://fidoalliance.org/specs/fido-v2.1-ps-20210615/fido-client-to-authenticator-protocol-v2.1-ps-errata-20220621.html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40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https://www.w3.org/TR/vc-data-model-2.0/</a:t>
            </a:r>
            <a:r>
              <a:rPr lang="en-US"/>
              <a:t>, </a:t>
            </a:r>
            <a:r>
              <a:rPr lang="en-US">
                <a:hlinkClick r:id="rId4"/>
              </a:rPr>
              <a:t>https://www.w3.org/TR/vc-jose-cose/</a:t>
            </a:r>
            <a:r>
              <a:rPr lang="en-US"/>
              <a:t>, </a:t>
            </a:r>
            <a:r>
              <a:rPr lang="en-US">
                <a:hlinkClick r:id="rId5"/>
              </a:rPr>
              <a:t>https://www.w3.org/TR/vc-data-integrity/</a:t>
            </a:r>
            <a:r>
              <a:rPr lang="en-US"/>
              <a:t>, </a:t>
            </a:r>
            <a:r>
              <a:rPr lang="en-US">
                <a:hlinkClick r:id="rId6"/>
              </a:rPr>
              <a:t>https://www.rfc-editor.org/rfc/rfc8785.html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9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https://www.w3.org/TR/did-core/</a:t>
            </a:r>
            <a:r>
              <a:rPr lang="en-US"/>
              <a:t> and </a:t>
            </a:r>
            <a:r>
              <a:rPr lang="en-US">
                <a:hlinkClick r:id="rId4"/>
              </a:rPr>
              <a:t>https://w3c.github.io/did-spec-registries/#did-methods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5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https://datatracker.ietf.org/doc/html/draft-multiformats-multibase-03#appendix-D.1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15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https://www.rfc-editor.org/rfc/rfc8392.html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https://www.oasis-open.org/standard/saml/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1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https://www.rfc-editor.org/rfc/rfc6749.html</a:t>
            </a:r>
            <a:r>
              <a:rPr lang="en-US"/>
              <a:t> and </a:t>
            </a:r>
            <a:r>
              <a:rPr lang="en-US">
                <a:hlinkClick r:id="rId4"/>
              </a:rPr>
              <a:t>https://www.rfc-editor.org/rfc/rfc6750.html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1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https://openid.net/specs/openid-connect-core-1_0.html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3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https://www.rfc-editor.org/rfc/rfc7515.html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4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https://www.rfc-editor.org/rfc/rfc7519.html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A65A5B43-77FE-4C89-C52D-773D186A2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33700C2-831B-83C1-7B69-93FD413968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1226" y="2275872"/>
            <a:ext cx="8629547" cy="1625891"/>
          </a:xfrm>
        </p:spPr>
        <p:txBody>
          <a:bodyPr>
            <a:noAutofit/>
          </a:bodyPr>
          <a:lstStyle>
            <a:lvl1pPr algn="ctr">
              <a:defRPr sz="5600">
                <a:solidFill>
                  <a:srgbClr val="FEDEAB"/>
                </a:solidFill>
              </a:defRPr>
            </a:lvl1pPr>
          </a:lstStyle>
          <a:p>
            <a:r>
              <a:rPr lang="en-US"/>
              <a:t>Session Title Name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88C1C7-8DE7-8BB0-0B77-F4B611A950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1175" y="4242567"/>
            <a:ext cx="8629650" cy="5207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7822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2AD4CD16-B06E-BA7B-6E8B-9FEF916C4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1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85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5DC0D4CA-98F8-4781-3E83-BEFDE02D1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2971"/>
            <a:ext cx="5181600" cy="3410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2971"/>
            <a:ext cx="5181600" cy="3410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7FE03-FAD1-FCF1-8FED-2EB6C3AF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0512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4697C8FC-F340-70B3-6151-F9542297D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85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95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8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95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57BC57-19DC-B28F-E641-3E173909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242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D94D01-ED01-F2E8-2DF9-13A4D0EC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787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with a crane&#10;&#10;Description automatically generated">
            <a:extLst>
              <a:ext uri="{FF2B5EF4-FFF2-40B4-BE49-F238E27FC236}">
                <a16:creationId xmlns:a16="http://schemas.microsoft.com/office/drawing/2014/main" id="{1A60ABFF-1890-3D45-6CCB-EFBDAAF5B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background with a couple of people&#10;&#10;Description automatically generated">
            <a:extLst>
              <a:ext uri="{FF2B5EF4-FFF2-40B4-BE49-F238E27FC236}">
                <a16:creationId xmlns:a16="http://schemas.microsoft.com/office/drawing/2014/main" id="{D19B661B-2715-D27B-0DD6-AD64C0982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77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background with gears&#10;&#10;Description automatically generated">
            <a:extLst>
              <a:ext uri="{FF2B5EF4-FFF2-40B4-BE49-F238E27FC236}">
                <a16:creationId xmlns:a16="http://schemas.microsoft.com/office/drawing/2014/main" id="{73171F9B-751B-364F-9A4D-83AE82133A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347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ACA4F48A-DCB6-3ECD-FC7B-90F5B3690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ACA4F48A-DCB6-3ECD-FC7B-90F5B3690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4144EF-B1A9-0281-E423-065A7709F146}"/>
              </a:ext>
            </a:extLst>
          </p:cNvPr>
          <p:cNvSpPr/>
          <p:nvPr userDrawn="1"/>
        </p:nvSpPr>
        <p:spPr>
          <a:xfrm>
            <a:off x="503583" y="437322"/>
            <a:ext cx="11184834" cy="5483192"/>
          </a:xfrm>
          <a:prstGeom prst="rect">
            <a:avLst/>
          </a:prstGeom>
          <a:gradFill>
            <a:gsLst>
              <a:gs pos="0">
                <a:srgbClr val="00060A"/>
              </a:gs>
              <a:gs pos="100000">
                <a:srgbClr val="033B4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gold objects&#10;&#10;Description automatically generated">
            <a:extLst>
              <a:ext uri="{FF2B5EF4-FFF2-40B4-BE49-F238E27FC236}">
                <a16:creationId xmlns:a16="http://schemas.microsoft.com/office/drawing/2014/main" id="{67719E08-0255-19DA-C12F-02FE29B4D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D6A02-A9C4-9854-4AB6-2FCA1B7EE13E}"/>
              </a:ext>
            </a:extLst>
          </p:cNvPr>
          <p:cNvSpPr txBox="1"/>
          <p:nvPr userDrawn="1"/>
        </p:nvSpPr>
        <p:spPr>
          <a:xfrm>
            <a:off x="3273286" y="2921168"/>
            <a:ext cx="564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>
                <a:solidFill>
                  <a:srgbClr val="FEDEA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</a:t>
            </a:r>
            <a:r>
              <a:rPr lang="en-US" sz="5800" b="1">
                <a:solidFill>
                  <a:srgbClr val="FEDEAB"/>
                </a:solidFill>
                <a:latin typeface="+mj-lt"/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2450299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DD90D9E3-5B3B-A099-6D1C-117ACC453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7F3389A-4806-3140-72F2-B193E14CD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1226" y="2205534"/>
            <a:ext cx="8629547" cy="1625891"/>
          </a:xfrm>
        </p:spPr>
        <p:txBody>
          <a:bodyPr>
            <a:noAutofit/>
          </a:bodyPr>
          <a:lstStyle>
            <a:lvl1pPr algn="ctr">
              <a:defRPr sz="5600">
                <a:solidFill>
                  <a:srgbClr val="FEDEAB"/>
                </a:solidFill>
              </a:defRPr>
            </a:lvl1pPr>
          </a:lstStyle>
          <a:p>
            <a:r>
              <a:rPr lang="en-US"/>
              <a:t>Session Title Name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70F0C9-2562-2073-2CAB-81AA795B7C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1175" y="4172229"/>
            <a:ext cx="8629650" cy="5207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68010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A65A5B43-77FE-4C89-C52D-773D186A2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A65A5B43-77FE-4C89-C52D-773D186A2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0C718-9343-CB28-7FDF-B4BEA77847AF}"/>
              </a:ext>
            </a:extLst>
          </p:cNvPr>
          <p:cNvSpPr/>
          <p:nvPr userDrawn="1"/>
        </p:nvSpPr>
        <p:spPr>
          <a:xfrm>
            <a:off x="257137" y="256899"/>
            <a:ext cx="11677725" cy="5722988"/>
          </a:xfrm>
          <a:prstGeom prst="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55999" tIns="0" rIns="540000" bIns="0" rtlCol="0" anchor="ctr"/>
          <a:lstStyle/>
          <a:p>
            <a:endParaRPr lang="en-US" sz="20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17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E979F7B9-9B34-3326-FD46-A8DBDB39B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5" name="Picture 4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22BCD1C7-776E-EC22-7386-1878BCEAB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3059" y="1921438"/>
            <a:ext cx="3073751" cy="30151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14383" y="218277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843E2AB-ED8B-11A2-5674-D089B8D8304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545668" y="2477478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1F540F7-D7E0-0A5B-8B2F-F8BABAA7ECD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545668" y="3466465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BBADF30F-7BC5-3CA8-4728-6B6D24C7C27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45668" y="2950262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1779498D-23D1-9ED5-5385-015D1F6E98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546285" y="3938017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EC8F3E60-B7D9-F613-A8F2-CDDE1156C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2" name="Picture 1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EC863715-B9E8-2A3A-35E8-68D55E533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989" y="450948"/>
            <a:ext cx="3073751" cy="3015123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2929DCD-0D36-EB52-4CE7-BBB08CF6C6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3313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81058-2FCB-F8CC-C679-064F98FB28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15265" y="450948"/>
            <a:ext cx="3073750" cy="3015123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667B897-E2C3-E24F-9FE8-E1306E617A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56589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4143195-2ED2-70EA-C702-E185E95D9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349" y="3763353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62E3D65-F3E9-EB91-80B9-68ADA2294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349" y="4752340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2FD2AA52-FFBD-FC57-98E1-B92780D4C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349" y="4236137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F692BAF3-1F94-4386-6CB8-D9F3FD458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4966" y="5223892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E471B8A-5717-7221-32C0-8CFC24E519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1149" y="3763353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299C2DB-D020-BC6B-303E-6F423F8C9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1149" y="4752340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A0A8FEED-ED77-C6E1-3F93-77EA40E47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11149" y="4236137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C0B5BE56-3E80-0A5C-12E9-F6AC2056FB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1766" y="5223892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3C0CBE4A-B2FC-A503-E6BD-7BE7E0CEA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2" name="Picture 1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80B96407-1995-2920-EB91-E5A7FAED61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243" y="450948"/>
            <a:ext cx="3073751" cy="3015123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C52A7E0-AD44-9478-844A-3AA2CAAAD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567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B878B2-D827-1E37-1686-16CF706D8C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59122" y="450948"/>
            <a:ext cx="3073750" cy="3015123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59E83E7-0A13-EFB4-1475-31AB22DEE3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00446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01DF9C-B801-C49D-B6EC-6B2C739D2A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402074" y="450948"/>
            <a:ext cx="3073750" cy="3015122"/>
          </a:xfrm>
          <a:prstGeom prst="rect">
            <a:avLst/>
          </a:prstGeom>
        </p:spPr>
      </p:pic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5D9F5A0-2B7C-EBF3-8E1A-F9AA6C5FCAC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43398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49B09FB-9662-5B23-3153-0DC82EA974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06955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1B9A143-302B-7888-531A-92658825A6F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6956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6264AFC0-4DF2-7678-30FB-DA038A197E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6955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0FA9EA1F-7126-7D82-EAF1-70471BD8A4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7276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117029A-F7CF-9F01-4E27-D75380CBC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1060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6A3FAFAC-0AEA-02B0-97EA-4D2B640FF1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1061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5DD5CDDA-B826-A17B-57F0-06F634C561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1060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B2FDA793-1D73-79E4-0EAA-D1D028ECF5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1381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42EAA1FB-4CD3-338E-5E92-41D7AD244A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16347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B124D7B-FDB5-FF63-51C3-F1BCB206A9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6348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AE575D6F-BDA0-D46B-C8BA-28906C8D76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6347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48CD152D-FB10-84DA-9973-7783CD90F3A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16668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Company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&#10;&#10;Description automatically generated">
            <a:extLst>
              <a:ext uri="{FF2B5EF4-FFF2-40B4-BE49-F238E27FC236}">
                <a16:creationId xmlns:a16="http://schemas.microsoft.com/office/drawing/2014/main" id="{6F364E0C-185F-0299-0219-C990676FE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680735-EEEA-787B-63C4-3D3ADD37FEAD}"/>
              </a:ext>
            </a:extLst>
          </p:cNvPr>
          <p:cNvSpPr/>
          <p:nvPr userDrawn="1"/>
        </p:nvSpPr>
        <p:spPr>
          <a:xfrm>
            <a:off x="53540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A4F772F-9487-0479-9686-1F65D8ED36D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867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FBE2E-8B74-8213-37C7-282CFAF14AA7}"/>
              </a:ext>
            </a:extLst>
          </p:cNvPr>
          <p:cNvSpPr/>
          <p:nvPr userDrawn="1"/>
        </p:nvSpPr>
        <p:spPr>
          <a:xfrm>
            <a:off x="535404" y="5400703"/>
            <a:ext cx="2713004" cy="54913"/>
          </a:xfrm>
          <a:prstGeom prst="rect">
            <a:avLst/>
          </a:prstGeom>
          <a:solidFill>
            <a:srgbClr val="F541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87B9C71-7B10-BF1F-AD69-F83F7BF81C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867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7FFFD1B-EFB4-C7CF-5566-17C2027CAC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67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99229297-D685-831D-734C-E91C8552DC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867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D2086A-AB4E-088A-7F3A-29BC8350DA87}"/>
              </a:ext>
            </a:extLst>
          </p:cNvPr>
          <p:cNvSpPr/>
          <p:nvPr userDrawn="1"/>
        </p:nvSpPr>
        <p:spPr>
          <a:xfrm>
            <a:off x="3348424" y="1345234"/>
            <a:ext cx="2713004" cy="4110384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4CC7A6F4-204F-3937-9AEB-62FA09F177F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44169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8F77CD-85BD-7724-F7B1-A2C28FB848D5}"/>
              </a:ext>
            </a:extLst>
          </p:cNvPr>
          <p:cNvSpPr/>
          <p:nvPr userDrawn="1"/>
        </p:nvSpPr>
        <p:spPr>
          <a:xfrm>
            <a:off x="3348424" y="5400703"/>
            <a:ext cx="2713004" cy="54913"/>
          </a:xfrm>
          <a:prstGeom prst="rect">
            <a:avLst/>
          </a:prstGeom>
          <a:solidFill>
            <a:srgbClr val="FF79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6BEE12D-EE75-D3E7-19E9-DF5EBD5F7C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4169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0240B774-4345-A3AA-9805-8879EB06FA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4169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5167C6A1-A83B-59F0-0016-2ACE26DC94A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44169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24C0C2-2249-D026-9552-9057114C580A}"/>
              </a:ext>
            </a:extLst>
          </p:cNvPr>
          <p:cNvSpPr/>
          <p:nvPr userDrawn="1"/>
        </p:nvSpPr>
        <p:spPr>
          <a:xfrm>
            <a:off x="616144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icture Placeholder 6">
            <a:extLst>
              <a:ext uri="{FF2B5EF4-FFF2-40B4-BE49-F238E27FC236}">
                <a16:creationId xmlns:a16="http://schemas.microsoft.com/office/drawing/2014/main" id="{509D445F-7442-4A9E-ECED-EB56E60E30A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5471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813D0B-8E1F-FA85-A3E9-6EF9F2BE3E80}"/>
              </a:ext>
            </a:extLst>
          </p:cNvPr>
          <p:cNvSpPr/>
          <p:nvPr userDrawn="1"/>
        </p:nvSpPr>
        <p:spPr>
          <a:xfrm>
            <a:off x="6161444" y="5400703"/>
            <a:ext cx="2713004" cy="54913"/>
          </a:xfrm>
          <a:prstGeom prst="rect">
            <a:avLst/>
          </a:prstGeom>
          <a:solidFill>
            <a:srgbClr val="FCD1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4638EA7-BDD1-A1FB-EC57-A3F0DA877CB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5471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A526B25B-892A-71FA-A332-8BD844826AB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5471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9" name="Text Placeholder 27">
            <a:extLst>
              <a:ext uri="{FF2B5EF4-FFF2-40B4-BE49-F238E27FC236}">
                <a16:creationId xmlns:a16="http://schemas.microsoft.com/office/drawing/2014/main" id="{76C0380D-0120-B189-351A-D40333D22C2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5471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F0E2FB-9601-6FB2-88C6-EB5A99FF8657}"/>
              </a:ext>
            </a:extLst>
          </p:cNvPr>
          <p:cNvSpPr/>
          <p:nvPr userDrawn="1"/>
        </p:nvSpPr>
        <p:spPr>
          <a:xfrm>
            <a:off x="897446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FD29BFFE-102A-A9B8-4391-5193B3ABF9B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06773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33750-3B0B-4B11-A85F-6A6F0C2E5AFC}"/>
              </a:ext>
            </a:extLst>
          </p:cNvPr>
          <p:cNvSpPr/>
          <p:nvPr userDrawn="1"/>
        </p:nvSpPr>
        <p:spPr>
          <a:xfrm>
            <a:off x="8974464" y="5400703"/>
            <a:ext cx="2713004" cy="54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F7B5DD4-CCC9-0AA1-269E-3446DDCFD86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73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C27E274A-E638-5765-F203-DBF5A1D1EF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6773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65" name="Text Placeholder 27">
            <a:extLst>
              <a:ext uri="{FF2B5EF4-FFF2-40B4-BE49-F238E27FC236}">
                <a16:creationId xmlns:a16="http://schemas.microsoft.com/office/drawing/2014/main" id="{EADAF42F-DF50-9A0D-5AF8-8066D5FDE98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6773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49301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background&#10;&#10;Description automatically generated">
            <a:extLst>
              <a:ext uri="{FF2B5EF4-FFF2-40B4-BE49-F238E27FC236}">
                <a16:creationId xmlns:a16="http://schemas.microsoft.com/office/drawing/2014/main" id="{ECA2E4BD-61CB-6CA7-314E-F7378DB9C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EC6375-C09A-A9F5-18A3-4EB28E893B60}"/>
              </a:ext>
            </a:extLst>
          </p:cNvPr>
          <p:cNvSpPr/>
          <p:nvPr userDrawn="1"/>
        </p:nvSpPr>
        <p:spPr>
          <a:xfrm>
            <a:off x="251932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15C8AD-50F2-AB4C-59CD-9437D845B88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1265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6F21D-EBD9-16AC-2DB7-632486BFC287}"/>
              </a:ext>
            </a:extLst>
          </p:cNvPr>
          <p:cNvSpPr/>
          <p:nvPr userDrawn="1"/>
        </p:nvSpPr>
        <p:spPr>
          <a:xfrm>
            <a:off x="251932" y="5429278"/>
            <a:ext cx="2220462" cy="54913"/>
          </a:xfrm>
          <a:prstGeom prst="rect">
            <a:avLst/>
          </a:prstGeom>
          <a:solidFill>
            <a:srgbClr val="C737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412E4CD-C2F3-3AC0-FB5F-F83E858C4B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1265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3EE83B3-A101-A7FF-D170-BF494DD237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1265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3124C883-390C-B4A6-F0BE-58B27E6BA0E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1265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80735-EEEA-787B-63C4-3D3ADD37FEAD}"/>
              </a:ext>
            </a:extLst>
          </p:cNvPr>
          <p:cNvSpPr/>
          <p:nvPr userDrawn="1"/>
        </p:nvSpPr>
        <p:spPr>
          <a:xfrm>
            <a:off x="261012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A4F772F-9487-0479-9686-1F65D8ED36D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68945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FBE2E-8B74-8213-37C7-282CFAF14AA7}"/>
              </a:ext>
            </a:extLst>
          </p:cNvPr>
          <p:cNvSpPr/>
          <p:nvPr userDrawn="1"/>
        </p:nvSpPr>
        <p:spPr>
          <a:xfrm>
            <a:off x="2610121" y="5429278"/>
            <a:ext cx="2220462" cy="54913"/>
          </a:xfrm>
          <a:prstGeom prst="rect">
            <a:avLst/>
          </a:prstGeom>
          <a:solidFill>
            <a:srgbClr val="F541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87B9C71-7B10-BF1F-AD69-F83F7BF81C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8945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7FFFD1B-EFB4-C7CF-5566-17C2027CAC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8945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99229297-D685-831D-734C-E91C8552DC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8945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D2086A-AB4E-088A-7F3A-29BC8350DA87}"/>
              </a:ext>
            </a:extLst>
          </p:cNvPr>
          <p:cNvSpPr/>
          <p:nvPr userDrawn="1"/>
        </p:nvSpPr>
        <p:spPr>
          <a:xfrm>
            <a:off x="496831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4CC7A6F4-204F-3937-9AEB-62FA09F177F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4764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8F77CD-85BD-7724-F7B1-A2C28FB848D5}"/>
              </a:ext>
            </a:extLst>
          </p:cNvPr>
          <p:cNvSpPr/>
          <p:nvPr userDrawn="1"/>
        </p:nvSpPr>
        <p:spPr>
          <a:xfrm>
            <a:off x="4968311" y="5429278"/>
            <a:ext cx="2220462" cy="54913"/>
          </a:xfrm>
          <a:prstGeom prst="rect">
            <a:avLst/>
          </a:prstGeom>
          <a:solidFill>
            <a:srgbClr val="FF79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6BEE12D-EE75-D3E7-19E9-DF5EBD5F7C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4764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0240B774-4345-A3AA-9805-8879EB06FA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4764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5167C6A1-A83B-59F0-0016-2ACE26DC94A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4764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24C0C2-2249-D026-9552-9057114C580A}"/>
              </a:ext>
            </a:extLst>
          </p:cNvPr>
          <p:cNvSpPr/>
          <p:nvPr userDrawn="1"/>
        </p:nvSpPr>
        <p:spPr>
          <a:xfrm>
            <a:off x="732650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icture Placeholder 6">
            <a:extLst>
              <a:ext uri="{FF2B5EF4-FFF2-40B4-BE49-F238E27FC236}">
                <a16:creationId xmlns:a16="http://schemas.microsoft.com/office/drawing/2014/main" id="{509D445F-7442-4A9E-ECED-EB56E60E30A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40583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813D0B-8E1F-FA85-A3E9-6EF9F2BE3E80}"/>
              </a:ext>
            </a:extLst>
          </p:cNvPr>
          <p:cNvSpPr/>
          <p:nvPr userDrawn="1"/>
        </p:nvSpPr>
        <p:spPr>
          <a:xfrm>
            <a:off x="7326501" y="5429278"/>
            <a:ext cx="2220462" cy="54913"/>
          </a:xfrm>
          <a:prstGeom prst="rect">
            <a:avLst/>
          </a:prstGeom>
          <a:solidFill>
            <a:srgbClr val="FCD1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4638EA7-BDD1-A1FB-EC57-A3F0DA877CB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583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A526B25B-892A-71FA-A332-8BD844826AB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583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59" name="Text Placeholder 27">
            <a:extLst>
              <a:ext uri="{FF2B5EF4-FFF2-40B4-BE49-F238E27FC236}">
                <a16:creationId xmlns:a16="http://schemas.microsoft.com/office/drawing/2014/main" id="{76C0380D-0120-B189-351A-D40333D22C2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0583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F0E2FB-9601-6FB2-88C6-EB5A99FF8657}"/>
              </a:ext>
            </a:extLst>
          </p:cNvPr>
          <p:cNvSpPr/>
          <p:nvPr userDrawn="1"/>
        </p:nvSpPr>
        <p:spPr>
          <a:xfrm>
            <a:off x="968469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FD29BFFE-102A-A9B8-4391-5193B3ABF9B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76402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33750-3B0B-4B11-A85F-6A6F0C2E5AFC}"/>
              </a:ext>
            </a:extLst>
          </p:cNvPr>
          <p:cNvSpPr/>
          <p:nvPr userDrawn="1"/>
        </p:nvSpPr>
        <p:spPr>
          <a:xfrm>
            <a:off x="9684691" y="5429278"/>
            <a:ext cx="2220462" cy="54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F7B5DD4-CCC9-0AA1-269E-3446DDCFD86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6402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C27E274A-E638-5765-F203-DBF5A1D1EF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6402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Title </a:t>
            </a:r>
            <a:br>
              <a:rPr lang="en-US"/>
            </a:br>
            <a:r>
              <a:rPr lang="en-US"/>
              <a:t>Company</a:t>
            </a:r>
          </a:p>
        </p:txBody>
      </p:sp>
      <p:sp>
        <p:nvSpPr>
          <p:cNvPr id="65" name="Text Placeholder 27">
            <a:extLst>
              <a:ext uri="{FF2B5EF4-FFF2-40B4-BE49-F238E27FC236}">
                <a16:creationId xmlns:a16="http://schemas.microsoft.com/office/drawing/2014/main" id="{EADAF42F-DF50-9A0D-5AF8-8066D5FDE98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6402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051815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27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3" r:id="rId2"/>
    <p:sldLayoutId id="2147483681" r:id="rId3"/>
    <p:sldLayoutId id="2147483682" r:id="rId4"/>
    <p:sldLayoutId id="2147483674" r:id="rId5"/>
    <p:sldLayoutId id="2147483675" r:id="rId6"/>
    <p:sldLayoutId id="2147483676" r:id="rId7"/>
    <p:sldLayoutId id="2147483679" r:id="rId8"/>
    <p:sldLayoutId id="2147483678" r:id="rId9"/>
    <p:sldLayoutId id="2147483650" r:id="rId10"/>
    <p:sldLayoutId id="2147483652" r:id="rId11"/>
    <p:sldLayoutId id="2147483653" r:id="rId12"/>
    <p:sldLayoutId id="2147483654" r:id="rId13"/>
    <p:sldLayoutId id="2147483661" r:id="rId14"/>
    <p:sldLayoutId id="2147483672" r:id="rId15"/>
    <p:sldLayoutId id="2147483651" r:id="rId16"/>
    <p:sldLayoutId id="2147483677" r:id="rId17"/>
    <p:sldLayoutId id="2147483680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8392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sis-open.org/standard/saml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6749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www.rfc-editor.org/rfc/rfc6750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id.net/specs/openid-connect-core-1_0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7515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7519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9052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8392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WebCryptoAP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2021/REC-webauthn-2-20210408/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hyperlink" Target="https://fidoalliance.org/specs/fido-v2.1-ps-20210615/fido-client-to-authenticator-protocol-v2.1-ps-errata-20220621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w3.org/TR/vc-data-model-2.0/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fc-editor.org/rfc/rfc8785.html" TargetMode="External"/><Relationship Id="rId5" Type="http://schemas.openxmlformats.org/officeDocument/2006/relationships/hyperlink" Target="https://www.w3.org/TR/vc-data-integrity/" TargetMode="External"/><Relationship Id="rId4" Type="http://schemas.openxmlformats.org/officeDocument/2006/relationships/hyperlink" Target="https://www.w3.org/TR/vc-jose-co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TR/did-cor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hyperlink" Target="https://w3c.github.io/did-spec-registries/#did-method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html/draft-multiformats-multibase-03#appendix-D.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self-issued.info/?p=2408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self-issued.inf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7CA971-7A9A-3FD5-8D23-23932ABA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226" y="2451194"/>
            <a:ext cx="8629547" cy="1625891"/>
          </a:xfrm>
        </p:spPr>
        <p:txBody>
          <a:bodyPr lIns="0">
            <a:normAutofit fontScale="90000"/>
          </a:bodyPr>
          <a:lstStyle/>
          <a:p>
            <a:pPr algn="l"/>
            <a:r>
              <a:rPr lang="en-US" sz="7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are the Nuts and Bolts of </a:t>
            </a:r>
            <a:br>
              <a:rPr lang="en-US" sz="7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Identity Engine</a:t>
            </a:r>
            <a:r>
              <a:rPr lang="en-US" sz="70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90E41-23CC-F651-5088-6BE4891F4CE0}"/>
              </a:ext>
            </a:extLst>
          </p:cNvPr>
          <p:cNvSpPr txBox="1"/>
          <p:nvPr/>
        </p:nvSpPr>
        <p:spPr>
          <a:xfrm>
            <a:off x="1930353" y="4952603"/>
            <a:ext cx="7729500" cy="553998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r>
              <a:rPr lang="en-US" sz="3000" b="1" i="1">
                <a:solidFill>
                  <a:srgbClr val="00B050"/>
                </a:solidFill>
              </a:rPr>
              <a:t>* </a:t>
            </a:r>
            <a:r>
              <a:rPr lang="en-US" sz="3000" b="1">
                <a:solidFill>
                  <a:srgbClr val="00B050"/>
                </a:solidFill>
              </a:rPr>
              <a:t>Warning:  Some assembly required</a:t>
            </a:r>
          </a:p>
        </p:txBody>
      </p:sp>
    </p:spTree>
    <p:extLst>
      <p:ext uri="{BB962C8B-B14F-4D97-AF65-F5344CB8AC3E}">
        <p14:creationId xmlns:p14="http://schemas.microsoft.com/office/powerpoint/2010/main" val="364964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74443" y="1119074"/>
            <a:ext cx="7395037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X.509</a:t>
            </a:r>
            <a:r>
              <a:rPr lang="en-US" b="1">
                <a:solidFill>
                  <a:srgbClr val="05B050"/>
                </a:solidFill>
              </a:rPr>
              <a:t> is a decades-old widely-deployed </a:t>
            </a:r>
            <a:br>
              <a:rPr lang="en-US" b="1">
                <a:solidFill>
                  <a:srgbClr val="05B050"/>
                </a:solidFill>
              </a:rPr>
            </a:br>
            <a:r>
              <a:rPr lang="en-US" b="1">
                <a:solidFill>
                  <a:srgbClr val="05B050"/>
                </a:solidFill>
              </a:rPr>
              <a:t>digital certificate format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There are interoperable profiles of X.509</a:t>
            </a:r>
          </a:p>
          <a:p>
            <a:pPr marL="230188" lvl="1" indent="-215900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Especially for TLS certificates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But choices have evolved over time</a:t>
            </a:r>
          </a:p>
          <a:p>
            <a:pPr marL="230188" lvl="1" indent="-215900"/>
            <a:r>
              <a:rPr lang="en-US">
                <a:solidFill>
                  <a:schemeClr val="bg1"/>
                </a:solidFill>
              </a:rPr>
              <a:t>Domain names used to be in the commonName field</a:t>
            </a:r>
          </a:p>
          <a:p>
            <a:pPr marL="230188" lvl="1" indent="-215900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Now in Subject Alternate Name (SAN) field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Multiple revocation mechanisms</a:t>
            </a:r>
          </a:p>
          <a:p>
            <a:pPr marL="230188" lvl="1" indent="-215900"/>
            <a:r>
              <a:rPr lang="en-US">
                <a:solidFill>
                  <a:schemeClr val="bg1"/>
                </a:solidFill>
              </a:rPr>
              <a:t>Certificate Revocation Lists (CRLs)</a:t>
            </a:r>
          </a:p>
          <a:p>
            <a:pPr marL="230188" lvl="1" indent="-215900"/>
            <a:r>
              <a:rPr lang="it-IT">
                <a:solidFill>
                  <a:schemeClr val="bg1"/>
                </a:solidFill>
              </a:rPr>
              <a:t>Online Certificate Status Protocol (OCSP)</a:t>
            </a:r>
          </a:p>
          <a:p>
            <a:pPr marL="0" indent="0">
              <a:buNone/>
            </a:pPr>
            <a:endParaRPr lang="it-IT" sz="200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63928-BB8F-D26A-D950-CE09713BEC41}"/>
              </a:ext>
            </a:extLst>
          </p:cNvPr>
          <p:cNvSpPr txBox="1">
            <a:spLocks/>
          </p:cNvSpPr>
          <p:nvPr/>
        </p:nvSpPr>
        <p:spPr>
          <a:xfrm>
            <a:off x="667503" y="2482636"/>
            <a:ext cx="2264214" cy="1319758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</a:rPr>
              <a:t>X.509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letter in a circle&#10;&#10;Description automatically generated">
            <a:extLst>
              <a:ext uri="{FF2B5EF4-FFF2-40B4-BE49-F238E27FC236}">
                <a16:creationId xmlns:a16="http://schemas.microsoft.com/office/drawing/2014/main" id="{26064A35-BF0E-71D5-1BC4-D37980340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  <p:pic>
        <p:nvPicPr>
          <p:cNvPr id="10" name="Picture 9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2107CB56-BB6B-4F36-76ED-88F926F1D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58" y="1104757"/>
            <a:ext cx="1053720" cy="11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1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40487" y="740229"/>
            <a:ext cx="8046709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SAML</a:t>
            </a:r>
            <a:r>
              <a:rPr lang="en-US" b="1">
                <a:solidFill>
                  <a:srgbClr val="05B050"/>
                </a:solidFill>
              </a:rPr>
              <a:t> is the original single-sign-on protocol standard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There are interoperable SAML 2.0 ecosystems</a:t>
            </a:r>
          </a:p>
          <a:p>
            <a:pPr marL="187325" lvl="1" indent="-173038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Each made many profiling choices to achieve this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SAML NameID contents vary</a:t>
            </a:r>
          </a:p>
          <a:p>
            <a:pPr marL="187325" lvl="1" indent="-173038">
              <a:spcBef>
                <a:spcPts val="0"/>
              </a:spcBef>
              <a:spcAft>
                <a:spcPts val="1200"/>
              </a:spcAft>
              <a:tabLst>
                <a:tab pos="519113" algn="l"/>
              </a:tabLst>
            </a:pPr>
            <a:r>
              <a:rPr lang="en-US" sz="2000">
                <a:solidFill>
                  <a:schemeClr val="bg1"/>
                </a:solidFill>
              </a:rPr>
              <a:t>Can be transient, persistent, unspecified, emailAddress, X509SubjectName, WindowsQualifiedDomainName, Kerberos, Entity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Multiple protocol flows</a:t>
            </a:r>
          </a:p>
          <a:p>
            <a:pPr marL="187325" lvl="1" indent="-173038">
              <a:spcBef>
                <a:spcPts val="0"/>
              </a:spcBef>
              <a:spcAft>
                <a:spcPts val="1800"/>
              </a:spcAft>
            </a:pPr>
            <a:r>
              <a:rPr lang="en-US" sz="2000">
                <a:solidFill>
                  <a:schemeClr val="bg1"/>
                </a:solidFill>
              </a:rPr>
              <a:t>Browser profile, Artifact Binding, Enhanced Client Proxy (ECP)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Multiple logout mechanisms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Dependent upon brittle XML Canonicalization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EBF48EF-F7A3-52DD-F92D-70E2FEEA2B32}"/>
              </a:ext>
            </a:extLst>
          </p:cNvPr>
          <p:cNvSpPr txBox="1">
            <a:spLocks/>
          </p:cNvSpPr>
          <p:nvPr/>
        </p:nvSpPr>
        <p:spPr>
          <a:xfrm>
            <a:off x="708533" y="2180397"/>
            <a:ext cx="2264214" cy="87578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>
                <a:solidFill>
                  <a:schemeClr val="bg1"/>
                </a:solidFill>
              </a:rPr>
              <a:t>SAML 2.0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4853D86-7427-9FC1-9626-D8D9B3EB4C87}"/>
              </a:ext>
            </a:extLst>
          </p:cNvPr>
          <p:cNvSpPr/>
          <p:nvPr/>
        </p:nvSpPr>
        <p:spPr>
          <a:xfrm>
            <a:off x="739236" y="987654"/>
            <a:ext cx="2207823" cy="577312"/>
          </a:xfrm>
          <a:prstGeom prst="roundRect">
            <a:avLst>
              <a:gd name="adj" fmla="val 3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letter in a circle&#10;&#10;Description automatically generated">
            <a:extLst>
              <a:ext uri="{FF2B5EF4-FFF2-40B4-BE49-F238E27FC236}">
                <a16:creationId xmlns:a16="http://schemas.microsoft.com/office/drawing/2014/main" id="{CA1FA73E-F663-E6BD-6B5C-F4AEB03F8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  <p:pic>
        <p:nvPicPr>
          <p:cNvPr id="11" name="Picture 10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CE4B5125-EC6A-BD77-4537-D43347D51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5" y="987654"/>
            <a:ext cx="2207828" cy="5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94272" y="369091"/>
            <a:ext cx="8143533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OAuth 2.0</a:t>
            </a:r>
            <a:r>
              <a:rPr lang="en-US" b="1">
                <a:solidFill>
                  <a:srgbClr val="05B050"/>
                </a:solidFill>
              </a:rPr>
              <a:t> enables limited access to </a:t>
            </a:r>
            <a:br>
              <a:rPr lang="en-US" b="1">
                <a:solidFill>
                  <a:srgbClr val="05B050"/>
                </a:solidFill>
              </a:rPr>
            </a:br>
            <a:r>
              <a:rPr lang="en-US" b="1">
                <a:solidFill>
                  <a:srgbClr val="05B050"/>
                </a:solidFill>
              </a:rPr>
              <a:t>resources in controlled </a:t>
            </a:r>
            <a:r>
              <a:rPr lang="en-US" b="1">
                <a:solidFill>
                  <a:srgbClr val="00B050"/>
                </a:solidFill>
              </a:rPr>
              <a:t>fashion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OAuth 2.0 is not interoperable without a profile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Different 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response_type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values with different security properties</a:t>
            </a:r>
          </a:p>
          <a:p>
            <a:pPr marL="187325" lvl="1" indent="-173038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code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token</a:t>
            </a:r>
            <a:r>
              <a:rPr lang="en-US">
                <a:solidFill>
                  <a:schemeClr val="bg1"/>
                </a:solidFill>
              </a:rPr>
              <a:t>, and others defined by extensions</a:t>
            </a:r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scope</a:t>
            </a:r>
            <a:r>
              <a:rPr lang="en-US" sz="2800" b="1">
                <a:solidFill>
                  <a:schemeClr val="bg1"/>
                </a:solidFill>
              </a:rPr>
              <a:t> values completely unspecified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Multiple 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token_type</a:t>
            </a:r>
            <a:r>
              <a:rPr lang="en-US" b="1">
                <a:solidFill>
                  <a:schemeClr val="bg1"/>
                </a:solidFill>
              </a:rPr>
              <a:t> possibilities</a:t>
            </a:r>
          </a:p>
          <a:p>
            <a:pPr marL="187325" lvl="1" indent="-173038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Bearer and others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RFC 6750</a:t>
            </a:r>
            <a:r>
              <a:rPr lang="en-US" b="1">
                <a:solidFill>
                  <a:schemeClr val="bg1"/>
                </a:solidFill>
              </a:rPr>
              <a:t> defines three ways to pass access token</a:t>
            </a:r>
          </a:p>
          <a:p>
            <a:pPr marL="187325" lvl="1" indent="-173038"/>
            <a:r>
              <a:rPr lang="en-US" sz="2800">
                <a:solidFill>
                  <a:schemeClr val="bg1"/>
                </a:solidFill>
              </a:rPr>
              <a:t>H</a:t>
            </a:r>
            <a:r>
              <a:rPr lang="en-US">
                <a:solidFill>
                  <a:schemeClr val="bg1"/>
                </a:solidFill>
              </a:rPr>
              <a:t>eader, Body Parameter, Query Parameters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463928-BB8F-D26A-D950-CE09713BEC41}"/>
              </a:ext>
            </a:extLst>
          </p:cNvPr>
          <p:cNvSpPr txBox="1">
            <a:spLocks/>
          </p:cNvSpPr>
          <p:nvPr/>
        </p:nvSpPr>
        <p:spPr>
          <a:xfrm>
            <a:off x="478720" y="2006186"/>
            <a:ext cx="2565692" cy="230163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OAuth 2.0: RFC 6749 &amp; RFC 6750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61024EA-2B91-A46F-582D-6E52369069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081539" y="740229"/>
            <a:ext cx="1281117" cy="1281117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821EC-3463-21D1-28A7-DC49CC4E7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12" y="4311711"/>
            <a:ext cx="1495599" cy="13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3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88250" y="535833"/>
            <a:ext cx="8190388" cy="5109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OpenID Connect</a:t>
            </a:r>
            <a:r>
              <a:rPr lang="en-US" b="1">
                <a:solidFill>
                  <a:srgbClr val="05B050"/>
                </a:solidFill>
              </a:rPr>
              <a:t> is a </a:t>
            </a:r>
            <a:r>
              <a:rPr lang="en-US" b="1">
                <a:solidFill>
                  <a:srgbClr val="00B050"/>
                </a:solidFill>
              </a:rPr>
              <a:t>widely-used sign-in standard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Interoperable ecosystem enabled because of choices made</a:t>
            </a:r>
            <a:endParaRPr lang="en-US" b="1">
              <a:solidFill>
                <a:schemeClr val="bg1"/>
              </a:solidFill>
              <a:cs typeface="Arial"/>
            </a:endParaRPr>
          </a:p>
          <a:p>
            <a:pPr marL="187325" lvl="1" indent="-172720"/>
            <a:r>
              <a:rPr lang="en-US" sz="2300">
                <a:solidFill>
                  <a:schemeClr val="bg1"/>
                </a:solidFill>
              </a:rPr>
              <a:t>For instance, chose exact </a:t>
            </a:r>
            <a:r>
              <a:rPr lang="en-US" sz="2300">
                <a:solidFill>
                  <a:schemeClr val="bg1"/>
                </a:solidFill>
                <a:latin typeface="Courier New"/>
                <a:cs typeface="Courier New"/>
              </a:rPr>
              <a:t>redirect_uri</a:t>
            </a:r>
            <a:r>
              <a:rPr lang="en-US" sz="2300">
                <a:solidFill>
                  <a:schemeClr val="bg1"/>
                </a:solidFill>
              </a:rPr>
              <a:t> matching</a:t>
            </a:r>
            <a:endParaRPr lang="en-US" sz="2300">
              <a:solidFill>
                <a:schemeClr val="bg1"/>
              </a:solidFill>
              <a:cs typeface="Arial"/>
            </a:endParaRPr>
          </a:p>
          <a:p>
            <a:pPr marL="187325" lvl="1" indent="-172720">
              <a:spcBef>
                <a:spcPts val="0"/>
              </a:spcBef>
              <a:spcAft>
                <a:spcPts val="1200"/>
              </a:spcAft>
            </a:pPr>
            <a:r>
              <a:rPr lang="en-US" sz="2300">
                <a:solidFill>
                  <a:schemeClr val="bg1"/>
                </a:solidFill>
              </a:rPr>
              <a:t>Interoperability evidence: </a:t>
            </a:r>
            <a:r>
              <a:rPr lang="en-US" sz="2300">
                <a:solidFill>
                  <a:schemeClr val="bg1"/>
                </a:solidFill>
                <a:ea typeface="+mn-lt"/>
                <a:cs typeface="+mn-lt"/>
              </a:rPr>
              <a:t>754</a:t>
            </a:r>
            <a:r>
              <a:rPr lang="en-US" sz="2300">
                <a:solidFill>
                  <a:schemeClr val="bg1"/>
                </a:solidFill>
              </a:rPr>
              <a:t> OpenID Connect certifications to date!</a:t>
            </a:r>
            <a:endParaRPr lang="en-US" sz="230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Building on OAuth 2.0 introduced more choices than ideal</a:t>
            </a:r>
          </a:p>
          <a:p>
            <a:pPr marL="187325" lvl="1" indent="-172720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Six response types, each with different security properties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b="1">
                <a:solidFill>
                  <a:schemeClr val="bg1"/>
                </a:solidFill>
              </a:rPr>
              <a:t>Three IdP-initiated logout mechanisms</a:t>
            </a:r>
          </a:p>
          <a:p>
            <a:pPr marL="187325" lvl="1" indent="-172720"/>
            <a:r>
              <a:rPr lang="en-US">
                <a:solidFill>
                  <a:schemeClr val="bg1"/>
                </a:solidFill>
              </a:rPr>
              <a:t>Two using browser features, one using server-to-server communication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0A9827A-B0C5-0C4B-1D47-2996D09ED3D9}"/>
              </a:ext>
            </a:extLst>
          </p:cNvPr>
          <p:cNvSpPr txBox="1">
            <a:spLocks/>
          </p:cNvSpPr>
          <p:nvPr/>
        </p:nvSpPr>
        <p:spPr>
          <a:xfrm>
            <a:off x="748182" y="1646750"/>
            <a:ext cx="2264214" cy="178225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>
                <a:solidFill>
                  <a:schemeClr val="bg1"/>
                </a:solidFill>
              </a:rPr>
              <a:t>OpenID Connect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41CF9E29-FDFF-9982-0898-DEE8AB558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97" y="791425"/>
            <a:ext cx="2280867" cy="855325"/>
          </a:xfrm>
          <a:prstGeom prst="rect">
            <a:avLst/>
          </a:prstGeom>
        </p:spPr>
      </p:pic>
      <p:pic>
        <p:nvPicPr>
          <p:cNvPr id="5" name="Picture 4" descr="A blue letter in a circle&#10;&#10;Description automatically generated">
            <a:extLst>
              <a:ext uri="{FF2B5EF4-FFF2-40B4-BE49-F238E27FC236}">
                <a16:creationId xmlns:a16="http://schemas.microsoft.com/office/drawing/2014/main" id="{1AA3B782-76A8-2A4F-BC5A-1BEBB0DD7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94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9577" y="740229"/>
            <a:ext cx="7723985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JWS</a:t>
            </a:r>
            <a:r>
              <a:rPr lang="en-US" b="1">
                <a:solidFill>
                  <a:srgbClr val="05B050"/>
                </a:solidFill>
              </a:rPr>
              <a:t> is a widely-used JSON-based digital signature </a:t>
            </a:r>
            <a:r>
              <a:rPr lang="en-US" b="1">
                <a:solidFill>
                  <a:srgbClr val="00B050"/>
                </a:solidFill>
              </a:rPr>
              <a:t>format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Compact serialization is the most used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JSON serialization was added late to satisfy vocal constituency</a:t>
            </a:r>
          </a:p>
          <a:p>
            <a:pPr marL="187325" lvl="1" indent="-173038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JSON serialization also includes unprotected headers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Other than serialization choice, most choices made by spec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</a:rPr>
              <a:t>“</a:t>
            </a:r>
            <a:r>
              <a:rPr lang="en-US" sz="240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alg</a:t>
            </a:r>
            <a:r>
              <a:rPr lang="en-US" sz="2400" b="1">
                <a:solidFill>
                  <a:schemeClr val="bg1"/>
                </a:solidFill>
              </a:rPr>
              <a:t>” choice is needed to support cryptographic agility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AB224CD-2BA2-4B1C-30F0-455CF31508B2}"/>
              </a:ext>
            </a:extLst>
          </p:cNvPr>
          <p:cNvSpPr txBox="1">
            <a:spLocks/>
          </p:cNvSpPr>
          <p:nvPr/>
        </p:nvSpPr>
        <p:spPr>
          <a:xfrm>
            <a:off x="576059" y="1743428"/>
            <a:ext cx="2438815" cy="262962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>
                <a:solidFill>
                  <a:schemeClr val="bg1"/>
                </a:solidFill>
              </a:rPr>
              <a:t>JSON Web Signature (JWS)</a:t>
            </a: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C57FABC2-7CA6-448D-B6C4-241DF5D36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18" y="1007413"/>
            <a:ext cx="1670155" cy="885450"/>
          </a:xfrm>
          <a:prstGeom prst="rect">
            <a:avLst/>
          </a:prstGeom>
        </p:spPr>
      </p:pic>
      <p:pic>
        <p:nvPicPr>
          <p:cNvPr id="8" name="Picture 7" descr="A blue letter in a circle&#10;&#10;Description automatically generated">
            <a:extLst>
              <a:ext uri="{FF2B5EF4-FFF2-40B4-BE49-F238E27FC236}">
                <a16:creationId xmlns:a16="http://schemas.microsoft.com/office/drawing/2014/main" id="{F0D18C4E-D6D9-DBA1-58B2-1E2C0FF55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7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42679" y="740229"/>
            <a:ext cx="7799287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JWT</a:t>
            </a:r>
            <a:r>
              <a:rPr lang="en-US" b="1">
                <a:solidFill>
                  <a:srgbClr val="05B050"/>
                </a:solidFill>
              </a:rPr>
              <a:t> is a widely-used JSON-based digital token format in </a:t>
            </a:r>
            <a:r>
              <a:rPr lang="en-US" b="1">
                <a:solidFill>
                  <a:srgbClr val="00B050"/>
                </a:solidFill>
              </a:rPr>
              <a:t>which secured claims are made about a subject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Requires JWS compact serialization be used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Yes, all claims are optional at the JWT level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>
                <a:solidFill>
                  <a:schemeClr val="bg1"/>
                </a:solidFill>
              </a:rPr>
              <a:t>Leaves room for profiles such as ID Token to specify claims used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JWT BCP [RFC 8725] further tightens choices made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Many interoperable implementations in different languages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81B65611-6BB1-C00B-8B0A-6C6FBD876813}"/>
              </a:ext>
            </a:extLst>
          </p:cNvPr>
          <p:cNvSpPr txBox="1">
            <a:spLocks/>
          </p:cNvSpPr>
          <p:nvPr/>
        </p:nvSpPr>
        <p:spPr>
          <a:xfrm>
            <a:off x="533027" y="1743428"/>
            <a:ext cx="2438815" cy="228613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>
                <a:solidFill>
                  <a:schemeClr val="bg1"/>
                </a:solidFill>
              </a:rPr>
              <a:t>JSON Web Token (JWT)</a:t>
            </a:r>
          </a:p>
        </p:txBody>
      </p:sp>
      <p:pic>
        <p:nvPicPr>
          <p:cNvPr id="14" name="Picture 13" descr="A colorful logo with black background&#10;&#10;Description automatically generated">
            <a:extLst>
              <a:ext uri="{FF2B5EF4-FFF2-40B4-BE49-F238E27FC236}">
                <a16:creationId xmlns:a16="http://schemas.microsoft.com/office/drawing/2014/main" id="{D0389636-8244-ABC0-2F8A-37F8C0CA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47" y="709234"/>
            <a:ext cx="1083214" cy="1083214"/>
          </a:xfrm>
          <a:prstGeom prst="rect">
            <a:avLst/>
          </a:prstGeom>
        </p:spPr>
      </p:pic>
      <p:pic>
        <p:nvPicPr>
          <p:cNvPr id="2" name="Picture 1" descr="A green letter in a circle&#10;&#10;Description automatically generated">
            <a:extLst>
              <a:ext uri="{FF2B5EF4-FFF2-40B4-BE49-F238E27FC236}">
                <a16:creationId xmlns:a16="http://schemas.microsoft.com/office/drawing/2014/main" id="{CD627CBA-0456-E24A-628E-4DB72E111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23" y="4343948"/>
            <a:ext cx="1430373" cy="132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8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0270" y="740229"/>
            <a:ext cx="7133772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COSE</a:t>
            </a:r>
            <a:r>
              <a:rPr lang="en-US" b="1">
                <a:solidFill>
                  <a:srgbClr val="05B050"/>
                </a:solidFill>
              </a:rPr>
              <a:t> is a widely-used binary signing and encryption format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COSE makes similar degree of choices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as JOSE (JWS, etc.)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Includes both protected and unprotected headers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Has some bells and whistles that JOSE doesn’t</a:t>
            </a:r>
          </a:p>
          <a:p>
            <a:pPr marL="187325" lvl="1" indent="-173038"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Such as countersignatures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Enough choices made to enable interoperability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12FEDCC-3EE8-F0A2-45E2-A2062FD4CA74}"/>
              </a:ext>
            </a:extLst>
          </p:cNvPr>
          <p:cNvSpPr txBox="1">
            <a:spLocks/>
          </p:cNvSpPr>
          <p:nvPr/>
        </p:nvSpPr>
        <p:spPr>
          <a:xfrm>
            <a:off x="365766" y="1812179"/>
            <a:ext cx="2794336" cy="248019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CBOR Object Signing and Encryption (COSE)</a:t>
            </a:r>
          </a:p>
        </p:txBody>
      </p:sp>
      <p:pic>
        <p:nvPicPr>
          <p:cNvPr id="12" name="Picture 11" descr="A black and yellow logo&#10;&#10;Description automatically generated">
            <a:extLst>
              <a:ext uri="{FF2B5EF4-FFF2-40B4-BE49-F238E27FC236}">
                <a16:creationId xmlns:a16="http://schemas.microsoft.com/office/drawing/2014/main" id="{84F610CF-85A1-FC58-BDA8-4E8DE157A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58" y="724092"/>
            <a:ext cx="1670155" cy="885450"/>
          </a:xfrm>
          <a:prstGeom prst="rect">
            <a:avLst/>
          </a:prstGeom>
        </p:spPr>
      </p:pic>
      <p:pic>
        <p:nvPicPr>
          <p:cNvPr id="5" name="Picture 4" descr="A blue letter in a circle&#10;&#10;Description automatically generated">
            <a:extLst>
              <a:ext uri="{FF2B5EF4-FFF2-40B4-BE49-F238E27FC236}">
                <a16:creationId xmlns:a16="http://schemas.microsoft.com/office/drawing/2014/main" id="{48D1CD8F-9A25-218A-1174-11C29079B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4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0270" y="740229"/>
            <a:ext cx="7133772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CWT</a:t>
            </a:r>
            <a:r>
              <a:rPr lang="en-US" b="1">
                <a:solidFill>
                  <a:srgbClr val="05B050"/>
                </a:solidFill>
              </a:rPr>
              <a:t> is a widely-used binary digital token format in </a:t>
            </a:r>
            <a:r>
              <a:rPr lang="en-US" b="1">
                <a:solidFill>
                  <a:srgbClr val="00B050"/>
                </a:solidFill>
              </a:rPr>
              <a:t>which secured claims are made about a subject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CWT makes largely parallel choices to JWT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But does not narrow COSE features used (unlike JWT)</a:t>
            </a:r>
          </a:p>
          <a:p>
            <a:pPr marL="431800" lvl="1" indent="-244475"/>
            <a:r>
              <a:rPr lang="en-US">
                <a:solidFill>
                  <a:schemeClr val="bg1"/>
                </a:solidFill>
              </a:rPr>
              <a:t>Does not mandate using COSE_Sign1 over COSE_Sign</a:t>
            </a:r>
          </a:p>
          <a:p>
            <a:pPr marL="431800" lvl="1" indent="-244475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Does not mandate that only protected headers be used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Same claims extensibility model as JWT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975F0C8-7A5A-ED44-411B-E191AEAAB5D2}"/>
              </a:ext>
            </a:extLst>
          </p:cNvPr>
          <p:cNvSpPr txBox="1">
            <a:spLocks/>
          </p:cNvSpPr>
          <p:nvPr/>
        </p:nvSpPr>
        <p:spPr>
          <a:xfrm>
            <a:off x="419549" y="1892863"/>
            <a:ext cx="2729796" cy="1764737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CBOR Web Token (CWT)</a:t>
            </a:r>
          </a:p>
        </p:txBody>
      </p:sp>
      <p:pic>
        <p:nvPicPr>
          <p:cNvPr id="7" name="Picture 6" descr="A black and yellow logo&#10;&#10;Description automatically generated">
            <a:extLst>
              <a:ext uri="{FF2B5EF4-FFF2-40B4-BE49-F238E27FC236}">
                <a16:creationId xmlns:a16="http://schemas.microsoft.com/office/drawing/2014/main" id="{C07A0326-582A-4D82-2D7B-B0EA3D4C2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03" y="1007413"/>
            <a:ext cx="1670155" cy="885450"/>
          </a:xfrm>
          <a:prstGeom prst="rect">
            <a:avLst/>
          </a:prstGeom>
        </p:spPr>
      </p:pic>
      <p:pic>
        <p:nvPicPr>
          <p:cNvPr id="8" name="Picture 7" descr="A blue letter in a circle&#10;&#10;Description automatically generated">
            <a:extLst>
              <a:ext uri="{FF2B5EF4-FFF2-40B4-BE49-F238E27FC236}">
                <a16:creationId xmlns:a16="http://schemas.microsoft.com/office/drawing/2014/main" id="{D29CF790-769D-EA67-1CF9-1B5A0F60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52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0269" y="740229"/>
            <a:ext cx="7191807" cy="5109029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WebCrypto</a:t>
            </a:r>
            <a:r>
              <a:rPr lang="en-US" sz="3000" b="1">
                <a:solidFill>
                  <a:srgbClr val="05B050"/>
                </a:solidFill>
              </a:rPr>
              <a:t> defines </a:t>
            </a:r>
            <a:r>
              <a:rPr lang="en-US" sz="3000" b="1">
                <a:solidFill>
                  <a:srgbClr val="00B050"/>
                </a:solidFill>
              </a:rPr>
              <a:t>Web API for in-browser cryptographic operations</a:t>
            </a:r>
            <a:endParaRPr lang="en-US" sz="2500" b="1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Only one way to perform any operation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Limited number of key formats using existing standards</a:t>
            </a:r>
          </a:p>
          <a:p>
            <a:pPr marL="533400" lvl="1" indent="-303213">
              <a:spcBef>
                <a:spcPts val="0"/>
              </a:spcBef>
              <a:spcAft>
                <a:spcPts val="1200"/>
              </a:spcAft>
            </a:pPr>
            <a:r>
              <a:rPr lang="en-US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KeyFormat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 "raw", "</a:t>
            </a:r>
            <a:r>
              <a:rPr lang="en-US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spki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", "pkcs8", "</a:t>
            </a:r>
            <a:r>
              <a:rPr lang="en-US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jwk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};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Intentionally excludes functionality some wanted</a:t>
            </a:r>
          </a:p>
          <a:p>
            <a:pPr marL="490538" lvl="1" indent="-217488"/>
            <a:r>
              <a:rPr lang="en-US">
                <a:solidFill>
                  <a:schemeClr val="bg1"/>
                </a:solidFill>
              </a:rPr>
              <a:t>Use of platform keys</a:t>
            </a:r>
          </a:p>
          <a:p>
            <a:pPr marL="490538" lvl="1" indent="-217488"/>
            <a:r>
              <a:rPr lang="en-US">
                <a:solidFill>
                  <a:schemeClr val="bg1"/>
                </a:solidFill>
              </a:rPr>
              <a:t>Has led to non-standard extensions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A07BD34-C66F-676D-2FFB-CDB522E1C8BC}"/>
              </a:ext>
            </a:extLst>
          </p:cNvPr>
          <p:cNvSpPr txBox="1">
            <a:spLocks/>
          </p:cNvSpPr>
          <p:nvPr/>
        </p:nvSpPr>
        <p:spPr>
          <a:xfrm>
            <a:off x="775079" y="2220974"/>
            <a:ext cx="2438815" cy="132362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WebCrypto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0BCD44D-7DC8-2691-D0C9-A1FB342010B0}"/>
              </a:ext>
            </a:extLst>
          </p:cNvPr>
          <p:cNvSpPr/>
          <p:nvPr/>
        </p:nvSpPr>
        <p:spPr>
          <a:xfrm>
            <a:off x="899925" y="861111"/>
            <a:ext cx="1901998" cy="1199462"/>
          </a:xfrm>
          <a:prstGeom prst="roundRect">
            <a:avLst>
              <a:gd name="adj" fmla="val 3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en letter in a circle&#10;&#10;Description automatically generated">
            <a:extLst>
              <a:ext uri="{FF2B5EF4-FFF2-40B4-BE49-F238E27FC236}">
                <a16:creationId xmlns:a16="http://schemas.microsoft.com/office/drawing/2014/main" id="{BC1D7ED3-247F-1BE5-F4C3-00F0837BA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23" y="4343948"/>
            <a:ext cx="1430373" cy="1320344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07F928E2-0212-7147-922D-615C5F688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56" y="861111"/>
            <a:ext cx="1777765" cy="1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8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0269" y="740229"/>
            <a:ext cx="7191807" cy="51090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000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WebAuthn</a:t>
            </a:r>
            <a:r>
              <a:rPr lang="en-US" sz="3000" b="1">
                <a:solidFill>
                  <a:srgbClr val="05B050"/>
                </a:solidFill>
              </a:rPr>
              <a:t>/</a:t>
            </a:r>
            <a:r>
              <a:rPr lang="en-US" sz="3000" b="1">
                <a:solidFill>
                  <a:srgbClr val="05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FIDO 2</a:t>
            </a:r>
            <a:r>
              <a:rPr lang="en-US" sz="3000" b="1">
                <a:solidFill>
                  <a:srgbClr val="05B050"/>
                </a:solidFill>
              </a:rPr>
              <a:t> is </a:t>
            </a:r>
            <a:r>
              <a:rPr lang="en-US" sz="3000" b="1">
                <a:solidFill>
                  <a:srgbClr val="00B050"/>
                </a:solidFill>
              </a:rPr>
              <a:t>deployed </a:t>
            </a:r>
            <a:r>
              <a:rPr lang="en-US" sz="3000" b="1" err="1">
                <a:solidFill>
                  <a:srgbClr val="00B050"/>
                </a:solidFill>
              </a:rPr>
              <a:t>unphishable</a:t>
            </a:r>
            <a:r>
              <a:rPr lang="en-US" sz="3000" b="1">
                <a:solidFill>
                  <a:srgbClr val="00B050"/>
                </a:solidFill>
              </a:rPr>
              <a:t> login infrastructure supported by all modern browsers</a:t>
            </a:r>
            <a:endParaRPr lang="en-US" sz="2500" b="1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Evolved from and replaces U2F/CTAP 1</a:t>
            </a:r>
          </a:p>
          <a:p>
            <a:pPr marL="490538" lvl="1" indent="-217488">
              <a:spcBef>
                <a:spcPts val="0"/>
              </a:spcBef>
              <a:spcAft>
                <a:spcPts val="1800"/>
              </a:spcAft>
            </a:pPr>
            <a:r>
              <a:rPr lang="en-US">
                <a:solidFill>
                  <a:schemeClr val="bg1"/>
                </a:solidFill>
              </a:rPr>
              <a:t>Resulted in multiple signature formats, some X.509-based, some bare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Multiple and evolving attestation formats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Numerous extensions with varying degree of implementation</a:t>
            </a:r>
          </a:p>
          <a:p>
            <a:pPr marL="490538" lvl="1" indent="-217488">
              <a:spcBef>
                <a:spcPts val="0"/>
              </a:spcBef>
              <a:spcAft>
                <a:spcPts val="1800"/>
              </a:spcAft>
            </a:pPr>
            <a:r>
              <a:rPr lang="en-US">
                <a:solidFill>
                  <a:schemeClr val="bg1"/>
                </a:solidFill>
              </a:rPr>
              <a:t>Which extensions will be ubiquitously supported is still TBD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AC60FE4-1EDC-CF29-3326-A951BA8E0CE0}"/>
              </a:ext>
            </a:extLst>
          </p:cNvPr>
          <p:cNvSpPr txBox="1">
            <a:spLocks/>
          </p:cNvSpPr>
          <p:nvPr/>
        </p:nvSpPr>
        <p:spPr>
          <a:xfrm>
            <a:off x="748183" y="2335627"/>
            <a:ext cx="2438815" cy="128184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WebAuthn/</a:t>
            </a:r>
            <a:br>
              <a:rPr lang="en-US" sz="3200">
                <a:solidFill>
                  <a:schemeClr val="bg1"/>
                </a:solidFill>
              </a:rPr>
            </a:br>
            <a:r>
              <a:rPr lang="en-US" sz="3200">
                <a:solidFill>
                  <a:schemeClr val="bg1"/>
                </a:solidFill>
              </a:rPr>
              <a:t>FIDO 2</a:t>
            </a:r>
          </a:p>
          <a:p>
            <a:pPr>
              <a:lnSpc>
                <a:spcPct val="100000"/>
              </a:lnSpc>
            </a:pP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8" name="Picture 7" descr="A blue letter in a circle&#10;&#10;Description automatically generated">
            <a:extLst>
              <a:ext uri="{FF2B5EF4-FFF2-40B4-BE49-F238E27FC236}">
                <a16:creationId xmlns:a16="http://schemas.microsoft.com/office/drawing/2014/main" id="{0D195464-B767-17F1-2BA1-DCEE16C49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98" y="4343949"/>
            <a:ext cx="1480953" cy="132388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C3386F-2D8E-E879-832B-C09CACFEF9A0}"/>
              </a:ext>
            </a:extLst>
          </p:cNvPr>
          <p:cNvSpPr/>
          <p:nvPr/>
        </p:nvSpPr>
        <p:spPr>
          <a:xfrm>
            <a:off x="662744" y="861111"/>
            <a:ext cx="2583774" cy="921353"/>
          </a:xfrm>
          <a:prstGeom prst="roundRect">
            <a:avLst>
              <a:gd name="adj" fmla="val 3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EEEC8803-62D1-D59F-5170-2930B30BE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33" y="1008383"/>
            <a:ext cx="1015259" cy="690852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44FE0180-8D04-0978-1892-2E539B6EA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5892" y="1084139"/>
            <a:ext cx="904759" cy="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04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in a suit and tie&#10;&#10;Description automatically generated">
            <a:extLst>
              <a:ext uri="{FF2B5EF4-FFF2-40B4-BE49-F238E27FC236}">
                <a16:creationId xmlns:a16="http://schemas.microsoft.com/office/drawing/2014/main" id="{06C64AB3-4A77-94DE-4847-E09DB98974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1372341" y="1443635"/>
            <a:ext cx="3675589" cy="3675589"/>
          </a:xfrm>
          <a:ln w="60325">
            <a:solidFill>
              <a:schemeClr val="bg1"/>
            </a:solidFill>
          </a:ln>
          <a:effectLst>
            <a:outerShdw blurRad="838526" dist="361289" dir="2700000" algn="tl" rotWithShape="0">
              <a:schemeClr val="bg1">
                <a:alpha val="23000"/>
              </a:schemeClr>
            </a:outerShdw>
          </a:effec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1C35CD-83DA-23DC-5F94-8E6471255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710465"/>
            <a:ext cx="4873272" cy="425191"/>
          </a:xfrm>
        </p:spPr>
        <p:txBody>
          <a:bodyPr lIns="0"/>
          <a:lstStyle/>
          <a:p>
            <a:pPr algn="l"/>
            <a:r>
              <a:rPr lang="en-US" sz="4500">
                <a:solidFill>
                  <a:schemeClr val="bg1"/>
                </a:solidFill>
              </a:rPr>
              <a:t>Michael B. Jones</a:t>
            </a:r>
          </a:p>
          <a:p>
            <a:pPr algn="l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04FCF9F-E697-DA32-4F1E-0A2BE0BDB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428999"/>
            <a:ext cx="4873273" cy="423959"/>
          </a:xfrm>
        </p:spPr>
        <p:txBody>
          <a:bodyPr lIns="0">
            <a:normAutofit fontScale="85000" lnSpcReduction="10000"/>
          </a:bodyPr>
          <a:lstStyle/>
          <a:p>
            <a:pPr algn="l"/>
            <a:r>
              <a:rPr lang="en-US" sz="3100">
                <a:solidFill>
                  <a:srgbClr val="00B050"/>
                </a:solidFill>
              </a:rPr>
              <a:t>Principal, Self-Issued Consulting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30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00269" y="740229"/>
            <a:ext cx="7426548" cy="510902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VCs</a:t>
            </a:r>
            <a:r>
              <a:rPr lang="en-US" b="1">
                <a:solidFill>
                  <a:srgbClr val="05B050"/>
                </a:solidFill>
              </a:rPr>
              <a:t> represent</a:t>
            </a:r>
            <a:r>
              <a:rPr lang="en-US" sz="2800" b="1">
                <a:solidFill>
                  <a:srgbClr val="05B050"/>
                </a:solidFill>
              </a:rPr>
              <a:t> cryptographically secured claims </a:t>
            </a:r>
            <a:r>
              <a:rPr lang="en-US" sz="2800" b="1">
                <a:solidFill>
                  <a:srgbClr val="00B050"/>
                </a:solidFill>
              </a:rPr>
              <a:t>by an issuer about a subject</a:t>
            </a:r>
            <a:br>
              <a:rPr lang="en-US" sz="2400" b="1">
                <a:solidFill>
                  <a:srgbClr val="00B050"/>
                </a:solidFill>
              </a:rPr>
            </a:br>
            <a:endParaRPr lang="en-US" sz="2400" b="1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VC 1.0, 1.1, and 2.0 made different choices</a:t>
            </a:r>
          </a:p>
          <a:p>
            <a:pPr marL="490538" lvl="1" indent="-260350"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VC 2.0 not backwards compatible with previous versions</a:t>
            </a:r>
          </a:p>
          <a:p>
            <a:r>
              <a:rPr lang="en-US" b="1">
                <a:solidFill>
                  <a:schemeClr val="bg1"/>
                </a:solidFill>
              </a:rPr>
              <a:t>Two ways of signing VCs, each with 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sub-variants</a:t>
            </a:r>
          </a:p>
          <a:p>
            <a:pPr marL="490538" lvl="1" indent="-260350"/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VC-JOSE-COSE</a:t>
            </a:r>
            <a:r>
              <a:rPr lang="en-US">
                <a:solidFill>
                  <a:schemeClr val="bg1"/>
                </a:solidFill>
              </a:rPr>
              <a:t> supports JWS, COSE, and SD-JWT signatures over JSON-LD payload</a:t>
            </a:r>
          </a:p>
          <a:p>
            <a:pPr marL="490538" lvl="1" indent="-260350"/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VC-DATA-INTEGRITY</a:t>
            </a:r>
            <a:r>
              <a:rPr lang="en-US">
                <a:solidFill>
                  <a:schemeClr val="bg1"/>
                </a:solidFill>
              </a:rPr>
              <a:t> canonicalizes JSON-LD payload, converts it to RDF N-Quads, and signs over the RDF (or can use JCS [</a:t>
            </a:r>
            <a:r>
              <a:rPr lang="en-US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RFC 8785</a:t>
            </a:r>
            <a:r>
              <a:rPr lang="en-US">
                <a:solidFill>
                  <a:schemeClr val="bg1"/>
                </a:solidFill>
              </a:rPr>
              <a:t>])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599543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0869B96-F44B-284C-B6D8-EA04D890E9A8}"/>
              </a:ext>
            </a:extLst>
          </p:cNvPr>
          <p:cNvSpPr txBox="1">
            <a:spLocks/>
          </p:cNvSpPr>
          <p:nvPr/>
        </p:nvSpPr>
        <p:spPr>
          <a:xfrm>
            <a:off x="446444" y="1892863"/>
            <a:ext cx="2883039" cy="248019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W3C Verifiable Credentials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B2498-82CB-6891-332A-B81749A27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312" y="4311711"/>
            <a:ext cx="1495599" cy="135754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CD3716-4E3D-7405-28D9-25A69C0EE486}"/>
              </a:ext>
            </a:extLst>
          </p:cNvPr>
          <p:cNvSpPr/>
          <p:nvPr/>
        </p:nvSpPr>
        <p:spPr>
          <a:xfrm>
            <a:off x="899925" y="861111"/>
            <a:ext cx="1901998" cy="1199462"/>
          </a:xfrm>
          <a:prstGeom prst="roundRect">
            <a:avLst>
              <a:gd name="adj" fmla="val 3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0D3F9EA-48FF-F832-75FC-715F3CB4E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56" y="861111"/>
            <a:ext cx="1777765" cy="1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67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860800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C8243B-9B20-0036-4D69-B34954B4AB32}"/>
              </a:ext>
            </a:extLst>
          </p:cNvPr>
          <p:cNvSpPr txBox="1">
            <a:spLocks/>
          </p:cNvSpPr>
          <p:nvPr/>
        </p:nvSpPr>
        <p:spPr>
          <a:xfrm>
            <a:off x="4361526" y="740229"/>
            <a:ext cx="7191807" cy="510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Font typeface="Arial"/>
              <a:buNone/>
            </a:pPr>
            <a:r>
              <a:rPr lang="en-US" b="1">
                <a:solidFill>
                  <a:srgbClr val="05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DIDs</a:t>
            </a:r>
            <a:r>
              <a:rPr lang="en-US" b="1">
                <a:solidFill>
                  <a:srgbClr val="05B050"/>
                </a:solidFill>
              </a:rPr>
              <a:t> are a framework for identifiers about subjects </a:t>
            </a:r>
            <a:r>
              <a:rPr lang="en-US" b="1">
                <a:solidFill>
                  <a:srgbClr val="00B050"/>
                </a:solidFill>
              </a:rPr>
              <a:t>not dependent upon central authorities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b="1">
                <a:solidFill>
                  <a:schemeClr val="bg1"/>
                </a:solidFill>
              </a:rPr>
              <a:t>Each kind of DID has its own </a:t>
            </a:r>
            <a:r>
              <a:rPr lang="en-US" sz="24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DID method</a:t>
            </a:r>
            <a:r>
              <a:rPr lang="en-US" sz="2400" b="1">
                <a:solidFill>
                  <a:schemeClr val="bg1"/>
                </a:solidFill>
              </a:rPr>
              <a:t> and algorithms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chemeClr val="bg1"/>
                </a:solidFill>
              </a:rPr>
              <a:t>DID spec defines operations that DID Methods must implement</a:t>
            </a: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</a:rPr>
              <a:t>As of this writing, there are </a:t>
            </a:r>
            <a:r>
              <a:rPr lang="en-US" sz="2400" b="1">
                <a:solidFill>
                  <a:srgbClr val="FF0000"/>
                </a:solidFill>
              </a:rPr>
              <a:t>193 registered </a:t>
            </a:r>
            <a:br>
              <a:rPr lang="en-US" sz="2400" b="1">
                <a:solidFill>
                  <a:srgbClr val="FF0000"/>
                </a:solidFill>
              </a:rPr>
            </a:br>
            <a:r>
              <a:rPr lang="en-US" sz="2400" b="1">
                <a:solidFill>
                  <a:srgbClr val="FF0000"/>
                </a:solidFill>
              </a:rPr>
              <a:t>DID Methods!</a:t>
            </a:r>
          </a:p>
          <a:p>
            <a:pPr marL="403225" lvl="1" indent="-173038"/>
            <a:r>
              <a:rPr lang="en-US">
                <a:solidFill>
                  <a:schemeClr val="bg1"/>
                </a:solidFill>
              </a:rPr>
              <a:t>None are mandatory to implement, giving no interop guarantee</a:t>
            </a:r>
          </a:p>
          <a:p>
            <a:pPr marL="403225" lvl="1" indent="-173038"/>
            <a:r>
              <a:rPr lang="en-US">
                <a:solidFill>
                  <a:schemeClr val="bg1"/>
                </a:solidFill>
              </a:rPr>
              <a:t>DID Methods are out of scope for the newly rechartered DID WG!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A762503-CD8F-A2C5-11AA-C306A6D822D0}"/>
              </a:ext>
            </a:extLst>
          </p:cNvPr>
          <p:cNvSpPr txBox="1">
            <a:spLocks/>
          </p:cNvSpPr>
          <p:nvPr/>
        </p:nvSpPr>
        <p:spPr>
          <a:xfrm>
            <a:off x="532519" y="1892863"/>
            <a:ext cx="2826710" cy="248019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Decentralized Identifiers (DIDs)</a:t>
            </a:r>
          </a:p>
        </p:txBody>
      </p:sp>
      <p:pic>
        <p:nvPicPr>
          <p:cNvPr id="8" name="Picture 7" descr="A yellow letter in a circle&#10;&#10;Description automatically generated">
            <a:extLst>
              <a:ext uri="{FF2B5EF4-FFF2-40B4-BE49-F238E27FC236}">
                <a16:creationId xmlns:a16="http://schemas.microsoft.com/office/drawing/2014/main" id="{EB604592-9330-4471-1F3B-95ED5A34C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12" y="4311710"/>
            <a:ext cx="1495600" cy="135754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6CA0E88-746C-CF20-F39A-B883214BE2DC}"/>
              </a:ext>
            </a:extLst>
          </p:cNvPr>
          <p:cNvSpPr/>
          <p:nvPr/>
        </p:nvSpPr>
        <p:spPr>
          <a:xfrm>
            <a:off x="899925" y="861111"/>
            <a:ext cx="1901998" cy="1199462"/>
          </a:xfrm>
          <a:prstGeom prst="roundRect">
            <a:avLst>
              <a:gd name="adj" fmla="val 3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black logo&#10;&#10;Description automatically generated">
            <a:extLst>
              <a:ext uri="{FF2B5EF4-FFF2-40B4-BE49-F238E27FC236}">
                <a16:creationId xmlns:a16="http://schemas.microsoft.com/office/drawing/2014/main" id="{47E5EBE3-89B0-5E54-E391-B46869529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956" y="861111"/>
            <a:ext cx="1777765" cy="12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13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2C13BC-0BCC-B449-E443-2533B09471F3}"/>
              </a:ext>
            </a:extLst>
          </p:cNvPr>
          <p:cNvCxnSpPr>
            <a:cxnSpLocks/>
          </p:cNvCxnSpPr>
          <p:nvPr/>
        </p:nvCxnSpPr>
        <p:spPr>
          <a:xfrm>
            <a:off x="3718915" y="740229"/>
            <a:ext cx="0" cy="5109028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7E37BF-CAE0-8359-505F-1AFB4B316E23}"/>
              </a:ext>
            </a:extLst>
          </p:cNvPr>
          <p:cNvSpPr txBox="1">
            <a:spLocks/>
          </p:cNvSpPr>
          <p:nvPr/>
        </p:nvSpPr>
        <p:spPr>
          <a:xfrm>
            <a:off x="4021443" y="740229"/>
            <a:ext cx="7786923" cy="5439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B050"/>
                </a:solidFill>
              </a:rPr>
              <a:t>Defines multiplicity of encodings for binary data</a:t>
            </a:r>
            <a:endParaRPr lang="en-US" sz="2400" b="1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</a:rPr>
              <a:t>The </a:t>
            </a:r>
            <a:r>
              <a:rPr lang="en-US" sz="2400" b="1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Multibase</a:t>
            </a:r>
            <a:r>
              <a:rPr lang="en-US" sz="2400" b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spec</a:t>
            </a:r>
            <a:r>
              <a:rPr lang="en-US" sz="2400" b="1">
                <a:solidFill>
                  <a:schemeClr val="bg1"/>
                </a:solidFill>
              </a:rPr>
              <a:t> defines 23 equivalent and non-interoperable representations for the same data!</a:t>
            </a:r>
          </a:p>
          <a:p>
            <a:pPr marL="403225" lvl="1" indent="-173038"/>
            <a:r>
              <a:rPr lang="en-US">
                <a:solidFill>
                  <a:schemeClr val="bg1"/>
                </a:solidFill>
              </a:rPr>
              <a:t>base64*, base58*, base36*, base32* , hex*, decimal, base8, base2, binary</a:t>
            </a:r>
          </a:p>
          <a:p>
            <a:pPr marL="403225" lvl="1" indent="-173038"/>
            <a:r>
              <a:rPr lang="en-US">
                <a:solidFill>
                  <a:schemeClr val="bg1"/>
                </a:solidFill>
              </a:rPr>
              <a:t>Interop requires either implementing them all or profiles choosing some</a:t>
            </a:r>
          </a:p>
          <a:p>
            <a:pPr marL="0" indent="0">
              <a:buNone/>
            </a:pPr>
            <a:r>
              <a:rPr lang="en-US" sz="2400" b="1" err="1">
                <a:solidFill>
                  <a:srgbClr val="FF0000"/>
                </a:solidFill>
              </a:rPr>
              <a:t>Multiformats</a:t>
            </a:r>
            <a:r>
              <a:rPr lang="en-US" sz="2400" b="1">
                <a:solidFill>
                  <a:srgbClr val="FF0000"/>
                </a:solidFill>
              </a:rPr>
              <a:t> institutionalize the failure to make a choice!</a:t>
            </a:r>
          </a:p>
          <a:p>
            <a:pPr marL="0" indent="0">
              <a:buNone/>
            </a:pPr>
            <a:r>
              <a:rPr lang="en-US" sz="2400" b="1" i="1">
                <a:solidFill>
                  <a:schemeClr val="bg1"/>
                </a:solidFill>
              </a:rPr>
              <a:t>Warning: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b="1" err="1">
                <a:solidFill>
                  <a:schemeClr val="bg1"/>
                </a:solidFill>
              </a:rPr>
              <a:t>Multiformats</a:t>
            </a:r>
            <a:r>
              <a:rPr lang="en-US" sz="2400" b="1">
                <a:solidFill>
                  <a:schemeClr val="bg1"/>
                </a:solidFill>
              </a:rPr>
              <a:t> are used by VC-DATA-INTEGRITY and DIDs</a:t>
            </a:r>
          </a:p>
          <a:p>
            <a:pPr marL="0" indent="0">
              <a:buNone/>
            </a:pPr>
            <a:br>
              <a:rPr lang="en-US" sz="1800" b="1">
                <a:solidFill>
                  <a:srgbClr val="00B050"/>
                </a:solidFill>
              </a:rPr>
            </a:br>
            <a:r>
              <a:rPr lang="en-US" sz="2400" b="1">
                <a:solidFill>
                  <a:srgbClr val="00B050"/>
                </a:solidFill>
              </a:rPr>
              <a:t>So bad, I wrote “</a:t>
            </a:r>
            <a:r>
              <a:rPr lang="en-US" sz="2400" b="1" err="1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Multiformats</a:t>
            </a:r>
            <a:r>
              <a:rPr lang="en-US" sz="2400" b="1">
                <a:solidFill>
                  <a:srgbClr val="00B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Considered Harmful</a:t>
            </a:r>
            <a:r>
              <a:rPr lang="en-US" sz="2400" b="1">
                <a:solidFill>
                  <a:srgbClr val="00B050"/>
                </a:solidFill>
              </a:rPr>
              <a:t>” post!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E972B21-CAE2-DA33-F128-827943880E50}"/>
              </a:ext>
            </a:extLst>
          </p:cNvPr>
          <p:cNvSpPr txBox="1">
            <a:spLocks/>
          </p:cNvSpPr>
          <p:nvPr/>
        </p:nvSpPr>
        <p:spPr>
          <a:xfrm>
            <a:off x="720764" y="1892863"/>
            <a:ext cx="2676008" cy="248019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>
                <a:solidFill>
                  <a:schemeClr val="bg1"/>
                </a:solidFill>
              </a:rPr>
              <a:t>Multiformats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17" name="Picture 16" descr="A yellow sign with black text&#10;&#10;Description automatically generated">
            <a:extLst>
              <a:ext uri="{FF2B5EF4-FFF2-40B4-BE49-F238E27FC236}">
                <a16:creationId xmlns:a16="http://schemas.microsoft.com/office/drawing/2014/main" id="{E8534979-A95B-C333-593E-DE8D5025C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56" y="740229"/>
            <a:ext cx="1610523" cy="1610523"/>
          </a:xfrm>
          <a:prstGeom prst="rect">
            <a:avLst/>
          </a:prstGeom>
        </p:spPr>
      </p:pic>
      <p:pic>
        <p:nvPicPr>
          <p:cNvPr id="7" name="Picture 6" descr="A red letter in a circle&#10;&#10;Description automatically generated">
            <a:extLst>
              <a:ext uri="{FF2B5EF4-FFF2-40B4-BE49-F238E27FC236}">
                <a16:creationId xmlns:a16="http://schemas.microsoft.com/office/drawing/2014/main" id="{A02F8A49-5B07-191D-ABAA-B7AD2EC5C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25" y="4331647"/>
            <a:ext cx="1495599" cy="13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1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56A433-B441-C65D-4139-4E8FE67DD2B6}"/>
              </a:ext>
            </a:extLst>
          </p:cNvPr>
          <p:cNvSpPr txBox="1">
            <a:spLocks/>
          </p:cNvSpPr>
          <p:nvPr/>
        </p:nvSpPr>
        <p:spPr>
          <a:xfrm>
            <a:off x="1184049" y="2706771"/>
            <a:ext cx="6668179" cy="275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Closing Remarks on Choices</a:t>
            </a:r>
          </a:p>
        </p:txBody>
      </p:sp>
    </p:spTree>
    <p:extLst>
      <p:ext uri="{BB962C8B-B14F-4D97-AF65-F5344CB8AC3E}">
        <p14:creationId xmlns:p14="http://schemas.microsoft.com/office/powerpoint/2010/main" val="236269461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2578B5-6C73-E58D-EFE7-4A923B49DEBA}"/>
              </a:ext>
            </a:extLst>
          </p:cNvPr>
          <p:cNvSpPr txBox="1">
            <a:spLocks/>
          </p:cNvSpPr>
          <p:nvPr/>
        </p:nvSpPr>
        <p:spPr>
          <a:xfrm>
            <a:off x="973396" y="865356"/>
            <a:ext cx="2963174" cy="464847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rgbClr val="00B050"/>
                </a:solidFill>
              </a:rPr>
              <a:t>Enabling layered protocols </a:t>
            </a:r>
            <a:br>
              <a:rPr lang="en-US" sz="4000">
                <a:solidFill>
                  <a:srgbClr val="00B050"/>
                </a:solidFill>
              </a:rPr>
            </a:br>
            <a:r>
              <a:rPr lang="en-US" sz="4000">
                <a:solidFill>
                  <a:srgbClr val="00B050"/>
                </a:solidFill>
              </a:rPr>
              <a:t>is a choice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7EA8C4-EEAB-66FE-59A3-D01D8B44A35E}"/>
              </a:ext>
            </a:extLst>
          </p:cNvPr>
          <p:cNvCxnSpPr>
            <a:cxnSpLocks/>
          </p:cNvCxnSpPr>
          <p:nvPr/>
        </p:nvCxnSpPr>
        <p:spPr>
          <a:xfrm>
            <a:off x="4049604" y="865356"/>
            <a:ext cx="0" cy="4648476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88942F-C650-2FDA-EC26-09841617F245}"/>
              </a:ext>
            </a:extLst>
          </p:cNvPr>
          <p:cNvSpPr txBox="1">
            <a:spLocks/>
          </p:cNvSpPr>
          <p:nvPr/>
        </p:nvSpPr>
        <p:spPr>
          <a:xfrm>
            <a:off x="4494515" y="865356"/>
            <a:ext cx="7145911" cy="464847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Ethernet packet types are identified by EtherType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IPv4 protocols are identified by protocol number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TCP protocols are identified by port number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JWT types are identified by the “</a:t>
            </a:r>
            <a:r>
              <a:rPr lang="en-US" sz="25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</a:t>
            </a:r>
            <a:r>
              <a:rPr lang="en-US" sz="2500">
                <a:solidFill>
                  <a:schemeClr val="bg1"/>
                </a:solidFill>
              </a:rPr>
              <a:t>” header parameter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These all enable higher-level protocols to be layered over them</a:t>
            </a:r>
          </a:p>
        </p:txBody>
      </p:sp>
    </p:spTree>
    <p:extLst>
      <p:ext uri="{BB962C8B-B14F-4D97-AF65-F5344CB8AC3E}">
        <p14:creationId xmlns:p14="http://schemas.microsoft.com/office/powerpoint/2010/main" val="155735744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2578B5-6C73-E58D-EFE7-4A923B49DEBA}"/>
              </a:ext>
            </a:extLst>
          </p:cNvPr>
          <p:cNvSpPr txBox="1">
            <a:spLocks/>
          </p:cNvSpPr>
          <p:nvPr/>
        </p:nvSpPr>
        <p:spPr>
          <a:xfrm>
            <a:off x="973396" y="865357"/>
            <a:ext cx="3118152" cy="477602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rgbClr val="00B050"/>
                </a:solidFill>
              </a:rPr>
              <a:t>Planning for evolution</a:t>
            </a:r>
            <a:br>
              <a:rPr lang="en-US" sz="4000">
                <a:solidFill>
                  <a:srgbClr val="00B050"/>
                </a:solidFill>
              </a:rPr>
            </a:br>
            <a:r>
              <a:rPr lang="en-US" sz="4000">
                <a:solidFill>
                  <a:srgbClr val="00B050"/>
                </a:solidFill>
              </a:rPr>
              <a:t>is a choice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7EA8C4-EEAB-66FE-59A3-D01D8B44A35E}"/>
              </a:ext>
            </a:extLst>
          </p:cNvPr>
          <p:cNvCxnSpPr>
            <a:cxnSpLocks/>
          </p:cNvCxnSpPr>
          <p:nvPr/>
        </p:nvCxnSpPr>
        <p:spPr>
          <a:xfrm>
            <a:off x="4592045" y="865356"/>
            <a:ext cx="0" cy="4776027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88942F-C650-2FDA-EC26-09841617F245}"/>
              </a:ext>
            </a:extLst>
          </p:cNvPr>
          <p:cNvSpPr txBox="1">
            <a:spLocks/>
          </p:cNvSpPr>
          <p:nvPr/>
        </p:nvSpPr>
        <p:spPr>
          <a:xfrm>
            <a:off x="5315924" y="865355"/>
            <a:ext cx="5780857" cy="4776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Sometimes it’s necessary for choices to change over 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Particularly as the security threat landscape evolves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For instance, enabling cryptographic agility is a must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Which algorithms are secure changes over time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500">
                <a:solidFill>
                  <a:schemeClr val="bg1"/>
                </a:solidFill>
              </a:rPr>
              <a:t>Only supporting a fixed algorithm would be a bad choice!</a:t>
            </a:r>
          </a:p>
        </p:txBody>
      </p:sp>
    </p:spTree>
    <p:extLst>
      <p:ext uri="{BB962C8B-B14F-4D97-AF65-F5344CB8AC3E}">
        <p14:creationId xmlns:p14="http://schemas.microsoft.com/office/powerpoint/2010/main" val="22490994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42578B5-6C73-E58D-EFE7-4A923B49DEBA}"/>
              </a:ext>
            </a:extLst>
          </p:cNvPr>
          <p:cNvSpPr txBox="1">
            <a:spLocks/>
          </p:cNvSpPr>
          <p:nvPr/>
        </p:nvSpPr>
        <p:spPr>
          <a:xfrm>
            <a:off x="771934" y="865357"/>
            <a:ext cx="3118153" cy="4776026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rgbClr val="00B050"/>
                </a:solidFill>
              </a:rPr>
              <a:t>Extensibility is a choice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7EA8C4-EEAB-66FE-59A3-D01D8B44A35E}"/>
              </a:ext>
            </a:extLst>
          </p:cNvPr>
          <p:cNvCxnSpPr>
            <a:cxnSpLocks/>
          </p:cNvCxnSpPr>
          <p:nvPr/>
        </p:nvCxnSpPr>
        <p:spPr>
          <a:xfrm>
            <a:off x="4623042" y="652253"/>
            <a:ext cx="0" cy="5098942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88942F-C650-2FDA-EC26-09841617F245}"/>
              </a:ext>
            </a:extLst>
          </p:cNvPr>
          <p:cNvSpPr txBox="1">
            <a:spLocks/>
          </p:cNvSpPr>
          <p:nvPr/>
        </p:nvSpPr>
        <p:spPr>
          <a:xfrm>
            <a:off x="4883978" y="1048236"/>
            <a:ext cx="6782687" cy="477602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All the specifications I’ve discussed have extensibility points</a:t>
            </a:r>
          </a:p>
          <a:p>
            <a:pPr marL="458788" lvl="1" indent="-230188"/>
            <a:r>
              <a:rPr lang="en-US">
                <a:solidFill>
                  <a:schemeClr val="bg1"/>
                </a:solidFill>
              </a:rPr>
              <a:t>Extensibility enables new features to be added</a:t>
            </a:r>
          </a:p>
          <a:p>
            <a:pPr marL="763588" lvl="2" indent="-274638"/>
            <a:r>
              <a:rPr lang="en-US" sz="2200">
                <a:solidFill>
                  <a:schemeClr val="bg1"/>
                </a:solidFill>
              </a:rPr>
              <a:t>Such as adding DPoP to OAuth 2.0</a:t>
            </a:r>
          </a:p>
          <a:p>
            <a:pPr marL="488950" lvl="1" indent="-214313"/>
            <a:r>
              <a:rPr lang="en-US">
                <a:solidFill>
                  <a:schemeClr val="bg1"/>
                </a:solidFill>
              </a:rPr>
              <a:t>Extensibility enables new layered applications and protocols</a:t>
            </a:r>
          </a:p>
          <a:p>
            <a:pPr marL="763588" lvl="2"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bg1"/>
                </a:solidFill>
              </a:rPr>
              <a:t>Such as adding an ID Token to OAuth 2.0 for OpenID Connect</a:t>
            </a: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Use extension methods that don’t break existing deployments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For instance, the “If you don’t understand it, you MUST ignore it” logic for OAuth 2.0 request parameters and JWT claims has served us well</a:t>
            </a:r>
          </a:p>
        </p:txBody>
      </p:sp>
    </p:spTree>
    <p:extLst>
      <p:ext uri="{BB962C8B-B14F-4D97-AF65-F5344CB8AC3E}">
        <p14:creationId xmlns:p14="http://schemas.microsoft.com/office/powerpoint/2010/main" val="121259994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6758" y="1040321"/>
            <a:ext cx="10496222" cy="2852737"/>
          </a:xfrm>
        </p:spPr>
        <p:txBody>
          <a:bodyPr>
            <a:noAutofit/>
          </a:bodyPr>
          <a:lstStyle/>
          <a:p>
            <a:pPr algn="ctr"/>
            <a:r>
              <a:rPr lang="en-US" sz="7000">
                <a:solidFill>
                  <a:schemeClr val="bg1"/>
                </a:solidFill>
              </a:rPr>
              <a:t>Standards are about making choices,</a:t>
            </a:r>
            <a:endParaRPr lang="en-US" sz="700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1B182-19AC-1E8D-891D-09C40F979482}"/>
              </a:ext>
            </a:extLst>
          </p:cNvPr>
          <p:cNvSpPr txBox="1"/>
          <p:nvPr/>
        </p:nvSpPr>
        <p:spPr>
          <a:xfrm>
            <a:off x="1107933" y="3656654"/>
            <a:ext cx="97514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b="1">
                <a:solidFill>
                  <a:srgbClr val="00B050"/>
                </a:solidFill>
              </a:rPr>
              <a:t>so make good ones!</a:t>
            </a:r>
            <a:endParaRPr lang="en-US" sz="7000" b="1"/>
          </a:p>
        </p:txBody>
      </p:sp>
    </p:spTree>
    <p:extLst>
      <p:ext uri="{BB962C8B-B14F-4D97-AF65-F5344CB8AC3E}">
        <p14:creationId xmlns:p14="http://schemas.microsoft.com/office/powerpoint/2010/main" val="4206292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3B37B86-B62D-5275-6D47-A07C40F93A2C}"/>
              </a:ext>
            </a:extLst>
          </p:cNvPr>
          <p:cNvSpPr txBox="1">
            <a:spLocks/>
          </p:cNvSpPr>
          <p:nvPr/>
        </p:nvSpPr>
        <p:spPr>
          <a:xfrm>
            <a:off x="1316388" y="2045602"/>
            <a:ext cx="5174426" cy="138339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Thank you</a:t>
            </a:r>
            <a:endParaRPr lang="en-US" sz="6000" baseline="30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0B1A7-115F-A893-2C7C-4F2BA1B45AF5}"/>
              </a:ext>
            </a:extLst>
          </p:cNvPr>
          <p:cNvSpPr txBox="1"/>
          <p:nvPr/>
        </p:nvSpPr>
        <p:spPr>
          <a:xfrm>
            <a:off x="1212972" y="3595397"/>
            <a:ext cx="5522146" cy="170816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500" b="1">
                <a:solidFill>
                  <a:schemeClr val="bg1"/>
                </a:solidFill>
              </a:rPr>
              <a:t>This presentation and more are available at: </a:t>
            </a:r>
            <a:r>
              <a:rPr lang="en-US" sz="3500" b="1">
                <a:solidFill>
                  <a:srgbClr val="05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https://self-issued.info</a:t>
            </a:r>
            <a:endParaRPr lang="en-US" sz="3500" b="1">
              <a:solidFill>
                <a:srgbClr val="05B050"/>
              </a:solidFill>
            </a:endParaRPr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ED4F925-B8A6-A017-2E05-FE967BD4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060" y="3419161"/>
            <a:ext cx="2533337" cy="5012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9A90B8-1211-CF12-60EF-23C661A75F6D}"/>
              </a:ext>
            </a:extLst>
          </p:cNvPr>
          <p:cNvCxnSpPr>
            <a:cxnSpLocks/>
          </p:cNvCxnSpPr>
          <p:nvPr/>
        </p:nvCxnSpPr>
        <p:spPr>
          <a:xfrm>
            <a:off x="7283115" y="1303014"/>
            <a:ext cx="0" cy="4584765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32369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A2F1B6-B17D-3B9A-AF00-1EE4D1DA27E7}"/>
              </a:ext>
            </a:extLst>
          </p:cNvPr>
          <p:cNvSpPr txBox="1">
            <a:spLocks/>
          </p:cNvSpPr>
          <p:nvPr/>
        </p:nvSpPr>
        <p:spPr>
          <a:xfrm>
            <a:off x="1220289" y="1708608"/>
            <a:ext cx="9751421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>
                <a:solidFill>
                  <a:schemeClr val="bg1"/>
                </a:solidFill>
              </a:rPr>
              <a:t>Standards are about making choices</a:t>
            </a:r>
            <a:endParaRPr lang="en-US" sz="7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213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97B44E3-484E-599C-60FC-0D2395295F24}"/>
              </a:ext>
            </a:extLst>
          </p:cNvPr>
          <p:cNvSpPr txBox="1">
            <a:spLocks/>
          </p:cNvSpPr>
          <p:nvPr/>
        </p:nvSpPr>
        <p:spPr>
          <a:xfrm>
            <a:off x="973395" y="2067339"/>
            <a:ext cx="3749591" cy="242271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bg1"/>
                </a:solidFill>
              </a:rPr>
              <a:t>Standards are about making choices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13D1F-F4FE-1647-B3E5-735A1158D79B}"/>
              </a:ext>
            </a:extLst>
          </p:cNvPr>
          <p:cNvGrpSpPr/>
          <p:nvPr/>
        </p:nvGrpSpPr>
        <p:grpSpPr>
          <a:xfrm>
            <a:off x="811356" y="1196396"/>
            <a:ext cx="10569288" cy="4136972"/>
            <a:chOff x="811356" y="1196396"/>
            <a:chExt cx="10569288" cy="4136972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CBD8A180-FDAC-D532-5F51-5CC9B1AEB77C}"/>
                </a:ext>
              </a:extLst>
            </p:cNvPr>
            <p:cNvSpPr txBox="1">
              <a:spLocks/>
            </p:cNvSpPr>
            <p:nvPr/>
          </p:nvSpPr>
          <p:spPr>
            <a:xfrm>
              <a:off x="5875145" y="1704327"/>
              <a:ext cx="5505499" cy="3135158"/>
            </a:xfrm>
            <a:prstGeom prst="rect">
              <a:avLst/>
            </a:prstGeom>
          </p:spPr>
          <p:txBody>
            <a:bodyPr lIns="0" tIns="0" rIns="0" bIns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/>
                <a:buNone/>
              </a:pPr>
              <a:r>
                <a:rPr lang="en-US" sz="3000">
                  <a:solidFill>
                    <a:schemeClr val="bg1"/>
                  </a:solidFill>
                </a:rPr>
                <a:t>Phillip Hallam-Baker observed to me at an IETF meeting: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US" sz="3000" b="1">
                  <a:solidFill>
                    <a:srgbClr val="00B050"/>
                  </a:solidFill>
                </a:rPr>
                <a:t>Standards make the choices that don’t matter.</a:t>
              </a:r>
            </a:p>
            <a:p>
              <a:pPr marL="0" indent="0">
                <a:lnSpc>
                  <a:spcPct val="100000"/>
                </a:lnSpc>
                <a:buFont typeface="Arial"/>
                <a:buNone/>
              </a:pPr>
              <a:r>
                <a:rPr lang="en-US" sz="3000">
                  <a:solidFill>
                    <a:schemeClr val="bg1"/>
                  </a:solidFill>
                </a:rPr>
                <a:t>What an odd thing to say, </a:t>
              </a:r>
              <a:br>
                <a:rPr lang="en-US" sz="3000">
                  <a:solidFill>
                    <a:schemeClr val="bg1"/>
                  </a:solidFill>
                </a:rPr>
              </a:br>
              <a:r>
                <a:rPr lang="en-US" sz="3000">
                  <a:solidFill>
                    <a:schemeClr val="bg1"/>
                  </a:solidFill>
                </a:rPr>
                <a:t>but there’s a deep truth there.</a:t>
              </a:r>
            </a:p>
          </p:txBody>
        </p:sp>
        <p:pic>
          <p:nvPicPr>
            <p:cNvPr id="4" name="Picture 3" descr="A person on a boat&#10;&#10;Description automatically generated">
              <a:extLst>
                <a:ext uri="{FF2B5EF4-FFF2-40B4-BE49-F238E27FC236}">
                  <a16:creationId xmlns:a16="http://schemas.microsoft.com/office/drawing/2014/main" id="{75D72124-5A2D-30E5-440F-517B63C13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811356" y="1196396"/>
              <a:ext cx="4136972" cy="4136972"/>
            </a:xfrm>
            <a:prstGeom prst="ellipse">
              <a:avLst/>
            </a:prstGeom>
            <a:ln w="38100">
              <a:solidFill>
                <a:srgbClr val="00B05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997468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97B44E3-484E-599C-60FC-0D2395295F24}"/>
              </a:ext>
            </a:extLst>
          </p:cNvPr>
          <p:cNvSpPr txBox="1">
            <a:spLocks/>
          </p:cNvSpPr>
          <p:nvPr/>
        </p:nvSpPr>
        <p:spPr>
          <a:xfrm>
            <a:off x="720337" y="1117457"/>
            <a:ext cx="2715371" cy="412292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bg1"/>
                </a:solidFill>
              </a:rPr>
              <a:t>Choices that don’t matter</a:t>
            </a:r>
          </a:p>
          <a:p>
            <a:pPr>
              <a:lnSpc>
                <a:spcPct val="100000"/>
              </a:lnSpc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3000" b="0">
                <a:solidFill>
                  <a:srgbClr val="00B050"/>
                </a:solidFill>
              </a:rPr>
              <a:t>It doesn’t </a:t>
            </a:r>
            <a:br>
              <a:rPr lang="en-US" sz="3000" b="0">
                <a:solidFill>
                  <a:srgbClr val="00B050"/>
                </a:solidFill>
              </a:rPr>
            </a:br>
            <a:r>
              <a:rPr lang="en-US" sz="3000" b="0">
                <a:solidFill>
                  <a:srgbClr val="00B050"/>
                </a:solidFill>
              </a:rPr>
              <a:t>matter that...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14E054-1E0E-46A2-CAEE-5E973AE833AC}"/>
              </a:ext>
            </a:extLst>
          </p:cNvPr>
          <p:cNvSpPr/>
          <p:nvPr/>
        </p:nvSpPr>
        <p:spPr>
          <a:xfrm>
            <a:off x="3634853" y="367862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</a:rPr>
              <a:t>0x0800</a:t>
            </a:r>
            <a:r>
              <a:rPr lang="en-US" sz="2000"/>
              <a:t> is the </a:t>
            </a:r>
            <a:r>
              <a:rPr lang="en-US" sz="2000" err="1"/>
              <a:t>EtherType</a:t>
            </a:r>
            <a:r>
              <a:rPr lang="en-US" sz="2000"/>
              <a:t> value for IPv4 packets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4B1C75-8788-D041-674F-ECB4F75DDD8A}"/>
              </a:ext>
            </a:extLst>
          </p:cNvPr>
          <p:cNvSpPr/>
          <p:nvPr/>
        </p:nvSpPr>
        <p:spPr>
          <a:xfrm>
            <a:off x="6402968" y="367862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 </a:t>
            </a:r>
            <a:r>
              <a:rPr lang="en-US" sz="2000">
                <a:solidFill>
                  <a:srgbClr val="00B050"/>
                </a:solidFill>
              </a:rPr>
              <a:t>6</a:t>
            </a:r>
            <a:r>
              <a:rPr lang="en-US" sz="2000"/>
              <a:t> is the IP protocol number for TCP packets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13FC00-8F81-8D72-9446-3CBAC139231D}"/>
              </a:ext>
            </a:extLst>
          </p:cNvPr>
          <p:cNvSpPr/>
          <p:nvPr/>
        </p:nvSpPr>
        <p:spPr>
          <a:xfrm>
            <a:off x="9171083" y="367862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</a:rPr>
              <a:t>443</a:t>
            </a:r>
            <a:r>
              <a:rPr lang="en-US" sz="2000"/>
              <a:t> is the TCP port number for HTTPS octet streams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9FAA8-092C-9591-73C8-7C17B4126406}"/>
              </a:ext>
            </a:extLst>
          </p:cNvPr>
          <p:cNvSpPr/>
          <p:nvPr/>
        </p:nvSpPr>
        <p:spPr>
          <a:xfrm>
            <a:off x="3634853" y="2293046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“</a:t>
            </a:r>
            <a:r>
              <a:rPr lang="en-US" sz="20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/>
              <a:t>” is the identifier for an HTTP request method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67981-51EA-0D7C-9F3C-BC219F0854C6}"/>
              </a:ext>
            </a:extLst>
          </p:cNvPr>
          <p:cNvSpPr/>
          <p:nvPr/>
        </p:nvSpPr>
        <p:spPr>
          <a:xfrm>
            <a:off x="6402968" y="2293046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“</a:t>
            </a:r>
            <a:r>
              <a:rPr lang="en-US" sz="20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HTTP/1.1 200 OK</a:t>
            </a:r>
            <a:r>
              <a:rPr lang="en-US" sz="2000"/>
              <a:t>” indicates that an HTTP request succeeded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3E4E5-D201-2029-4751-49A339E3797D}"/>
              </a:ext>
            </a:extLst>
          </p:cNvPr>
          <p:cNvSpPr/>
          <p:nvPr/>
        </p:nvSpPr>
        <p:spPr>
          <a:xfrm>
            <a:off x="9171083" y="2293046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“</a:t>
            </a:r>
            <a:r>
              <a:rPr lang="en-US" sz="20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application/</a:t>
            </a:r>
            <a:r>
              <a:rPr lang="en-US" sz="200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r>
              <a:rPr lang="en-US" sz="2000"/>
              <a:t>” is the Content-Type for JSON-encoded messages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CF4C6-D0AF-F289-5AA4-3A1CA58C3434}"/>
              </a:ext>
            </a:extLst>
          </p:cNvPr>
          <p:cNvSpPr/>
          <p:nvPr/>
        </p:nvSpPr>
        <p:spPr>
          <a:xfrm>
            <a:off x="3634853" y="4218230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>
                <a:solidFill>
                  <a:srgbClr val="00B050"/>
                </a:solidFill>
              </a:rPr>
              <a:t>65</a:t>
            </a:r>
            <a:r>
              <a:rPr lang="en-US" sz="2000"/>
              <a:t> is the number for the letter “A” in ASCII and Unicode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E38718-3E26-EEB2-63E1-271CF5145DA6}"/>
              </a:ext>
            </a:extLst>
          </p:cNvPr>
          <p:cNvSpPr/>
          <p:nvPr/>
        </p:nvSpPr>
        <p:spPr>
          <a:xfrm>
            <a:off x="6402968" y="4218230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“</a:t>
            </a:r>
            <a:r>
              <a:rPr lang="en-US" sz="2000">
                <a:solidFill>
                  <a:srgbClr val="00B050"/>
                </a:solidFill>
              </a:rPr>
              <a:t>{</a:t>
            </a:r>
            <a:r>
              <a:rPr lang="en-US" sz="2000"/>
              <a:t>” and “</a:t>
            </a:r>
            <a:r>
              <a:rPr lang="en-US" sz="2000">
                <a:solidFill>
                  <a:srgbClr val="00B050"/>
                </a:solidFill>
              </a:rPr>
              <a:t>}</a:t>
            </a:r>
            <a:r>
              <a:rPr lang="en-US" sz="2000"/>
              <a:t>” delimit </a:t>
            </a:r>
            <a:br>
              <a:rPr lang="en-US" sz="2000"/>
            </a:br>
            <a:r>
              <a:rPr lang="en-US" sz="2000"/>
              <a:t>JSON objects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6A5BD1-4A22-61C1-1CD9-03189B921F24}"/>
              </a:ext>
            </a:extLst>
          </p:cNvPr>
          <p:cNvSpPr/>
          <p:nvPr/>
        </p:nvSpPr>
        <p:spPr>
          <a:xfrm>
            <a:off x="9171083" y="4218230"/>
            <a:ext cx="2568970" cy="1771753"/>
          </a:xfrm>
          <a:prstGeom prst="rect">
            <a:avLst/>
          </a:prstGeom>
          <a:gradFill>
            <a:gsLst>
              <a:gs pos="0">
                <a:srgbClr val="00B050">
                  <a:alpha val="20213"/>
                </a:srgbClr>
              </a:gs>
              <a:gs pos="83000">
                <a:srgbClr val="033B40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rIns="251999" rtlCol="0" anchor="ctr"/>
          <a:lstStyle/>
          <a:p>
            <a:pPr algn="ctr"/>
            <a:r>
              <a:rPr lang="en-US" sz="2000"/>
              <a:t>“</a:t>
            </a:r>
            <a:r>
              <a:rPr lang="en-US" sz="200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iss</a:t>
            </a:r>
            <a:r>
              <a:rPr lang="en-US" sz="2000"/>
              <a:t>” and “</a:t>
            </a:r>
            <a:r>
              <a:rPr lang="en-US" sz="200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</a:t>
            </a:r>
            <a:r>
              <a:rPr lang="en-US" sz="2000"/>
              <a:t>” are identifiers in JSON objects for JWT claims</a:t>
            </a:r>
          </a:p>
        </p:txBody>
      </p:sp>
    </p:spTree>
    <p:extLst>
      <p:ext uri="{BB962C8B-B14F-4D97-AF65-F5344CB8AC3E}">
        <p14:creationId xmlns:p14="http://schemas.microsoft.com/office/powerpoint/2010/main" val="458664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97B44E3-484E-599C-60FC-0D2395295F24}"/>
              </a:ext>
            </a:extLst>
          </p:cNvPr>
          <p:cNvSpPr txBox="1">
            <a:spLocks/>
          </p:cNvSpPr>
          <p:nvPr/>
        </p:nvSpPr>
        <p:spPr>
          <a:xfrm>
            <a:off x="692976" y="467890"/>
            <a:ext cx="7778260" cy="1002891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bg1"/>
                </a:solidFill>
              </a:rPr>
              <a:t>Making choices </a:t>
            </a:r>
            <a:r>
              <a:rPr lang="en-US" sz="4000">
                <a:solidFill>
                  <a:srgbClr val="00B050"/>
                </a:solidFill>
              </a:rPr>
              <a:t>deeply</a:t>
            </a:r>
            <a:r>
              <a:rPr lang="en-US" sz="4000">
                <a:solidFill>
                  <a:schemeClr val="bg1"/>
                </a:solidFill>
              </a:rPr>
              <a:t> matters!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0B992-D2F0-9495-1EAE-C19927DBE3DE}"/>
              </a:ext>
            </a:extLst>
          </p:cNvPr>
          <p:cNvGrpSpPr/>
          <p:nvPr/>
        </p:nvGrpSpPr>
        <p:grpSpPr>
          <a:xfrm>
            <a:off x="537880" y="1761258"/>
            <a:ext cx="11359830" cy="3892411"/>
            <a:chOff x="749846" y="1761258"/>
            <a:chExt cx="10806049" cy="3122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7A8677-4D8D-F3EA-0390-704E9212372C}"/>
                </a:ext>
              </a:extLst>
            </p:cNvPr>
            <p:cNvSpPr/>
            <p:nvPr/>
          </p:nvSpPr>
          <p:spPr>
            <a:xfrm>
              <a:off x="6356949" y="1761258"/>
              <a:ext cx="5198945" cy="1455257"/>
            </a:xfrm>
            <a:prstGeom prst="rect">
              <a:avLst/>
            </a:pr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55999" tIns="0" rIns="540000" bIns="0" rtlCol="0" anchor="ctr"/>
            <a:lstStyle/>
            <a:p>
              <a:r>
                <a:rPr lang="en-US" sz="2400" b="1"/>
                <a:t>Standards are where those choices are </a:t>
              </a:r>
              <a:r>
                <a:rPr lang="en-US" sz="2400" b="1">
                  <a:solidFill>
                    <a:srgbClr val="00B050"/>
                  </a:solidFill>
                </a:rPr>
                <a:t>written down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4D1901-617D-11FE-14EE-94A6DE3178FF}"/>
                </a:ext>
              </a:extLst>
            </p:cNvPr>
            <p:cNvSpPr/>
            <p:nvPr/>
          </p:nvSpPr>
          <p:spPr>
            <a:xfrm>
              <a:off x="6356949" y="3429000"/>
              <a:ext cx="5198946" cy="1455257"/>
            </a:xfrm>
            <a:prstGeom prst="rect">
              <a:avLst/>
            </a:prstGeom>
            <a:solidFill>
              <a:srgbClr val="00B05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55999" tIns="0" rIns="540000" bIns="0" rtlCol="0" anchor="ctr"/>
            <a:lstStyle/>
            <a:p>
              <a:r>
                <a:rPr lang="en-US" sz="2400" b="1" dirty="0"/>
                <a:t>It’s </a:t>
              </a:r>
              <a:r>
                <a:rPr lang="en-US" sz="2400" b="1" dirty="0">
                  <a:solidFill>
                    <a:srgbClr val="00B050"/>
                  </a:solidFill>
                </a:rPr>
                <a:t>our job </a:t>
              </a:r>
              <a:r>
                <a:rPr lang="en-US" sz="2400" b="1" dirty="0"/>
                <a:t>as standards professionals to make </a:t>
              </a:r>
              <a:br>
                <a:rPr lang="en-US" sz="2400" b="1" dirty="0"/>
              </a:br>
              <a:r>
                <a:rPr lang="en-US" sz="2400" b="1" dirty="0"/>
                <a:t>those choices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647632-F15E-3D1D-FAC0-C853FE96C03C}"/>
                </a:ext>
              </a:extLst>
            </p:cNvPr>
            <p:cNvSpPr/>
            <p:nvPr/>
          </p:nvSpPr>
          <p:spPr>
            <a:xfrm>
              <a:off x="749846" y="1761258"/>
              <a:ext cx="5372999" cy="3122999"/>
            </a:xfrm>
            <a:prstGeom prst="rect">
              <a:avLst/>
            </a:prstGeom>
            <a:solidFill>
              <a:srgbClr val="00B050">
                <a:alpha val="1502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2000" tIns="0" rIns="72000" bIns="0" rtlCol="0" anchor="ctr"/>
            <a:lstStyle/>
            <a:p>
              <a:pPr indent="12700"/>
              <a:r>
                <a:rPr lang="en-US" sz="2800" b="1" dirty="0"/>
                <a:t>Interoperability requires implementations making </a:t>
              </a:r>
              <a:br>
                <a:rPr lang="en-US" sz="2800" b="1" dirty="0"/>
              </a:br>
              <a:r>
                <a:rPr lang="en-US" sz="2800" b="1" dirty="0"/>
                <a:t>the </a:t>
              </a:r>
              <a:r>
                <a:rPr lang="en-US" sz="2800" b="1" dirty="0">
                  <a:solidFill>
                    <a:srgbClr val="00B050"/>
                  </a:solidFill>
                </a:rPr>
                <a:t>same choices</a:t>
              </a:r>
            </a:p>
            <a:p>
              <a:pPr indent="12700"/>
              <a:endParaRPr lang="en-US" sz="1600" b="1" dirty="0"/>
            </a:p>
            <a:p>
              <a:pPr marL="274638" lvl="1" indent="-274638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Text can be input and displayed </a:t>
              </a:r>
              <a:br>
                <a:rPr lang="en-US" sz="2400" dirty="0"/>
              </a:br>
              <a:r>
                <a:rPr lang="en-US" sz="2400" dirty="0"/>
                <a:t>because everyone uses </a:t>
              </a:r>
              <a:r>
                <a:rPr lang="en-US" sz="2400" dirty="0">
                  <a:solidFill>
                    <a:srgbClr val="00B050"/>
                  </a:solidFill>
                </a:rPr>
                <a:t>65</a:t>
              </a:r>
              <a:r>
                <a:rPr lang="en-US" sz="2400" dirty="0"/>
                <a:t> for “A”</a:t>
              </a:r>
            </a:p>
            <a:p>
              <a:pPr marL="274638" lvl="1" indent="-274638">
                <a:buFont typeface="Arial" panose="020B0604020202020204" pitchFamily="34" charset="0"/>
                <a:buChar char="•"/>
              </a:pPr>
              <a:r>
                <a:rPr lang="en-US" sz="2400" dirty="0"/>
                <a:t>HTTPS works because everyone </a:t>
              </a:r>
              <a:br>
                <a:rPr lang="en-US" sz="2400" dirty="0"/>
              </a:br>
              <a:r>
                <a:rPr lang="en-US" sz="2400" dirty="0"/>
                <a:t>uses TCP port </a:t>
              </a:r>
              <a:r>
                <a:rPr lang="en-US" sz="2400" dirty="0">
                  <a:solidFill>
                    <a:srgbClr val="00B050"/>
                  </a:solidFill>
                </a:rPr>
                <a:t>443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566B9ABE-7B2B-C97B-7009-22A931B05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5823" y="2110799"/>
            <a:ext cx="1064400" cy="10644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B79ACE4-3FA5-616A-D362-05C49BFC6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9453" y="4181389"/>
            <a:ext cx="1130770" cy="113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40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25111" y="573313"/>
            <a:ext cx="6896776" cy="4027715"/>
          </a:xfrm>
        </p:spPr>
        <p:txBody>
          <a:bodyPr anchor="ctr">
            <a:noAutofit/>
          </a:bodyPr>
          <a:lstStyle/>
          <a:p>
            <a:pPr marL="0" indent="15875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00B050"/>
                </a:solidFill>
              </a:rPr>
              <a:t>When building machines, we take for granted having standard parts</a:t>
            </a:r>
          </a:p>
          <a:p>
            <a:pPr marL="317500" indent="-317500"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</a:rPr>
              <a:t>Nuts, bolts, wires, light bulbs, and countless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other parts</a:t>
            </a:r>
          </a:p>
          <a:p>
            <a:pPr marL="317500" lvl="1" indent="-317500"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All conforming to applicable standards</a:t>
            </a:r>
          </a:p>
          <a:p>
            <a:pPr marL="317500" lvl="1" indent="-317500"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Enables a marketplace of interoperable parts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from multiple suppliers</a:t>
            </a:r>
          </a:p>
          <a:p>
            <a:pPr marL="317500" lvl="1" indent="-317500">
              <a:spcAft>
                <a:spcPts val="1200"/>
              </a:spcAft>
            </a:pPr>
            <a:r>
              <a:rPr lang="en-US">
                <a:solidFill>
                  <a:schemeClr val="bg1"/>
                </a:solidFill>
              </a:rPr>
              <a:t>Without these standards, every part would be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custom machined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8351CA-AC48-7BFE-7954-7028125064F7}"/>
              </a:ext>
            </a:extLst>
          </p:cNvPr>
          <p:cNvSpPr txBox="1">
            <a:spLocks/>
          </p:cNvSpPr>
          <p:nvPr/>
        </p:nvSpPr>
        <p:spPr>
          <a:xfrm>
            <a:off x="900825" y="573313"/>
            <a:ext cx="3473914" cy="402771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bg1"/>
                </a:solidFill>
              </a:rPr>
              <a:t>Standards are the nuts and bolts of the Identity Engine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FEDFEE-BA02-C7CF-3CBE-30443A3264CB}"/>
              </a:ext>
            </a:extLst>
          </p:cNvPr>
          <p:cNvCxnSpPr>
            <a:cxnSpLocks/>
          </p:cNvCxnSpPr>
          <p:nvPr/>
        </p:nvCxnSpPr>
        <p:spPr>
          <a:xfrm>
            <a:off x="4374739" y="914400"/>
            <a:ext cx="0" cy="3512457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68BC8-D6D1-1A06-6BE8-7B32AC0C5533}"/>
              </a:ext>
            </a:extLst>
          </p:cNvPr>
          <p:cNvSpPr/>
          <p:nvPr/>
        </p:nvSpPr>
        <p:spPr>
          <a:xfrm>
            <a:off x="551566" y="4942115"/>
            <a:ext cx="11163976" cy="788874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0" rIns="72000" bIns="0" rtlCol="0" anchor="ctr"/>
          <a:lstStyle/>
          <a:p>
            <a:pPr algn="ctr"/>
            <a:r>
              <a:rPr lang="en-US" sz="2000" b="1">
                <a:solidFill>
                  <a:srgbClr val="00B050"/>
                </a:solidFill>
              </a:rPr>
              <a:t>The same is true of the identity and security standards we use to build the Identity Engine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9778B-8B32-B80F-F834-A6511496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939" y="703653"/>
            <a:ext cx="1247177" cy="1151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297CA-2F9A-22B2-D32C-E7F66C70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17350">
            <a:off x="2923155" y="-398851"/>
            <a:ext cx="1610419" cy="864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4CE82-2D0F-D81F-F13E-19EFD7DD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465" y="6360989"/>
            <a:ext cx="95885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E0547D-2C9D-0D8A-006C-3ED8DDB6D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082" y="4097582"/>
            <a:ext cx="914129" cy="935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5381A-841F-8826-B702-5D1DDE6D8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7704" y="1617328"/>
            <a:ext cx="535407" cy="475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6AA63-CCE5-1F19-DA81-24F50C9D2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54906">
            <a:off x="11521045" y="2641493"/>
            <a:ext cx="787435" cy="1514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19F4F-A03F-B4D9-804B-057B8B270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54906">
            <a:off x="-393718" y="4971822"/>
            <a:ext cx="787435" cy="15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7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629" y="986828"/>
            <a:ext cx="5747648" cy="446554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00B050"/>
                </a:solidFill>
              </a:rPr>
              <a:t>Our identity and security standards vary wildly in the degree to which they make choices</a:t>
            </a:r>
            <a:endParaRPr lang="en-US" sz="2500">
              <a:solidFill>
                <a:schemeClr val="bg1"/>
              </a:solidFill>
            </a:endParaRPr>
          </a:p>
          <a:p>
            <a:pPr marL="357188" lvl="1" indent="-342900">
              <a:spcBef>
                <a:spcPts val="1500"/>
              </a:spcBef>
            </a:pPr>
            <a:r>
              <a:rPr lang="en-US">
                <a:solidFill>
                  <a:schemeClr val="bg1"/>
                </a:solidFill>
              </a:rPr>
              <a:t>Some define </a:t>
            </a:r>
            <a:r>
              <a:rPr lang="en-US" i="1">
                <a:solidFill>
                  <a:schemeClr val="bg1"/>
                </a:solidFill>
              </a:rPr>
              <a:t>one</a:t>
            </a:r>
            <a:r>
              <a:rPr lang="en-US">
                <a:solidFill>
                  <a:schemeClr val="bg1"/>
                </a:solidFill>
              </a:rPr>
              <a:t> way to do things, resulting in interoperability</a:t>
            </a:r>
          </a:p>
          <a:p>
            <a:pPr marL="357188" lvl="1" indent="-342900">
              <a:spcBef>
                <a:spcPts val="1500"/>
              </a:spcBef>
            </a:pPr>
            <a:r>
              <a:rPr lang="en-US">
                <a:solidFill>
                  <a:schemeClr val="bg1"/>
                </a:solidFill>
              </a:rPr>
              <a:t>Others leave critical choices unmade, passing them on to implementers</a:t>
            </a:r>
          </a:p>
          <a:p>
            <a:pPr marL="357188" lvl="1" indent="-342900">
              <a:spcBef>
                <a:spcPts val="1500"/>
              </a:spcBef>
            </a:pPr>
            <a:r>
              <a:rPr lang="en-US" i="1">
                <a:solidFill>
                  <a:schemeClr val="bg1"/>
                </a:solidFill>
              </a:rPr>
              <a:t>Your mileage may vary!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39D669-76EC-7BC3-672A-436BBB73BF8D}"/>
              </a:ext>
            </a:extLst>
          </p:cNvPr>
          <p:cNvSpPr txBox="1">
            <a:spLocks/>
          </p:cNvSpPr>
          <p:nvPr/>
        </p:nvSpPr>
        <p:spPr>
          <a:xfrm>
            <a:off x="1213144" y="813377"/>
            <a:ext cx="2715371" cy="4862430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solidFill>
                  <a:schemeClr val="bg1"/>
                </a:solidFill>
              </a:rPr>
              <a:t>Some Assembly Required</a:t>
            </a:r>
            <a:endParaRPr lang="en-US" sz="240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D5A054-1BC2-518F-3271-A6164A66F5EB}"/>
              </a:ext>
            </a:extLst>
          </p:cNvPr>
          <p:cNvCxnSpPr>
            <a:cxnSpLocks/>
          </p:cNvCxnSpPr>
          <p:nvPr/>
        </p:nvCxnSpPr>
        <p:spPr>
          <a:xfrm>
            <a:off x="4657256" y="1233714"/>
            <a:ext cx="0" cy="4218660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4935843-BE3C-4BB7-27AD-8F2E59560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40146">
            <a:off x="868585" y="-705475"/>
            <a:ext cx="2056494" cy="1951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41273-C464-05D6-D482-195AC66AC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97" y="5079625"/>
            <a:ext cx="1618961" cy="797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3D19CA-FD12-84E4-EE55-94B28890F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12" y="3942596"/>
            <a:ext cx="304800" cy="86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095D-2586-3308-210B-3063F7CBB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984" y="1237589"/>
            <a:ext cx="939800" cy="59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71189-887C-6D84-83CC-61FBF2B3A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474809">
            <a:off x="10060656" y="5092685"/>
            <a:ext cx="1389681" cy="53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2B807-87F3-EBB3-AFEE-B98BD3781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3277" y="895601"/>
            <a:ext cx="1226196" cy="3092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6D263-52AC-4898-FCBB-1E62D9C69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100000">
            <a:off x="6913390" y="-688362"/>
            <a:ext cx="787400" cy="1917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3343A-E3EE-44DA-1274-F45FF6CA62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3342" y="5871171"/>
            <a:ext cx="774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598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84050" y="1117457"/>
            <a:ext cx="4215264" cy="4122921"/>
          </a:xfrm>
        </p:spPr>
        <p:txBody>
          <a:bodyPr>
            <a:no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Naming Names &amp; Taking Prisoners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708F8-F5E4-C655-7D91-DBC86BE579D6}"/>
              </a:ext>
            </a:extLst>
          </p:cNvPr>
          <p:cNvSpPr txBox="1"/>
          <p:nvPr/>
        </p:nvSpPr>
        <p:spPr>
          <a:xfrm>
            <a:off x="5992012" y="890561"/>
            <a:ext cx="540571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Next, I’ll critique existing and emerging identity and security standards through this lens</a:t>
            </a:r>
          </a:p>
          <a:p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I’ll give each my personal grade on choices made</a:t>
            </a:r>
            <a:endParaRPr lang="en-US" sz="2800" b="1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57251-DA2E-CAD4-2ACE-91B6B4BD4A68}"/>
              </a:ext>
            </a:extLst>
          </p:cNvPr>
          <p:cNvCxnSpPr>
            <a:cxnSpLocks/>
          </p:cNvCxnSpPr>
          <p:nvPr/>
        </p:nvCxnSpPr>
        <p:spPr>
          <a:xfrm>
            <a:off x="5619345" y="1117457"/>
            <a:ext cx="0" cy="4122921"/>
          </a:xfrm>
          <a:prstGeom prst="line">
            <a:avLst/>
          </a:prstGeom>
          <a:ln w="12700" cap="rnd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DE5F491-8D8A-115F-1EE7-065D0099CD01}"/>
              </a:ext>
            </a:extLst>
          </p:cNvPr>
          <p:cNvSpPr/>
          <p:nvPr/>
        </p:nvSpPr>
        <p:spPr>
          <a:xfrm>
            <a:off x="7069465" y="4101806"/>
            <a:ext cx="478465" cy="47846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3C3E45-DD4E-68E2-5301-B08583CA193A}"/>
              </a:ext>
            </a:extLst>
          </p:cNvPr>
          <p:cNvSpPr/>
          <p:nvPr/>
        </p:nvSpPr>
        <p:spPr>
          <a:xfrm>
            <a:off x="7643623" y="4101806"/>
            <a:ext cx="478465" cy="478465"/>
          </a:xfrm>
          <a:prstGeom prst="ellipse">
            <a:avLst/>
          </a:prstGeom>
          <a:solidFill>
            <a:srgbClr val="04A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EAB033-E87B-52C5-0C2B-C54927D58978}"/>
              </a:ext>
            </a:extLst>
          </p:cNvPr>
          <p:cNvSpPr/>
          <p:nvPr/>
        </p:nvSpPr>
        <p:spPr>
          <a:xfrm>
            <a:off x="8217781" y="4101806"/>
            <a:ext cx="478465" cy="478465"/>
          </a:xfrm>
          <a:prstGeom prst="ellipse">
            <a:avLst/>
          </a:prstGeom>
          <a:solidFill>
            <a:srgbClr val="F9E3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F9D260-0B06-75C1-7B7A-91157442D378}"/>
              </a:ext>
            </a:extLst>
          </p:cNvPr>
          <p:cNvSpPr/>
          <p:nvPr/>
        </p:nvSpPr>
        <p:spPr>
          <a:xfrm>
            <a:off x="8791939" y="4101806"/>
            <a:ext cx="478465" cy="47846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2FB512-9C37-E7FD-F5BC-A105CA075358}"/>
              </a:ext>
            </a:extLst>
          </p:cNvPr>
          <p:cNvSpPr/>
          <p:nvPr/>
        </p:nvSpPr>
        <p:spPr>
          <a:xfrm>
            <a:off x="9366097" y="4101806"/>
            <a:ext cx="478465" cy="4784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732F9F-0B0F-B61A-D24B-F3208BD620C0}"/>
              </a:ext>
            </a:extLst>
          </p:cNvPr>
          <p:cNvSpPr txBox="1"/>
          <p:nvPr/>
        </p:nvSpPr>
        <p:spPr>
          <a:xfrm>
            <a:off x="7135250" y="4156372"/>
            <a:ext cx="3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5453F-E92B-ED7F-9DB7-6F5BEF4D1349}"/>
              </a:ext>
            </a:extLst>
          </p:cNvPr>
          <p:cNvSpPr txBox="1"/>
          <p:nvPr/>
        </p:nvSpPr>
        <p:spPr>
          <a:xfrm>
            <a:off x="7693662" y="4156372"/>
            <a:ext cx="3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648537-89D7-247E-C83B-BA5FB12D4277}"/>
              </a:ext>
            </a:extLst>
          </p:cNvPr>
          <p:cNvSpPr txBox="1"/>
          <p:nvPr/>
        </p:nvSpPr>
        <p:spPr>
          <a:xfrm>
            <a:off x="8286663" y="4156372"/>
            <a:ext cx="3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951C6-0B03-564F-77D4-C5C21956C6F2}"/>
              </a:ext>
            </a:extLst>
          </p:cNvPr>
          <p:cNvSpPr txBox="1"/>
          <p:nvPr/>
        </p:nvSpPr>
        <p:spPr>
          <a:xfrm>
            <a:off x="8866016" y="4156372"/>
            <a:ext cx="3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EB8409-91BB-FFEE-3947-50018C0D98D4}"/>
              </a:ext>
            </a:extLst>
          </p:cNvPr>
          <p:cNvSpPr txBox="1"/>
          <p:nvPr/>
        </p:nvSpPr>
        <p:spPr>
          <a:xfrm>
            <a:off x="9445056" y="4156372"/>
            <a:ext cx="37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B35BF7-2D63-EEAA-D8CD-5DA3432F3394}"/>
              </a:ext>
            </a:extLst>
          </p:cNvPr>
          <p:cNvCxnSpPr/>
          <p:nvPr/>
        </p:nvCxnSpPr>
        <p:spPr>
          <a:xfrm>
            <a:off x="7069465" y="4837968"/>
            <a:ext cx="2775097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D021EC5-094E-5677-D0EF-FF92BB114686}"/>
              </a:ext>
            </a:extLst>
          </p:cNvPr>
          <p:cNvSpPr txBox="1"/>
          <p:nvPr/>
        </p:nvSpPr>
        <p:spPr>
          <a:xfrm>
            <a:off x="7000903" y="4941777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BEST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B2298B-86E0-B9DD-D60E-DA685D8CCE78}"/>
              </a:ext>
            </a:extLst>
          </p:cNvPr>
          <p:cNvSpPr txBox="1"/>
          <p:nvPr/>
        </p:nvSpPr>
        <p:spPr>
          <a:xfrm>
            <a:off x="8801957" y="4941777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WORST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576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122434"/>
      </a:dk2>
      <a:lt2>
        <a:srgbClr val="F1F6F8"/>
      </a:lt2>
      <a:accent1>
        <a:srgbClr val="00D7F7"/>
      </a:accent1>
      <a:accent2>
        <a:srgbClr val="FF5E2C"/>
      </a:accent2>
      <a:accent3>
        <a:srgbClr val="F5F5F3"/>
      </a:accent3>
      <a:accent4>
        <a:srgbClr val="EE63ED"/>
      </a:accent4>
      <a:accent5>
        <a:srgbClr val="FFD351"/>
      </a:accent5>
      <a:accent6>
        <a:srgbClr val="F9F07A"/>
      </a:accent6>
      <a:hlink>
        <a:srgbClr val="00D3F7"/>
      </a:hlink>
      <a:folHlink>
        <a:srgbClr val="FF5E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d1d2d7-01d2-4968-9004-42f707d033ff">
      <Terms xmlns="http://schemas.microsoft.com/office/infopath/2007/PartnerControls"/>
    </lcf76f155ced4ddcb4097134ff3c332f>
    <TaxCatchAll xmlns="55efedfe-48d9-4703-ab84-b79a8b887777" xsi:nil="true"/>
    <SharedWithUsers xmlns="55efedfe-48d9-4703-ab84-b79a8b887777">
      <UserInfo>
        <DisplayName/>
        <AccountId xsi:nil="true"/>
        <AccountType/>
      </UserInfo>
    </SharedWithUsers>
    <MediaLengthInSeconds xmlns="15d1d2d7-01d2-4968-9004-42f707d033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AFB79D78FDD429518BD9726605F01" ma:contentTypeVersion="15" ma:contentTypeDescription="Create a new document." ma:contentTypeScope="" ma:versionID="05af30c9d305265a524b61a38fb1b203">
  <xsd:schema xmlns:xsd="http://www.w3.org/2001/XMLSchema" xmlns:xs="http://www.w3.org/2001/XMLSchema" xmlns:p="http://schemas.microsoft.com/office/2006/metadata/properties" xmlns:ns2="15d1d2d7-01d2-4968-9004-42f707d033ff" xmlns:ns3="55efedfe-48d9-4703-ab84-b79a8b887777" targetNamespace="http://schemas.microsoft.com/office/2006/metadata/properties" ma:root="true" ma:fieldsID="bb0f6a1bdf4602b0828f1b8045ebfc33" ns2:_="" ns3:_="">
    <xsd:import namespace="15d1d2d7-01d2-4968-9004-42f707d033ff"/>
    <xsd:import namespace="55efedfe-48d9-4703-ab84-b79a8b887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1d2d7-01d2-4968-9004-42f707d033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a46a5ad-c9ae-4ea9-bcd4-0fbcf83168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fedfe-48d9-4703-ab84-b79a8b88777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525b609-7b5d-4202-8e30-0ffb75684e62}" ma:internalName="TaxCatchAll" ma:showField="CatchAllData" ma:web="55efedfe-48d9-4703-ab84-b79a8b8877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ED962B-E0D3-4D14-99B4-8188F1F6D1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9F7D77-9993-4A68-9B83-4329FFEE25D4}">
  <ds:schemaRefs>
    <ds:schemaRef ds:uri="http://purl.org/dc/dcmitype/"/>
    <ds:schemaRef ds:uri="http://purl.org/dc/terms/"/>
    <ds:schemaRef ds:uri="http://schemas.microsoft.com/office/2006/documentManagement/types"/>
    <ds:schemaRef ds:uri="55efedfe-48d9-4703-ab84-b79a8b887777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5d1d2d7-01d2-4968-9004-42f707d033ff"/>
  </ds:schemaRefs>
</ds:datastoreItem>
</file>

<file path=customXml/itemProps3.xml><?xml version="1.0" encoding="utf-8"?>
<ds:datastoreItem xmlns:ds="http://schemas.openxmlformats.org/officeDocument/2006/customXml" ds:itemID="{947F90C6-6471-4DCF-BF72-1A8298E2E85D}">
  <ds:schemaRefs>
    <ds:schemaRef ds:uri="15d1d2d7-01d2-4968-9004-42f707d033ff"/>
    <ds:schemaRef ds:uri="55efedfe-48d9-4703-ab84-b79a8b8877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1729</Words>
  <Application>Microsoft Office PowerPoint</Application>
  <PresentationFormat>Widescreen</PresentationFormat>
  <Paragraphs>209</Paragraphs>
  <Slides>28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Office Theme</vt:lpstr>
      <vt:lpstr>Standards are the Nuts and Bolts of  the Identity Engine*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Naming Names &amp; Taking Prisoners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Standards are about making choices,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McKinney</dc:creator>
  <cp:lastModifiedBy>Michael Jones</cp:lastModifiedBy>
  <cp:revision>2</cp:revision>
  <dcterms:created xsi:type="dcterms:W3CDTF">2022-05-18T17:54:46Z</dcterms:created>
  <dcterms:modified xsi:type="dcterms:W3CDTF">2024-05-26T21:06:17Z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0x010100B30935CFFFD71F43AF2559C872226CE4</vt:lpwstr>
  </property>
  <property fmtid="{D5CDD505-2E9C-101B-9397-08002B2CF9AE}" pid="3" name="Order">
    <vt:r8>74100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