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3"/>
  </p:notesMasterIdLst>
  <p:sldIdLst>
    <p:sldId id="273" r:id="rId5"/>
    <p:sldId id="287" r:id="rId6"/>
    <p:sldId id="293" r:id="rId7"/>
    <p:sldId id="294" r:id="rId8"/>
    <p:sldId id="305" r:id="rId9"/>
    <p:sldId id="295" r:id="rId10"/>
    <p:sldId id="296" r:id="rId11"/>
    <p:sldId id="297" r:id="rId12"/>
    <p:sldId id="298" r:id="rId13"/>
    <p:sldId id="306" r:id="rId14"/>
    <p:sldId id="299" r:id="rId15"/>
    <p:sldId id="300" r:id="rId16"/>
    <p:sldId id="309" r:id="rId17"/>
    <p:sldId id="310" r:id="rId18"/>
    <p:sldId id="311" r:id="rId19"/>
    <p:sldId id="312" r:id="rId20"/>
    <p:sldId id="313" r:id="rId21"/>
    <p:sldId id="327" r:id="rId22"/>
    <p:sldId id="329" r:id="rId23"/>
    <p:sldId id="328" r:id="rId24"/>
    <p:sldId id="330" r:id="rId25"/>
    <p:sldId id="331" r:id="rId26"/>
    <p:sldId id="332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33" r:id="rId36"/>
    <p:sldId id="256" r:id="rId37"/>
    <p:sldId id="257" r:id="rId38"/>
    <p:sldId id="258" r:id="rId39"/>
    <p:sldId id="259" r:id="rId40"/>
    <p:sldId id="260" r:id="rId41"/>
    <p:sldId id="261" r:id="rId42"/>
    <p:sldId id="262" r:id="rId43"/>
    <p:sldId id="263" r:id="rId44"/>
    <p:sldId id="264" r:id="rId45"/>
    <p:sldId id="265" r:id="rId46"/>
    <p:sldId id="266" r:id="rId47"/>
    <p:sldId id="267" r:id="rId48"/>
    <p:sldId id="268" r:id="rId49"/>
    <p:sldId id="269" r:id="rId50"/>
    <p:sldId id="270" r:id="rId51"/>
    <p:sldId id="271" r:id="rId52"/>
    <p:sldId id="272" r:id="rId53"/>
    <p:sldId id="307" r:id="rId54"/>
    <p:sldId id="274" r:id="rId55"/>
    <p:sldId id="275" r:id="rId56"/>
    <p:sldId id="276" r:id="rId57"/>
    <p:sldId id="277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308" r:id="rId68"/>
    <p:sldId id="288" r:id="rId69"/>
    <p:sldId id="334" r:id="rId70"/>
    <p:sldId id="335" r:id="rId71"/>
    <p:sldId id="336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749"/>
    <a:srgbClr val="FCD19C"/>
    <a:srgbClr val="FF7902"/>
    <a:srgbClr val="F33749"/>
    <a:srgbClr val="F54128"/>
    <a:srgbClr val="011114"/>
    <a:srgbClr val="FEDEAB"/>
    <a:srgbClr val="16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74B66D-A0A0-6744-94B7-06DE51EBA897}" v="166" dt="2024-02-12T20:32:22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34"/>
    <p:restoredTop sz="94960"/>
  </p:normalViewPr>
  <p:slideViewPr>
    <p:cSldViewPr snapToGrid="0" snapToObjects="1">
      <p:cViewPr varScale="1">
        <p:scale>
          <a:sx n="79" d="100"/>
          <a:sy n="79" d="100"/>
        </p:scale>
        <p:origin x="54" y="32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21615-6964-5745-916A-6F1704DF0C6E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0EC8-F35C-994A-9B05-06648D1FCE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3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403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6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88" name="Google Shape;28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Introduction of iPhone.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subsequent year, another game changing event, possibly even more important than the iPhone itself emerged.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AppStore Ecosystem. </a:t>
            </a:r>
            <a:endParaRPr dirty="0"/>
          </a:p>
        </p:txBody>
      </p:sp>
      <p:sp>
        <p:nvSpPr>
          <p:cNvPr id="334" name="Google Shape;33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9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Suddenly, we were faced with gazzilion of potentially mis-behaved untrusted apps that needed to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Identify the user, and access APIs. </a:t>
            </a:r>
            <a:endParaRPr dirty="0"/>
          </a:p>
        </p:txBody>
      </p:sp>
      <p:sp>
        <p:nvSpPr>
          <p:cNvPr id="344" name="Google Shape;34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Should we then give passwords to them? Giving password to them mean that they will be able to impersonate you. Should we? </a:t>
            </a:r>
            <a:endParaRPr dirty="0"/>
          </a:p>
        </p:txBody>
      </p:sp>
      <p:sp>
        <p:nvSpPr>
          <p:cNvPr id="356" name="Google Shape;35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Noooo. That’s a bad idea. </a:t>
            </a:r>
            <a:endParaRPr dirty="0"/>
          </a:p>
        </p:txBody>
      </p:sp>
      <p:sp>
        <p:nvSpPr>
          <p:cNvPr id="369" name="Google Shape;36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p12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What we should do instead is to give were the “audienced identity” so that it cannot be reused against other party,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And the minimum access authorization for the app to function. </a:t>
            </a:r>
            <a:endParaRPr dirty="0"/>
          </a:p>
        </p:txBody>
      </p:sp>
      <p:sp>
        <p:nvSpPr>
          <p:cNvPr id="382" name="Google Shape;38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They turned into ID Token &amp; Access Token eventually. </a:t>
            </a:r>
            <a:endParaRPr dirty="0"/>
          </a:p>
        </p:txBody>
      </p:sp>
      <p:sp>
        <p:nvSpPr>
          <p:cNvPr id="388" name="Google Shape;38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Given the situation, either using SAML or OpenID 2.0 for conveying audience identity and OAuth to convey the access authorization seemed to be the right way to do.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However, all of them shared same problems. They were brittle. By the year 2009, developer feedback was loud and clear. </a:t>
            </a:r>
            <a:endParaRPr dirty="0"/>
          </a:p>
        </p:txBody>
      </p:sp>
      <p:sp>
        <p:nvSpPr>
          <p:cNvPr id="394" name="Google Shape;394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0" name="Google Shape;40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74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46" name="Google Shape;44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There, I, John Bradley, and Breno de Madiros of Google sat down together and started designing a new protocol that could unify both SAML and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There were a few early design decisions. They were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93" name="Google Shape;493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There, I, John Bradley, and Breno de Madiros of Google sat down together and started designing a new protocol that could unify both SAML and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There were a few early design decisions. They were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04" name="Google Shape;50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No canonicalization, ASCII Armoring, JSON, REST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This meant that we needed to have a new Signature and Encryption format.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So, &lt;click&gt; we created JSS &amp; JSE. </a:t>
            </a:r>
            <a:endParaRPr dirty="0"/>
          </a:p>
        </p:txBody>
      </p:sp>
      <p:sp>
        <p:nvSpPr>
          <p:cNvPr id="519" name="Google Shape;51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0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Then, there was a parallel work called Magic Signature &amp; JSON Token by two goolgers: Dirk Balfanz and John Panzer. </a:t>
            </a:r>
            <a:endParaRPr dirty="0"/>
          </a:p>
        </p:txBody>
      </p:sp>
      <p:sp>
        <p:nvSpPr>
          <p:cNvPr id="531" name="Google Shape;53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And there came Mike Jones saying: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sz="1000" dirty="0"/>
              <a:t>“You guys should come together and standardize it at IETF. Don’t worry. I can take care of the politics and editing!”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That resulted in JWx series of specification such as: </a:t>
            </a:r>
            <a:endParaRPr dirty="0"/>
          </a:p>
        </p:txBody>
      </p:sp>
      <p:sp>
        <p:nvSpPr>
          <p:cNvPr id="553" name="Google Shape;55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JWS, JWE, and JWT. </a:t>
            </a:r>
            <a:endParaRPr dirty="0"/>
          </a:p>
        </p:txBody>
      </p:sp>
      <p:sp>
        <p:nvSpPr>
          <p:cNvPr id="569" name="Google Shape;56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3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So, we decided to base the signature and tokenization on JWx.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dirty="0"/>
              <a:t>The 6</a:t>
            </a:r>
            <a:r>
              <a:rPr lang="en-GB" baseline="30000" dirty="0"/>
              <a:t>th</a:t>
            </a:r>
            <a:r>
              <a:rPr lang="en-GB" dirty="0"/>
              <a:t> decision came somewhat later.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dirty="0"/>
              <a:t>For our point of view, Oauth 1.0 had unnecessary overhead: it had key=value based signature and had the same problem with OpenID 2.0.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-GB" dirty="0"/>
              <a:t>Then &lt;click&gt;Dick Hart and Alan Tom came up with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78" name="Google Shape;57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24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OAUth WRAP, which had no intrinsic signature in it. That was a perfect building block for us.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That, later, became Oauth &lt;click&gt; 2.0</a:t>
            </a:r>
            <a:endParaRPr dirty="0"/>
          </a:p>
        </p:txBody>
      </p:sp>
      <p:sp>
        <p:nvSpPr>
          <p:cNvPr id="587" name="Google Shape;58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04" name="Google Shape;60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399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27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>
                <a:latin typeface="Arial"/>
                <a:ea typeface="Arial"/>
                <a:cs typeface="Arial"/>
                <a:sym typeface="Arial"/>
              </a:rPr>
              <a:t>A modular, layered protocol that defines for a client how to request and for the server to provide the ID Token. </a:t>
            </a:r>
            <a:endParaRPr dirty="0"/>
          </a:p>
        </p:txBody>
      </p:sp>
      <p:sp>
        <p:nvSpPr>
          <p:cNvPr id="661" name="Google Shape;66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28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Enterprise access control but use-case is not limited for that. </a:t>
            </a:r>
            <a:endParaRPr dirty="0"/>
          </a:p>
        </p:txBody>
      </p:sp>
      <p:sp>
        <p:nvSpPr>
          <p:cNvPr id="681" name="Google Shape;6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0EC8-F35C-994A-9B05-06648D1FCE2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45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e0effdf1e7_0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g2e0effdf1e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2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6" name="Google Shape;1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4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32" name="Google Shape;23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762" y="686422"/>
            <a:ext cx="6672600" cy="342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5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2002 which evolved to SAML 2.0 in 2005. It leveraged XML, XML Signature, and SOAP.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Independent of it, OpenID 1.1, which tried to use one’s weblog address as his identifier came in 2006 and quickly evolved to OpenID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It was based on key=value pairs.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Many people disapproved it as insecure but it gained popularity never-the-less. In fact, many of you are still using it and that is for payment.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many of you use Amazon to buy things? Amazon’s check-out is still using OpenID Authentication 2.0.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Also, it was December 4 at the Computer History Museum, that OAuth 1.0 was agreed upon.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In the beginning of the same year, a very important event in the computer history happened.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58" name="Google Shape;25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DD90D9E3-5B3B-A099-6D1C-117ACC453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7F3389A-4806-3140-72F2-B193E14CD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1226" y="2205534"/>
            <a:ext cx="8629547" cy="1625891"/>
          </a:xfrm>
        </p:spPr>
        <p:txBody>
          <a:bodyPr>
            <a:noAutofit/>
          </a:bodyPr>
          <a:lstStyle>
            <a:lvl1pPr algn="ctr">
              <a:defRPr sz="5600">
                <a:solidFill>
                  <a:srgbClr val="FEDEAB"/>
                </a:solidFill>
              </a:defRPr>
            </a:lvl1pPr>
          </a:lstStyle>
          <a:p>
            <a:r>
              <a:rPr lang="en-US" dirty="0"/>
              <a:t>Session Title Name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470F0C9-2562-2073-2CAB-81AA795B7C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81175" y="4172229"/>
            <a:ext cx="8629650" cy="5207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7822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7890488D-306A-69A0-CC05-D4B3C81A9A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FD94D01-ED01-F2E8-2DF9-13A4D0EC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78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with a crane&#10;&#10;Description automatically generated">
            <a:extLst>
              <a:ext uri="{FF2B5EF4-FFF2-40B4-BE49-F238E27FC236}">
                <a16:creationId xmlns:a16="http://schemas.microsoft.com/office/drawing/2014/main" id="{1A60ABFF-1890-3D45-6CCB-EFBDAAF5B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green background with a couple of people&#10;&#10;Description automatically generated">
            <a:extLst>
              <a:ext uri="{FF2B5EF4-FFF2-40B4-BE49-F238E27FC236}">
                <a16:creationId xmlns:a16="http://schemas.microsoft.com/office/drawing/2014/main" id="{D19B661B-2715-D27B-0DD6-AD64C09825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377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background with gears&#10;&#10;Description automatically generated">
            <a:extLst>
              <a:ext uri="{FF2B5EF4-FFF2-40B4-BE49-F238E27FC236}">
                <a16:creationId xmlns:a16="http://schemas.microsoft.com/office/drawing/2014/main" id="{73171F9B-751B-364F-9A4D-83AE82133A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04096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FEDEAB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347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ag&#10;&#10;Description automatically generated">
            <a:extLst>
              <a:ext uri="{FF2B5EF4-FFF2-40B4-BE49-F238E27FC236}">
                <a16:creationId xmlns:a16="http://schemas.microsoft.com/office/drawing/2014/main" id="{ACA4F48A-DCB6-3ECD-FC7B-90F5B3690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gold objects&#10;&#10;Description automatically generated">
            <a:extLst>
              <a:ext uri="{FF2B5EF4-FFF2-40B4-BE49-F238E27FC236}">
                <a16:creationId xmlns:a16="http://schemas.microsoft.com/office/drawing/2014/main" id="{67719E08-0255-19DA-C12F-02FE29B4D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D6A02-A9C4-9854-4AB6-2FCA1B7EE13E}"/>
              </a:ext>
            </a:extLst>
          </p:cNvPr>
          <p:cNvSpPr txBox="1"/>
          <p:nvPr userDrawn="1"/>
        </p:nvSpPr>
        <p:spPr>
          <a:xfrm>
            <a:off x="3273286" y="2921168"/>
            <a:ext cx="5645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>
                <a:solidFill>
                  <a:srgbClr val="FEDEA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</a:t>
            </a:r>
            <a:r>
              <a:rPr lang="en-US" sz="5800" b="1" dirty="0">
                <a:solidFill>
                  <a:srgbClr val="FEDEAB"/>
                </a:solidFill>
                <a:latin typeface="+mj-lt"/>
              </a:rPr>
              <a:t> YOU!</a:t>
            </a:r>
          </a:p>
        </p:txBody>
      </p:sp>
    </p:spTree>
    <p:extLst>
      <p:ext uri="{BB962C8B-B14F-4D97-AF65-F5344CB8AC3E}">
        <p14:creationId xmlns:p14="http://schemas.microsoft.com/office/powerpoint/2010/main" val="2450299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g2e0effdf1e7_0_297" descr="A person standing in front of a blu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g2e0effdf1e7_0_297"/>
          <p:cNvSpPr txBox="1">
            <a:spLocks noGrp="1"/>
          </p:cNvSpPr>
          <p:nvPr>
            <p:ph type="title"/>
          </p:nvPr>
        </p:nvSpPr>
        <p:spPr>
          <a:xfrm>
            <a:off x="1781225" y="2205535"/>
            <a:ext cx="8629600" cy="16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DEAB"/>
              </a:buClr>
              <a:buSzPts val="4200"/>
              <a:buFont typeface="Arial"/>
              <a:buNone/>
              <a:defRPr sz="5600">
                <a:solidFill>
                  <a:srgbClr val="FEDEA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g2e0effdf1e7_0_297"/>
          <p:cNvSpPr txBox="1">
            <a:spLocks noGrp="1"/>
          </p:cNvSpPr>
          <p:nvPr>
            <p:ph type="body" idx="1"/>
          </p:nvPr>
        </p:nvSpPr>
        <p:spPr>
          <a:xfrm>
            <a:off x="1781175" y="4172229"/>
            <a:ext cx="8629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30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1_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2e0effdf1e7_0_421" descr="A black and white background with gear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e0effdf1e7_0_421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DEAB"/>
              </a:buClr>
              <a:buSzPts val="3600"/>
              <a:buFont typeface="Arial Black"/>
              <a:buNone/>
              <a:defRPr sz="4800" b="1" i="0">
                <a:solidFill>
                  <a:srgbClr val="FEDEA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243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 1">
  <p:cSld name="Section Header 2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e0effdf1e7_0_479" descr="A blue and green background with a couple of peopl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95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2e0effdf1e7_0_415" descr="A city skyline with a cra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e0effdf1e7_0_415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DEAB"/>
              </a:buClr>
              <a:buSzPts val="3600"/>
              <a:buFont typeface="Arial Black"/>
              <a:buNone/>
              <a:defRPr sz="4800" b="1" i="0">
                <a:solidFill>
                  <a:srgbClr val="FEDEA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9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E979F7B9-9B34-3326-FD46-A8DBDB39BF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5" name="Picture 4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22BCD1C7-776E-EC22-7386-1878BCEAB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9122" y="450948"/>
            <a:ext cx="3073751" cy="3015123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00446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4843E2AB-ED8B-11A2-5674-D089B8D8304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55420" y="3763353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71F540F7-D7E0-0A5B-8B2F-F8BABAA7ECD7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55420" y="4752340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BBADF30F-7BC5-3CA8-4728-6B6D24C7C27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655420" y="4236137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1779498D-23D1-9ED5-5385-015D1F6E983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656037" y="5223892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EC8F3E60-B7D9-F613-A8F2-CDDE1156C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2" name="Picture 1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EC863715-B9E8-2A3A-35E8-68D55E5330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1989" y="450948"/>
            <a:ext cx="3073751" cy="3015123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2929DCD-0D36-EB52-4CE7-BBB08CF6C6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63313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B81058-2FCB-F8CC-C679-064F98FB28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915265" y="450948"/>
            <a:ext cx="3073750" cy="3015123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7667B897-E2C3-E24F-9FE8-E1306E617AF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56589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4143195-2ED2-70EA-C702-E185E95D9F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349" y="3763353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62E3D65-F3E9-EB91-80B9-68ADA2294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349" y="4752340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2FD2AA52-FFBD-FC57-98E1-B92780D4C6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349" y="4236137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F692BAF3-1F94-4386-6CB8-D9F3FD458D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4966" y="5223892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E471B8A-5717-7221-32C0-8CFC24E519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1149" y="3763353"/>
            <a:ext cx="4873272" cy="425191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0299C2DB-D020-BC6B-303E-6F423F8C9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1149" y="4752340"/>
            <a:ext cx="4873273" cy="423959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A0A8FEED-ED77-C6E1-3F93-77EA40E477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11149" y="4236137"/>
            <a:ext cx="4873272" cy="468610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C0B5BE56-3E80-0A5C-12E9-F6AC2056FB6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1766" y="5223892"/>
            <a:ext cx="4872038" cy="468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3C0CBE4A-B2FC-A503-E6BD-7BE7E0CEA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939"/>
            <a:ext cx="12192000" cy="6858000"/>
          </a:xfrm>
          <a:prstGeom prst="rect">
            <a:avLst/>
          </a:prstGeom>
        </p:spPr>
      </p:pic>
      <p:pic>
        <p:nvPicPr>
          <p:cNvPr id="2" name="Picture 1" descr="A circle of light with a black background&#10;&#10;Description automatically generated">
            <a:extLst>
              <a:ext uri="{FF2B5EF4-FFF2-40B4-BE49-F238E27FC236}">
                <a16:creationId xmlns:a16="http://schemas.microsoft.com/office/drawing/2014/main" id="{80B96407-1995-2920-EB91-E5A7FAED61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243" y="450948"/>
            <a:ext cx="3073751" cy="3015123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C52A7E0-AD44-9478-844A-3AA2CAAADD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567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B878B2-D827-1E37-1686-16CF706D8C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559122" y="450948"/>
            <a:ext cx="3073750" cy="3015123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59E83E7-0A13-EFB4-1475-31AB22DEE3C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00446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01DF9C-B801-C49D-B6EC-6B2C739D2A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402074" y="450948"/>
            <a:ext cx="3073750" cy="3015122"/>
          </a:xfrm>
          <a:prstGeom prst="rect">
            <a:avLst/>
          </a:prstGeom>
        </p:spPr>
      </p:pic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A5D9F5A0-2B7C-EBF3-8E1A-F9AA6C5FCAC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43398" y="712280"/>
            <a:ext cx="2391107" cy="2391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49B09FB-9662-5B23-3153-0DC82EA974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06955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1B9A143-302B-7888-531A-92658825A6F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6956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6264AFC0-4DF2-7678-30FB-DA038A197E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6955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0FA9EA1F-7126-7D82-EAF1-70471BD8A4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07276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117029A-F7CF-9F01-4E27-D75380CBCC0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1060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6A3FAFAC-0AEA-02B0-97EA-4D2B640FF1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1061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5DD5CDDA-B826-A17B-57F0-06F634C561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1060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B2FDA793-1D73-79E4-0EAA-D1D028ECF52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1381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42EAA1FB-4CD3-338E-5E92-41D7AD244A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16347" y="3763354"/>
            <a:ext cx="3511827" cy="418550"/>
          </a:xfr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B124D7B-FDB5-FF63-51C3-F1BCB206A9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16348" y="4752341"/>
            <a:ext cx="3511828" cy="417337"/>
          </a:xfrm>
        </p:spPr>
        <p:txBody>
          <a:bodyPr>
            <a:normAutofit/>
          </a:bodyPr>
          <a:lstStyle>
            <a:lvl1pPr marL="0" indent="0" algn="ctr">
              <a:buNone/>
              <a:defRPr sz="24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AE575D6F-BDA0-D46B-C8BA-28906C8D76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6347" y="4236137"/>
            <a:ext cx="3511827" cy="461291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48CD152D-FB10-84DA-9973-7783CD90F3A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16668" y="5223892"/>
            <a:ext cx="3510938" cy="46129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&#10;&#10;Description automatically generated">
            <a:extLst>
              <a:ext uri="{FF2B5EF4-FFF2-40B4-BE49-F238E27FC236}">
                <a16:creationId xmlns:a16="http://schemas.microsoft.com/office/drawing/2014/main" id="{6F364E0C-185F-0299-0219-C990676FE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680735-EEEA-787B-63C4-3D3ADD37FEAD}"/>
              </a:ext>
            </a:extLst>
          </p:cNvPr>
          <p:cNvSpPr/>
          <p:nvPr userDrawn="1"/>
        </p:nvSpPr>
        <p:spPr>
          <a:xfrm>
            <a:off x="53540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A4F772F-9487-0479-9686-1F65D8ED36D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867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FBE2E-8B74-8213-37C7-282CFAF14AA7}"/>
              </a:ext>
            </a:extLst>
          </p:cNvPr>
          <p:cNvSpPr/>
          <p:nvPr userDrawn="1"/>
        </p:nvSpPr>
        <p:spPr>
          <a:xfrm>
            <a:off x="535404" y="5400703"/>
            <a:ext cx="2713004" cy="54913"/>
          </a:xfrm>
          <a:prstGeom prst="rect">
            <a:avLst/>
          </a:prstGeom>
          <a:solidFill>
            <a:srgbClr val="F541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87B9C71-7B10-BF1F-AD69-F83F7BF81C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867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7FFFD1B-EFB4-C7CF-5566-17C2027CAC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67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99229297-D685-831D-734C-E91C8552DC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867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D2086A-AB4E-088A-7F3A-29BC8350DA87}"/>
              </a:ext>
            </a:extLst>
          </p:cNvPr>
          <p:cNvSpPr/>
          <p:nvPr userDrawn="1"/>
        </p:nvSpPr>
        <p:spPr>
          <a:xfrm>
            <a:off x="3348424" y="1345234"/>
            <a:ext cx="2713004" cy="4110384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4CC7A6F4-204F-3937-9AEB-62FA09F177F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44169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8F77CD-85BD-7724-F7B1-A2C28FB848D5}"/>
              </a:ext>
            </a:extLst>
          </p:cNvPr>
          <p:cNvSpPr/>
          <p:nvPr userDrawn="1"/>
        </p:nvSpPr>
        <p:spPr>
          <a:xfrm>
            <a:off x="3348424" y="5400703"/>
            <a:ext cx="2713004" cy="54913"/>
          </a:xfrm>
          <a:prstGeom prst="rect">
            <a:avLst/>
          </a:prstGeom>
          <a:solidFill>
            <a:srgbClr val="FF79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6BEE12D-EE75-D3E7-19E9-DF5EBD5F7C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4169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0240B774-4345-A3AA-9805-8879EB06FA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4169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5167C6A1-A83B-59F0-0016-2ACE26DC94A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44169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24C0C2-2249-D026-9552-9057114C580A}"/>
              </a:ext>
            </a:extLst>
          </p:cNvPr>
          <p:cNvSpPr/>
          <p:nvPr userDrawn="1"/>
        </p:nvSpPr>
        <p:spPr>
          <a:xfrm>
            <a:off x="616144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Picture Placeholder 6">
            <a:extLst>
              <a:ext uri="{FF2B5EF4-FFF2-40B4-BE49-F238E27FC236}">
                <a16:creationId xmlns:a16="http://schemas.microsoft.com/office/drawing/2014/main" id="{509D445F-7442-4A9E-ECED-EB56E60E30A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625471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813D0B-8E1F-FA85-A3E9-6EF9F2BE3E80}"/>
              </a:ext>
            </a:extLst>
          </p:cNvPr>
          <p:cNvSpPr/>
          <p:nvPr userDrawn="1"/>
        </p:nvSpPr>
        <p:spPr>
          <a:xfrm>
            <a:off x="6161444" y="5400703"/>
            <a:ext cx="2713004" cy="54913"/>
          </a:xfrm>
          <a:prstGeom prst="rect">
            <a:avLst/>
          </a:prstGeom>
          <a:solidFill>
            <a:srgbClr val="FCD1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4638EA7-BDD1-A1FB-EC57-A3F0DA877CB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5471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A526B25B-892A-71FA-A332-8BD844826AB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25471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9" name="Text Placeholder 27">
            <a:extLst>
              <a:ext uri="{FF2B5EF4-FFF2-40B4-BE49-F238E27FC236}">
                <a16:creationId xmlns:a16="http://schemas.microsoft.com/office/drawing/2014/main" id="{76C0380D-0120-B189-351A-D40333D22C2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5471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F0E2FB-9601-6FB2-88C6-EB5A99FF8657}"/>
              </a:ext>
            </a:extLst>
          </p:cNvPr>
          <p:cNvSpPr/>
          <p:nvPr userDrawn="1"/>
        </p:nvSpPr>
        <p:spPr>
          <a:xfrm>
            <a:off x="8974464" y="1345232"/>
            <a:ext cx="2713004" cy="4110385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FD29BFFE-102A-A9B8-4391-5193B3ABF9B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067739" y="1455527"/>
            <a:ext cx="2526454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33750-3B0B-4B11-A85F-6A6F0C2E5AFC}"/>
              </a:ext>
            </a:extLst>
          </p:cNvPr>
          <p:cNvSpPr/>
          <p:nvPr userDrawn="1"/>
        </p:nvSpPr>
        <p:spPr>
          <a:xfrm>
            <a:off x="8974464" y="5400703"/>
            <a:ext cx="2713004" cy="54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F7B5DD4-CCC9-0AA1-269E-3446DDCFD86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739" y="3538582"/>
            <a:ext cx="2526454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C27E274A-E638-5765-F203-DBF5A1D1EF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67739" y="4290746"/>
            <a:ext cx="2526455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5" name="Text Placeholder 27">
            <a:extLst>
              <a:ext uri="{FF2B5EF4-FFF2-40B4-BE49-F238E27FC236}">
                <a16:creationId xmlns:a16="http://schemas.microsoft.com/office/drawing/2014/main" id="{EADAF42F-DF50-9A0D-5AF8-8066D5FDE98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67739" y="3906009"/>
            <a:ext cx="2526454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149301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green background&#10;&#10;Description automatically generated">
            <a:extLst>
              <a:ext uri="{FF2B5EF4-FFF2-40B4-BE49-F238E27FC236}">
                <a16:creationId xmlns:a16="http://schemas.microsoft.com/office/drawing/2014/main" id="{ECA2E4BD-61CB-6CA7-314E-F7378DB9C0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EC6375-C09A-A9F5-18A3-4EB28E893B60}"/>
              </a:ext>
            </a:extLst>
          </p:cNvPr>
          <p:cNvSpPr/>
          <p:nvPr userDrawn="1"/>
        </p:nvSpPr>
        <p:spPr>
          <a:xfrm>
            <a:off x="251932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15C8AD-50F2-AB4C-59CD-9437D845B88F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1265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06F21D-EBD9-16AC-2DB7-632486BFC287}"/>
              </a:ext>
            </a:extLst>
          </p:cNvPr>
          <p:cNvSpPr/>
          <p:nvPr userDrawn="1"/>
        </p:nvSpPr>
        <p:spPr>
          <a:xfrm>
            <a:off x="251932" y="5429278"/>
            <a:ext cx="2220462" cy="54913"/>
          </a:xfrm>
          <a:prstGeom prst="rect">
            <a:avLst/>
          </a:prstGeom>
          <a:solidFill>
            <a:srgbClr val="C737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412E4CD-C2F3-3AC0-FB5F-F83E858C4B2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31265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3EE83B3-A101-A7FF-D170-BF494DD237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31265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3124C883-390C-B4A6-F0BE-58B27E6BA0E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1265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80735-EEEA-787B-63C4-3D3ADD37FEAD}"/>
              </a:ext>
            </a:extLst>
          </p:cNvPr>
          <p:cNvSpPr/>
          <p:nvPr userDrawn="1"/>
        </p:nvSpPr>
        <p:spPr>
          <a:xfrm>
            <a:off x="261012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5A4F772F-9487-0479-9686-1F65D8ED36D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68945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FBE2E-8B74-8213-37C7-282CFAF14AA7}"/>
              </a:ext>
            </a:extLst>
          </p:cNvPr>
          <p:cNvSpPr/>
          <p:nvPr userDrawn="1"/>
        </p:nvSpPr>
        <p:spPr>
          <a:xfrm>
            <a:off x="2610121" y="5429278"/>
            <a:ext cx="2220462" cy="54913"/>
          </a:xfrm>
          <a:prstGeom prst="rect">
            <a:avLst/>
          </a:prstGeom>
          <a:solidFill>
            <a:srgbClr val="F541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887B9C71-7B10-BF1F-AD69-F83F7BF81CE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68945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E7FFFD1B-EFB4-C7CF-5566-17C2027CAC3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8945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99229297-D685-831D-734C-E91C8552DCD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68945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D2086A-AB4E-088A-7F3A-29BC8350DA87}"/>
              </a:ext>
            </a:extLst>
          </p:cNvPr>
          <p:cNvSpPr/>
          <p:nvPr userDrawn="1"/>
        </p:nvSpPr>
        <p:spPr>
          <a:xfrm>
            <a:off x="496831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4CC7A6F4-204F-3937-9AEB-62FA09F177F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4764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8F77CD-85BD-7724-F7B1-A2C28FB848D5}"/>
              </a:ext>
            </a:extLst>
          </p:cNvPr>
          <p:cNvSpPr/>
          <p:nvPr userDrawn="1"/>
        </p:nvSpPr>
        <p:spPr>
          <a:xfrm>
            <a:off x="4968311" y="5429278"/>
            <a:ext cx="2220462" cy="54913"/>
          </a:xfrm>
          <a:prstGeom prst="rect">
            <a:avLst/>
          </a:prstGeom>
          <a:solidFill>
            <a:srgbClr val="FF79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6BEE12D-EE75-D3E7-19E9-DF5EBD5F7C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4764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0240B774-4345-A3AA-9805-8879EB06FA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4764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3" name="Text Placeholder 27">
            <a:extLst>
              <a:ext uri="{FF2B5EF4-FFF2-40B4-BE49-F238E27FC236}">
                <a16:creationId xmlns:a16="http://schemas.microsoft.com/office/drawing/2014/main" id="{5167C6A1-A83B-59F0-0016-2ACE26DC94A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4764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124C0C2-2249-D026-9552-9057114C580A}"/>
              </a:ext>
            </a:extLst>
          </p:cNvPr>
          <p:cNvSpPr/>
          <p:nvPr userDrawn="1"/>
        </p:nvSpPr>
        <p:spPr>
          <a:xfrm>
            <a:off x="732650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Picture Placeholder 6">
            <a:extLst>
              <a:ext uri="{FF2B5EF4-FFF2-40B4-BE49-F238E27FC236}">
                <a16:creationId xmlns:a16="http://schemas.microsoft.com/office/drawing/2014/main" id="{509D445F-7442-4A9E-ECED-EB56E60E30AB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740583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9813D0B-8E1F-FA85-A3E9-6EF9F2BE3E80}"/>
              </a:ext>
            </a:extLst>
          </p:cNvPr>
          <p:cNvSpPr/>
          <p:nvPr userDrawn="1"/>
        </p:nvSpPr>
        <p:spPr>
          <a:xfrm>
            <a:off x="7326501" y="5429278"/>
            <a:ext cx="2220462" cy="54913"/>
          </a:xfrm>
          <a:prstGeom prst="rect">
            <a:avLst/>
          </a:prstGeom>
          <a:solidFill>
            <a:srgbClr val="FCD1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4638EA7-BDD1-A1FB-EC57-A3F0DA877CB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583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A526B25B-892A-71FA-A332-8BD844826AB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583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9" name="Text Placeholder 27">
            <a:extLst>
              <a:ext uri="{FF2B5EF4-FFF2-40B4-BE49-F238E27FC236}">
                <a16:creationId xmlns:a16="http://schemas.microsoft.com/office/drawing/2014/main" id="{76C0380D-0120-B189-351A-D40333D22C2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0583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2F0E2FB-9601-6FB2-88C6-EB5A99FF8657}"/>
              </a:ext>
            </a:extLst>
          </p:cNvPr>
          <p:cNvSpPr/>
          <p:nvPr userDrawn="1"/>
        </p:nvSpPr>
        <p:spPr>
          <a:xfrm>
            <a:off x="9684691" y="1444131"/>
            <a:ext cx="2220462" cy="4040061"/>
          </a:xfrm>
          <a:prstGeom prst="rect">
            <a:avLst/>
          </a:prstGeom>
          <a:solidFill>
            <a:srgbClr val="011114"/>
          </a:solidFill>
          <a:ln>
            <a:noFill/>
          </a:ln>
          <a:effectLst>
            <a:outerShdw blurRad="340532" dist="50800" dir="5400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icture Placeholder 6">
            <a:extLst>
              <a:ext uri="{FF2B5EF4-FFF2-40B4-BE49-F238E27FC236}">
                <a16:creationId xmlns:a16="http://schemas.microsoft.com/office/drawing/2014/main" id="{FD29BFFE-102A-A9B8-4391-5193B3ABF9B8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9764024" y="1508166"/>
            <a:ext cx="2067780" cy="186541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33750-3B0B-4B11-A85F-6A6F0C2E5AFC}"/>
              </a:ext>
            </a:extLst>
          </p:cNvPr>
          <p:cNvSpPr/>
          <p:nvPr userDrawn="1"/>
        </p:nvSpPr>
        <p:spPr>
          <a:xfrm>
            <a:off x="9684691" y="5429278"/>
            <a:ext cx="2220462" cy="54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F7B5DD4-CCC9-0AA1-269E-3446DDCFD86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64024" y="3567157"/>
            <a:ext cx="2067780" cy="34864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64" name="Text Placeholder 17">
            <a:extLst>
              <a:ext uri="{FF2B5EF4-FFF2-40B4-BE49-F238E27FC236}">
                <a16:creationId xmlns:a16="http://schemas.microsoft.com/office/drawing/2014/main" id="{C27E274A-E638-5765-F203-DBF5A1D1EF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64024" y="4319321"/>
            <a:ext cx="2067781" cy="91263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cap="none" spc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5" name="Text Placeholder 27">
            <a:extLst>
              <a:ext uri="{FF2B5EF4-FFF2-40B4-BE49-F238E27FC236}">
                <a16:creationId xmlns:a16="http://schemas.microsoft.com/office/drawing/2014/main" id="{EADAF42F-DF50-9A0D-5AF8-8066D5FDE98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64024" y="3934584"/>
            <a:ext cx="2067780" cy="365958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EDEAB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2051815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2AD4CD16-B06E-BA7B-6E8B-9FEF916C4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17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385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5DC0D4CA-98F8-4781-3E83-BEFDE02D1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2971"/>
            <a:ext cx="5181600" cy="34108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2971"/>
            <a:ext cx="5181600" cy="34108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7FE03-FAD1-FCF1-8FED-2EB6C3AF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051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couple of people&#10;&#10;Description automatically generated">
            <a:extLst>
              <a:ext uri="{FF2B5EF4-FFF2-40B4-BE49-F238E27FC236}">
                <a16:creationId xmlns:a16="http://schemas.microsoft.com/office/drawing/2014/main" id="{4697C8FC-F340-70B3-6151-F9542297D1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85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958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83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958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57BC57-19DC-B28F-E641-3E173909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86"/>
            <a:ext cx="10515600" cy="901194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16243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324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27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  <p:sldLayoutId id="2147483676" r:id="rId4"/>
    <p:sldLayoutId id="2147483679" r:id="rId5"/>
    <p:sldLayoutId id="2147483678" r:id="rId6"/>
    <p:sldLayoutId id="2147483650" r:id="rId7"/>
    <p:sldLayoutId id="2147483652" r:id="rId8"/>
    <p:sldLayoutId id="2147483653" r:id="rId9"/>
    <p:sldLayoutId id="2147483654" r:id="rId10"/>
    <p:sldLayoutId id="2147483661" r:id="rId11"/>
    <p:sldLayoutId id="2147483672" r:id="rId12"/>
    <p:sldLayoutId id="2147483651" r:id="rId13"/>
    <p:sldLayoutId id="2147483677" r:id="rId14"/>
    <p:sldLayoutId id="2147483671" r:id="rId15"/>
    <p:sldLayoutId id="2147483680" r:id="rId16"/>
    <p:sldLayoutId id="2147483681" r:id="rId17"/>
    <p:sldLayoutId id="2147483682" r:id="rId18"/>
    <p:sldLayoutId id="214748368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openid-specs-ab@lists.openid.net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62.png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jp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7CA971-7A9A-3FD5-8D23-23932ABA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Celebrating Ten Years of OpenID Connect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01F616-DE4B-6225-F526-BC152EBBD0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81175" y="4172229"/>
            <a:ext cx="8629650" cy="14595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Michael B. Jones</a:t>
            </a:r>
          </a:p>
          <a:p>
            <a:br>
              <a:rPr lang="en-US" dirty="0"/>
            </a:br>
            <a:r>
              <a:rPr lang="en-US" dirty="0"/>
              <a:t>Self-Issued Consulting</a:t>
            </a:r>
          </a:p>
        </p:txBody>
      </p:sp>
    </p:spTree>
    <p:extLst>
      <p:ext uri="{BB962C8B-B14F-4D97-AF65-F5344CB8AC3E}">
        <p14:creationId xmlns:p14="http://schemas.microsoft.com/office/powerpoint/2010/main" val="36496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40837-BD4B-067C-912F-E2CDDBF74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2971"/>
            <a:ext cx="5406170" cy="3410858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Most used identity protocol</a:t>
            </a:r>
          </a:p>
          <a:p>
            <a:r>
              <a:rPr lang="en-US" sz="3200" dirty="0"/>
              <a:t>Thousands of interoperable implementations</a:t>
            </a:r>
          </a:p>
          <a:p>
            <a:pPr lvl="1"/>
            <a:r>
              <a:rPr lang="en-US" sz="2800" dirty="0"/>
              <a:t>In every conceivable language</a:t>
            </a:r>
          </a:p>
          <a:p>
            <a:r>
              <a:rPr lang="en-US" sz="3200" dirty="0"/>
              <a:t>Certification Program making interop a reality</a:t>
            </a:r>
          </a:p>
          <a:p>
            <a:r>
              <a:rPr lang="en-US" sz="3200" dirty="0"/>
              <a:t>ISO accepted our submission for republication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FC070-5A8F-8AFC-EB18-4B6F56F7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Achieved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B9D937-881D-E8C0-D405-494E5168DF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4525" y="1889760"/>
            <a:ext cx="5205166" cy="3523615"/>
          </a:xfrm>
          <a:prstGeom prst="roundRect">
            <a:avLst>
              <a:gd name="adj" fmla="val 6160"/>
            </a:avLst>
          </a:prstGeom>
        </p:spPr>
      </p:pic>
    </p:spTree>
    <p:extLst>
      <p:ext uri="{BB962C8B-B14F-4D97-AF65-F5344CB8AC3E}">
        <p14:creationId xmlns:p14="http://schemas.microsoft.com/office/powerpoint/2010/main" val="377792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Innumerable OpenID Connect Deployments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Android, AOL, Apple, AT&amp;T, Auth0, Deutsche Telekom, ForgeRock, Google, GrabTaxi, GSMA Mobile Connect, IBM, KDDI, Microsoft, NEC, NRI, NTT, Okta, Oracle, Orange, Ping Identity, Red Hat, Salesforce, Softbank, Symantec, </a:t>
            </a:r>
            <a:r>
              <a:rPr lang="en-US" sz="3200" b="0" i="0" u="none" strike="noStrike" dirty="0">
                <a:effectLst/>
                <a:latin typeface="-apple-system"/>
              </a:rPr>
              <a:t>Telefónica</a:t>
            </a:r>
            <a:r>
              <a:rPr lang="en-US" sz="3200" dirty="0"/>
              <a:t>, Verizon, Yahoo, Yahoo! Japan, all use OpenID Connect</a:t>
            </a:r>
          </a:p>
          <a:p>
            <a:r>
              <a:rPr lang="en-US" sz="3200" dirty="0"/>
              <a:t>And many MANY more!</a:t>
            </a:r>
          </a:p>
        </p:txBody>
      </p:sp>
    </p:spTree>
    <p:extLst>
      <p:ext uri="{BB962C8B-B14F-4D97-AF65-F5344CB8AC3E}">
        <p14:creationId xmlns:p14="http://schemas.microsoft.com/office/powerpoint/2010/main" val="291565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358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Developers choose things that are simple</a:t>
            </a:r>
          </a:p>
          <a:p>
            <a:pPr lvl="1"/>
            <a:r>
              <a:rPr lang="en-US" dirty="0"/>
              <a:t>Developer choice critical to adoption</a:t>
            </a:r>
          </a:p>
          <a:p>
            <a:r>
              <a:rPr lang="en-US" dirty="0"/>
              <a:t>Interoperability and security require rigorous testing</a:t>
            </a:r>
          </a:p>
          <a:p>
            <a:pPr lvl="1"/>
            <a:r>
              <a:rPr lang="en-US" dirty="0"/>
              <a:t>OpenID Certification program was essential to Connect’s success</a:t>
            </a:r>
          </a:p>
          <a:p>
            <a:r>
              <a:rPr lang="en-US" dirty="0"/>
              <a:t>Extensibility is critical to long-term success</a:t>
            </a:r>
          </a:p>
          <a:p>
            <a:r>
              <a:rPr lang="en-US" dirty="0"/>
              <a:t>Deployments have to be easy to use (or they won’t be used)</a:t>
            </a:r>
          </a:p>
          <a:p>
            <a:pPr lvl="1"/>
            <a:r>
              <a:rPr lang="en-US" dirty="0"/>
              <a:t>Most RPs limited IdP choice as a simplification</a:t>
            </a:r>
          </a:p>
          <a:p>
            <a:pPr lvl="2"/>
            <a:r>
              <a:rPr lang="en-US" sz="2200" dirty="0"/>
              <a:t>Even though Connect was designed to give users complete choice</a:t>
            </a:r>
          </a:p>
          <a:p>
            <a:r>
              <a:rPr lang="en-US" dirty="0"/>
              <a:t>Not everything works out the way you planned</a:t>
            </a:r>
          </a:p>
          <a:p>
            <a:r>
              <a:rPr lang="en-US" dirty="0"/>
              <a:t>Developer and deployer feedback is gold!</a:t>
            </a:r>
          </a:p>
        </p:txBody>
      </p:sp>
    </p:spTree>
    <p:extLst>
      <p:ext uri="{BB962C8B-B14F-4D97-AF65-F5344CB8AC3E}">
        <p14:creationId xmlns:p14="http://schemas.microsoft.com/office/powerpoint/2010/main" val="3711106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7CA971-7A9A-3FD5-8D23-23932ABA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961" y="2185656"/>
            <a:ext cx="9218077" cy="1625891"/>
          </a:xfrm>
        </p:spPr>
        <p:txBody>
          <a:bodyPr/>
          <a:lstStyle/>
          <a:p>
            <a:r>
              <a:rPr lang="en-US" dirty="0"/>
              <a:t>OpenID and the Enterprise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01F616-DE4B-6225-F526-BC152EBBD0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81175" y="4172229"/>
            <a:ext cx="8629650" cy="1459506"/>
          </a:xfrm>
        </p:spPr>
        <p:txBody>
          <a:bodyPr>
            <a:normAutofit/>
          </a:bodyPr>
          <a:lstStyle/>
          <a:p>
            <a:r>
              <a:rPr lang="en-US" dirty="0"/>
              <a:t>Chuck Mortimore</a:t>
            </a:r>
          </a:p>
          <a:p>
            <a:r>
              <a:rPr lang="en-US" dirty="0"/>
              <a:t>Disney (Salesforce at the time)</a:t>
            </a:r>
          </a:p>
        </p:txBody>
      </p:sp>
    </p:spTree>
    <p:extLst>
      <p:ext uri="{BB962C8B-B14F-4D97-AF65-F5344CB8AC3E}">
        <p14:creationId xmlns:p14="http://schemas.microsoft.com/office/powerpoint/2010/main" val="418282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24762D-E0D3-DE31-B632-D3436A5D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0696"/>
            <a:ext cx="7772400" cy="5867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986FB-BB2D-16FC-7087-8FB6DD586139}"/>
              </a:ext>
            </a:extLst>
          </p:cNvPr>
          <p:cNvSpPr txBox="1"/>
          <p:nvPr/>
        </p:nvSpPr>
        <p:spPr>
          <a:xfrm rot="20222417">
            <a:off x="359072" y="1745385"/>
            <a:ext cx="1787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Cloud Identity </a:t>
            </a:r>
          </a:p>
          <a:p>
            <a:r>
              <a:rPr lang="en-US" b="1" dirty="0"/>
              <a:t>Summit</a:t>
            </a:r>
          </a:p>
          <a:p>
            <a:r>
              <a:rPr lang="en-US" b="1" dirty="0"/>
              <a:t>2011</a:t>
            </a:r>
          </a:p>
        </p:txBody>
      </p: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27928609-6772-1DFA-35F0-4312CA7C309A}"/>
              </a:ext>
            </a:extLst>
          </p:cNvPr>
          <p:cNvCxnSpPr>
            <a:cxnSpLocks/>
          </p:cNvCxnSpPr>
          <p:nvPr/>
        </p:nvCxnSpPr>
        <p:spPr>
          <a:xfrm>
            <a:off x="1510748" y="2207050"/>
            <a:ext cx="1033670" cy="620177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04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91C786-1B86-EC61-D8C4-7F19E3743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71492"/>
            <a:ext cx="7772400" cy="585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D4DFB-9CAA-0DBD-1426-7E1A8518A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52563"/>
            <a:ext cx="7772400" cy="58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8242"/>
            <a:ext cx="11353801" cy="363174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/>
              <a:t>What I think I was saying:</a:t>
            </a:r>
          </a:p>
          <a:p>
            <a:r>
              <a:rPr lang="en-US" sz="3000" dirty="0"/>
              <a:t>Canonicalization is hard regardless of serialization </a:t>
            </a:r>
          </a:p>
          <a:p>
            <a:r>
              <a:rPr lang="en-US" sz="3000" dirty="0"/>
              <a:t>We are unwilling to implement WS-* and need an objection handler.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What actually happened: </a:t>
            </a:r>
          </a:p>
          <a:p>
            <a:r>
              <a:rPr lang="en-US" sz="3000" dirty="0"/>
              <a:t>Simplicity won: WS-* was replaced*</a:t>
            </a:r>
          </a:p>
          <a:p>
            <a:r>
              <a:rPr lang="en-US" sz="3000" dirty="0"/>
              <a:t>We created the Basic Implementors draft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1294BE-E203-68BC-5AA1-FF722E1A477A}"/>
              </a:ext>
            </a:extLst>
          </p:cNvPr>
          <p:cNvSpPr txBox="1"/>
          <p:nvPr/>
        </p:nvSpPr>
        <p:spPr>
          <a:xfrm>
            <a:off x="4306959" y="5773448"/>
            <a:ext cx="760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*and alm</a:t>
            </a:r>
            <a:r>
              <a:rPr lang="en-US" dirty="0"/>
              <a:t>ost all of the same patterns exist in our current standards stack</a:t>
            </a:r>
          </a:p>
        </p:txBody>
      </p:sp>
    </p:spTree>
    <p:extLst>
      <p:ext uri="{BB962C8B-B14F-4D97-AF65-F5344CB8AC3E}">
        <p14:creationId xmlns:p14="http://schemas.microsoft.com/office/powerpoint/2010/main" val="41546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6F7E3-8281-A2B7-DF5D-A41585CE8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3134"/>
            <a:ext cx="7772400" cy="588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6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007"/>
            <a:ext cx="10800522" cy="4734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I think I was saying:</a:t>
            </a:r>
          </a:p>
          <a:p>
            <a:pPr marL="0" indent="0">
              <a:buNone/>
            </a:pPr>
            <a:r>
              <a:rPr lang="en-US" dirty="0"/>
              <a:t>Enterprises are adopting iPhones and we’re not ready</a:t>
            </a:r>
          </a:p>
          <a:p>
            <a:r>
              <a:rPr lang="en-US" dirty="0"/>
              <a:t>We need fine grained control over app and data access </a:t>
            </a:r>
          </a:p>
          <a:p>
            <a:r>
              <a:rPr lang="en-US" dirty="0"/>
              <a:t>We need to federate with mobile apps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What actually happened: </a:t>
            </a:r>
          </a:p>
          <a:p>
            <a:r>
              <a:rPr lang="en-US" dirty="0"/>
              <a:t>Application frameworks for contextual policy</a:t>
            </a:r>
          </a:p>
          <a:p>
            <a:r>
              <a:rPr lang="en-US" dirty="0"/>
              <a:t>Embedded WebView in mobile apps == reuse of web federation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721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Back and 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OpenID Connect became final in February 2014</a:t>
            </a:r>
          </a:p>
          <a:p>
            <a:endParaRPr lang="en-US" sz="3200" dirty="0"/>
          </a:p>
          <a:p>
            <a:r>
              <a:rPr lang="en-US" sz="3200" dirty="0"/>
              <a:t>Today I’ll briefly share my thoughts on</a:t>
            </a:r>
          </a:p>
          <a:p>
            <a:pPr lvl="1"/>
            <a:r>
              <a:rPr lang="en-US" sz="2800" dirty="0"/>
              <a:t>How we created OpenID Connect</a:t>
            </a:r>
          </a:p>
          <a:p>
            <a:pPr lvl="1"/>
            <a:r>
              <a:rPr lang="en-US" sz="2800" dirty="0"/>
              <a:t>What we achieved together</a:t>
            </a:r>
          </a:p>
          <a:p>
            <a:pPr lvl="1"/>
            <a:r>
              <a:rPr lang="en-US" sz="2800" dirty="0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962821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1600D-D4D7-4BE2-A761-5EEA2EE0C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6441"/>
            <a:ext cx="7772400" cy="586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0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007"/>
            <a:ext cx="10515600" cy="4734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I think I was saying:</a:t>
            </a:r>
          </a:p>
          <a:p>
            <a:r>
              <a:rPr lang="en-US" dirty="0"/>
              <a:t>The firewall is moving around and loosing importance </a:t>
            </a:r>
          </a:p>
          <a:p>
            <a:r>
              <a:rPr lang="en-US" dirty="0"/>
              <a:t>Core services, including identity, will move to the cloud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What actually happened: </a:t>
            </a:r>
          </a:p>
          <a:p>
            <a:pPr marL="0" indent="0">
              <a:buNone/>
            </a:pPr>
            <a:r>
              <a:rPr lang="en-US" dirty="0"/>
              <a:t>Artifact profiles that actually scale </a:t>
            </a:r>
          </a:p>
          <a:p>
            <a:pPr marL="0" indent="0">
              <a:buNone/>
            </a:pPr>
            <a:r>
              <a:rPr lang="en-US" dirty="0"/>
              <a:t>SSO get tokens</a:t>
            </a:r>
          </a:p>
          <a:p>
            <a:pPr marL="0" indent="0">
              <a:buNone/>
            </a:pPr>
            <a:r>
              <a:rPr lang="en-US" dirty="0"/>
              <a:t>Applications become composites 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86108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0AF490-C741-C40D-DA76-0E3C42FA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3422"/>
            <a:ext cx="7772400" cy="58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9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007"/>
            <a:ext cx="10515600" cy="4734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I think I was saying:</a:t>
            </a:r>
          </a:p>
          <a:p>
            <a:r>
              <a:rPr lang="en-US" sz="2800" dirty="0"/>
              <a:t>Cloud adoption is </a:t>
            </a:r>
            <a:r>
              <a:rPr lang="en-US" dirty="0"/>
              <a:t>just-in-time</a:t>
            </a:r>
            <a:r>
              <a:rPr lang="en-US" sz="2800" dirty="0"/>
              <a:t> for certain users/companies</a:t>
            </a:r>
          </a:p>
          <a:p>
            <a:r>
              <a:rPr lang="en-US" dirty="0"/>
              <a:t>SAML JIT works but integration heavy</a:t>
            </a:r>
          </a:p>
          <a:p>
            <a:r>
              <a:rPr lang="en-US" dirty="0"/>
              <a:t>I miss LDAP and it’s standard yet extensible schema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What actually happened: </a:t>
            </a:r>
          </a:p>
          <a:p>
            <a:r>
              <a:rPr lang="en-US" dirty="0"/>
              <a:t>Standardized schema</a:t>
            </a:r>
          </a:p>
          <a:p>
            <a:r>
              <a:rPr lang="en-US" dirty="0"/>
              <a:t>SCIM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446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3E084-043B-2A6C-C724-9FEB3680D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3631"/>
            <a:ext cx="7772400" cy="58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0A231-2680-6AE2-4A83-73E8E275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8521"/>
            <a:ext cx="7772400" cy="58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82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964357-3CED-6A23-BA22-48250EC19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3631"/>
            <a:ext cx="7772400" cy="584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06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1C126-A208-4993-C656-B21F7980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96552"/>
            <a:ext cx="7772400" cy="586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92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5D95FB-8F80-DFA3-A89A-DAE33D54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582"/>
            <a:ext cx="7772400" cy="58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03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35C81-AB68-81E5-2D94-E825E5BB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1882"/>
            <a:ext cx="7772400" cy="583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Artifact Binding for OpenID 2.0 started in 2010</a:t>
            </a:r>
          </a:p>
          <a:p>
            <a:pPr lvl="1"/>
            <a:r>
              <a:rPr lang="en-US" dirty="0"/>
              <a:t>Hence the </a:t>
            </a:r>
            <a:r>
              <a:rPr lang="en-US" dirty="0">
                <a:hlinkClick r:id="rId2"/>
              </a:rPr>
              <a:t>openid-specs-ab@lists.openid.net</a:t>
            </a:r>
            <a:r>
              <a:rPr lang="en-US" dirty="0"/>
              <a:t> mailing list name</a:t>
            </a:r>
          </a:p>
          <a:p>
            <a:r>
              <a:rPr lang="en-US" dirty="0"/>
              <a:t>But developers were choosing JSON/REST over XML/SOAP</a:t>
            </a:r>
          </a:p>
          <a:p>
            <a:r>
              <a:rPr lang="en-US" dirty="0"/>
              <a:t>Pivoted to instead create JSON/REST protocol over OAuth 2.0</a:t>
            </a:r>
          </a:p>
          <a:p>
            <a:r>
              <a:rPr lang="en-US" dirty="0"/>
              <a:t>Result branded “OpenID Connect” at IIW in May 2011</a:t>
            </a:r>
          </a:p>
          <a:p>
            <a:r>
              <a:rPr lang="en-US" dirty="0"/>
              <a:t>Five rounds of interop testing between 2011 and 2013!</a:t>
            </a:r>
          </a:p>
          <a:p>
            <a:pPr lvl="1"/>
            <a:r>
              <a:rPr lang="en-US" dirty="0"/>
              <a:t>Specifications refined after each round of interop testing </a:t>
            </a:r>
          </a:p>
          <a:p>
            <a:r>
              <a:rPr lang="en-US" dirty="0"/>
              <a:t>Early developer feedback was priceless</a:t>
            </a:r>
          </a:p>
        </p:txBody>
      </p:sp>
    </p:spTree>
    <p:extLst>
      <p:ext uri="{BB962C8B-B14F-4D97-AF65-F5344CB8AC3E}">
        <p14:creationId xmlns:p14="http://schemas.microsoft.com/office/powerpoint/2010/main" val="1882130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2C9B1-9A0D-84CE-977C-D653BD28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496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940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FC8DA-9529-69E2-C78C-DB9EB2E0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1651"/>
            <a:ext cx="7772400" cy="58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0007"/>
            <a:ext cx="10515600" cy="4734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What I think I was saying:</a:t>
            </a:r>
          </a:p>
          <a:p>
            <a:r>
              <a:rPr lang="en-US" dirty="0"/>
              <a:t>Enterprises are complex ecosystems and 1 IDP doesn’t cut it</a:t>
            </a:r>
            <a:endParaRPr lang="en-US" sz="2800" dirty="0"/>
          </a:p>
          <a:p>
            <a:r>
              <a:rPr lang="en-US" dirty="0"/>
              <a:t>Despite empirical lack of success, user-centric is important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What actually happened: </a:t>
            </a:r>
          </a:p>
          <a:p>
            <a:r>
              <a:rPr lang="en-US" dirty="0"/>
              <a:t>Cloud IDPs</a:t>
            </a:r>
          </a:p>
          <a:p>
            <a:r>
              <a:rPr lang="en-US" dirty="0"/>
              <a:t>New Types of Identity Discovery</a:t>
            </a:r>
          </a:p>
          <a:p>
            <a:r>
              <a:rPr lang="en-US" dirty="0"/>
              <a:t>User-centric becomes SSI and it still seeking scale </a:t>
            </a:r>
            <a:endParaRPr lang="en-US" sz="32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75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e0effdf1e7_0_149"/>
          <p:cNvSpPr txBox="1">
            <a:spLocks noGrp="1"/>
          </p:cNvSpPr>
          <p:nvPr>
            <p:ph type="title"/>
          </p:nvPr>
        </p:nvSpPr>
        <p:spPr>
          <a:xfrm>
            <a:off x="1781225" y="2205535"/>
            <a:ext cx="8629600" cy="1626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 algn="l">
              <a:lnSpc>
                <a:spcPct val="100000"/>
              </a:lnSpc>
              <a:buClr>
                <a:schemeClr val="lt1"/>
              </a:buClr>
              <a:buSzPts val="6000"/>
            </a:pPr>
            <a:r>
              <a:rPr lang="en-GB" sz="7466" b="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25 years of OpenID</a:t>
            </a:r>
            <a:endParaRPr sz="7466" b="0" dirty="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algn="l">
              <a:lnSpc>
                <a:spcPct val="100000"/>
              </a:lnSpc>
              <a:buClr>
                <a:schemeClr val="lt1"/>
              </a:buClr>
              <a:buSzPts val="6000"/>
            </a:pPr>
            <a:r>
              <a:rPr lang="en-GB" sz="2267" b="0" dirty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~ at the 10th Anniversary of the OpenID Connect Final</a:t>
            </a:r>
            <a:endParaRPr sz="5067" dirty="0"/>
          </a:p>
        </p:txBody>
      </p:sp>
      <p:sp>
        <p:nvSpPr>
          <p:cNvPr id="182" name="Google Shape;182;g2e0effdf1e7_0_149"/>
          <p:cNvSpPr txBox="1">
            <a:spLocks noGrp="1"/>
          </p:cNvSpPr>
          <p:nvPr>
            <p:ph type="body" idx="1"/>
          </p:nvPr>
        </p:nvSpPr>
        <p:spPr>
          <a:xfrm>
            <a:off x="1781175" y="4172229"/>
            <a:ext cx="8629600" cy="520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</a:pPr>
            <a:endParaRPr dirty="0"/>
          </a:p>
        </p:txBody>
      </p:sp>
      <p:sp>
        <p:nvSpPr>
          <p:cNvPr id="183" name="Google Shape;183;g2e0effdf1e7_0_149"/>
          <p:cNvSpPr txBox="1"/>
          <p:nvPr/>
        </p:nvSpPr>
        <p:spPr>
          <a:xfrm>
            <a:off x="517784" y="4953959"/>
            <a:ext cx="9222800" cy="1025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667" b="1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 Sakimura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GB" sz="2133" b="1" dirty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Chairman of the board, OpenID Foundation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g2e0effdf1e7_0_149"/>
          <p:cNvGrpSpPr/>
          <p:nvPr/>
        </p:nvGrpSpPr>
        <p:grpSpPr>
          <a:xfrm>
            <a:off x="6582008" y="4914164"/>
            <a:ext cx="5482000" cy="1356819"/>
            <a:chOff x="501789" y="3642368"/>
            <a:chExt cx="4111500" cy="1017614"/>
          </a:xfrm>
        </p:grpSpPr>
        <p:pic>
          <p:nvPicPr>
            <p:cNvPr id="185" name="Google Shape;185;g2e0effdf1e7_0_1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1789" y="3661679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2e0effdf1e7_0_149"/>
            <p:cNvSpPr txBox="1"/>
            <p:nvPr/>
          </p:nvSpPr>
          <p:spPr>
            <a:xfrm>
              <a:off x="789789" y="3642368"/>
              <a:ext cx="5550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867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_nat</a:t>
              </a:r>
              <a:endParaRPr sz="1867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7" name="Google Shape;187;g2e0effdf1e7_0_1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789" y="401194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2e0effdf1e7_0_149"/>
            <p:cNvSpPr txBox="1"/>
            <p:nvPr/>
          </p:nvSpPr>
          <p:spPr>
            <a:xfrm>
              <a:off x="789789" y="4007175"/>
              <a:ext cx="35028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867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https://youtube.com/@55id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2e0effdf1e7_0_149"/>
            <p:cNvSpPr txBox="1"/>
            <p:nvPr/>
          </p:nvSpPr>
          <p:spPr>
            <a:xfrm>
              <a:off x="789789" y="4306911"/>
              <a:ext cx="38235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867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https://www.linkedin.com/in/natsakimura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0" name="Google Shape;190;g2e0effdf1e7_0_1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1789" y="4371982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g2e0effdf1e7_0_1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2749" y="3653944"/>
              <a:ext cx="288000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g2e0effdf1e7_0_149"/>
            <p:cNvSpPr txBox="1"/>
            <p:nvPr/>
          </p:nvSpPr>
          <p:spPr>
            <a:xfrm>
              <a:off x="1936709" y="3650670"/>
              <a:ext cx="2581200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400"/>
              </a:pPr>
              <a:r>
                <a:rPr lang="en-GB" sz="1867" b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https://www.sakimura.org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" name="Google Shape;205;p2"/>
          <p:cNvGrpSpPr/>
          <p:nvPr/>
        </p:nvGrpSpPr>
        <p:grpSpPr>
          <a:xfrm>
            <a:off x="1133500" y="4227818"/>
            <a:ext cx="1894800" cy="1640010"/>
            <a:chOff x="850125" y="3170864"/>
            <a:chExt cx="1421100" cy="1230008"/>
          </a:xfrm>
        </p:grpSpPr>
        <p:cxnSp>
          <p:nvCxnSpPr>
            <p:cNvPr id="206" name="Google Shape;206;p2"/>
            <p:cNvCxnSpPr/>
            <p:nvPr/>
          </p:nvCxnSpPr>
          <p:spPr>
            <a:xfrm rot="10800000" flipH="1">
              <a:off x="1409964" y="3170864"/>
              <a:ext cx="12600" cy="3543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7" name="Google Shape;207;p2"/>
            <p:cNvSpPr txBox="1"/>
            <p:nvPr/>
          </p:nvSpPr>
          <p:spPr>
            <a:xfrm>
              <a:off x="850125" y="3554575"/>
              <a:ext cx="1421100" cy="846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GB" sz="21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OpenID.net</a:t>
              </a:r>
              <a:endParaRPr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en-GB" sz="1600" i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David Lehn</a:t>
              </a:r>
              <a:endParaRPr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0000"/>
                </a:buClr>
                <a:buSzPts val="2100"/>
              </a:pPr>
              <a:endParaRPr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8" name="Google Shape;208;p2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9" name="Google Shape;209;p2"/>
          <p:cNvCxnSpPr/>
          <p:nvPr/>
        </p:nvCxnSpPr>
        <p:spPr>
          <a:xfrm rot="10800000" flipH="1">
            <a:off x="5626519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0" name="Google Shape;210;p2"/>
          <p:cNvSpPr txBox="1"/>
          <p:nvPr/>
        </p:nvSpPr>
        <p:spPr>
          <a:xfrm>
            <a:off x="4687533" y="4739434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2.0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 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1" name="Google Shape;211;p2"/>
          <p:cNvCxnSpPr/>
          <p:nvPr/>
        </p:nvCxnSpPr>
        <p:spPr>
          <a:xfrm rot="10800000" flipH="1">
            <a:off x="9544519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2" name="Google Shape;212;p2"/>
          <p:cNvSpPr txBox="1"/>
          <p:nvPr/>
        </p:nvSpPr>
        <p:spPr>
          <a:xfrm>
            <a:off x="8605533" y="4739434"/>
            <a:ext cx="1894800" cy="170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Connect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 Sakimura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4" name="Google Shape;214;p2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2"/>
          <p:cNvSpPr txBox="1"/>
          <p:nvPr/>
        </p:nvSpPr>
        <p:spPr>
          <a:xfrm>
            <a:off x="3367203" y="1971585"/>
            <a:ext cx="2185600" cy="94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3"/>
          <p:cNvGrpSpPr/>
          <p:nvPr/>
        </p:nvGrpSpPr>
        <p:grpSpPr>
          <a:xfrm>
            <a:off x="271634" y="85100"/>
            <a:ext cx="6922301" cy="5037811"/>
            <a:chOff x="203725" y="63825"/>
            <a:chExt cx="5191726" cy="3778358"/>
          </a:xfrm>
        </p:grpSpPr>
        <p:pic>
          <p:nvPicPr>
            <p:cNvPr id="221" name="Google Shape;221;p3"/>
            <p:cNvPicPr preferRelativeResize="0"/>
            <p:nvPr/>
          </p:nvPicPr>
          <p:blipFill rotWithShape="1">
            <a:blip r:embed="rId3">
              <a:alphaModFix/>
            </a:blip>
            <a:srcRect l="527"/>
            <a:stretch/>
          </p:blipFill>
          <p:spPr>
            <a:xfrm>
              <a:off x="203725" y="63825"/>
              <a:ext cx="5191726" cy="47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3725" y="540900"/>
              <a:ext cx="5191726" cy="33012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3" name="Google Shape;22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9567" y="1438234"/>
            <a:ext cx="8989000" cy="431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3"/>
          <p:cNvGrpSpPr/>
          <p:nvPr/>
        </p:nvGrpSpPr>
        <p:grpSpPr>
          <a:xfrm>
            <a:off x="4774433" y="3599933"/>
            <a:ext cx="5500000" cy="372400"/>
            <a:chOff x="3580825" y="2699950"/>
            <a:chExt cx="4125000" cy="279300"/>
          </a:xfrm>
        </p:grpSpPr>
        <p:cxnSp>
          <p:nvCxnSpPr>
            <p:cNvPr id="225" name="Google Shape;225;p3"/>
            <p:cNvCxnSpPr/>
            <p:nvPr/>
          </p:nvCxnSpPr>
          <p:spPr>
            <a:xfrm>
              <a:off x="6782075" y="2699950"/>
              <a:ext cx="3867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" name="Google Shape;226;p3"/>
            <p:cNvCxnSpPr/>
            <p:nvPr/>
          </p:nvCxnSpPr>
          <p:spPr>
            <a:xfrm>
              <a:off x="3580825" y="2828875"/>
              <a:ext cx="41250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" name="Google Shape;227;p3"/>
            <p:cNvCxnSpPr/>
            <p:nvPr/>
          </p:nvCxnSpPr>
          <p:spPr>
            <a:xfrm>
              <a:off x="3580825" y="2979250"/>
              <a:ext cx="12318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28" name="Google Shape;228;p3"/>
          <p:cNvCxnSpPr/>
          <p:nvPr/>
        </p:nvCxnSpPr>
        <p:spPr>
          <a:xfrm>
            <a:off x="849833" y="4106000"/>
            <a:ext cx="8880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4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4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9" name="Google Shape;239;p4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4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1" name="Google Shape;241;p4"/>
          <p:cNvGrpSpPr/>
          <p:nvPr/>
        </p:nvGrpSpPr>
        <p:grpSpPr>
          <a:xfrm>
            <a:off x="1133500" y="4227818"/>
            <a:ext cx="1894800" cy="1640010"/>
            <a:chOff x="850125" y="3170864"/>
            <a:chExt cx="1421100" cy="1230008"/>
          </a:xfrm>
        </p:grpSpPr>
        <p:cxnSp>
          <p:nvCxnSpPr>
            <p:cNvPr id="242" name="Google Shape;242;p4"/>
            <p:cNvCxnSpPr/>
            <p:nvPr/>
          </p:nvCxnSpPr>
          <p:spPr>
            <a:xfrm rot="10800000" flipH="1">
              <a:off x="1409964" y="3170864"/>
              <a:ext cx="12600" cy="3543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" name="Google Shape;243;p4"/>
            <p:cNvSpPr txBox="1"/>
            <p:nvPr/>
          </p:nvSpPr>
          <p:spPr>
            <a:xfrm>
              <a:off x="850125" y="3554575"/>
              <a:ext cx="1421100" cy="846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GB" sz="2133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OpenID.net</a:t>
              </a:r>
              <a:endParaRPr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algn="ctr">
                <a:buClr>
                  <a:srgbClr val="000000"/>
                </a:buClr>
                <a:buSzPts val="1200"/>
              </a:pPr>
              <a:r>
                <a:rPr lang="en-GB" sz="1600" i="1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David Lehn</a:t>
              </a:r>
              <a:endParaRPr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>
                <a:buClr>
                  <a:srgbClr val="000000"/>
                </a:buClr>
                <a:buSzPts val="2100"/>
              </a:pPr>
              <a:endParaRPr sz="2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4" name="Google Shape;244;p4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45" name="Google Shape;245;p4"/>
          <p:cNvCxnSpPr/>
          <p:nvPr/>
        </p:nvCxnSpPr>
        <p:spPr>
          <a:xfrm rot="10800000" flipH="1">
            <a:off x="5626519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6" name="Google Shape;246;p4"/>
          <p:cNvSpPr txBox="1"/>
          <p:nvPr/>
        </p:nvSpPr>
        <p:spPr>
          <a:xfrm>
            <a:off x="4687533" y="4739434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2.0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 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47" name="Google Shape;247;p4"/>
          <p:cNvCxnSpPr/>
          <p:nvPr/>
        </p:nvCxnSpPr>
        <p:spPr>
          <a:xfrm rot="10800000" flipH="1">
            <a:off x="9544519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8" name="Google Shape;248;p4"/>
          <p:cNvSpPr txBox="1"/>
          <p:nvPr/>
        </p:nvSpPr>
        <p:spPr>
          <a:xfrm>
            <a:off x="8605533" y="4739434"/>
            <a:ext cx="1894800" cy="1702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Connect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 Sakimura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0" name="Google Shape;250;p4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1" name="Google Shape;251;p4"/>
          <p:cNvSpPr txBox="1"/>
          <p:nvPr/>
        </p:nvSpPr>
        <p:spPr>
          <a:xfrm>
            <a:off x="3367203" y="1971585"/>
            <a:ext cx="2185600" cy="94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47700" y="1825500"/>
            <a:ext cx="2118000" cy="94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 Reed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3" name="Google Shape;253;p4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4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"/>
          <p:cNvSpPr txBox="1"/>
          <p:nvPr/>
        </p:nvSpPr>
        <p:spPr>
          <a:xfrm>
            <a:off x="2761365" y="453931"/>
            <a:ext cx="5684800" cy="15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Authentication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Hoyt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5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5"/>
          <p:cNvSpPr/>
          <p:nvPr/>
        </p:nvSpPr>
        <p:spPr>
          <a:xfrm>
            <a:off x="2531435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5"/>
          <p:cNvSpPr txBox="1"/>
          <p:nvPr/>
        </p:nvSpPr>
        <p:spPr>
          <a:xfrm>
            <a:off x="2308884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5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4038671" y="3796984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5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5"/>
          <p:cNvSpPr txBox="1"/>
          <p:nvPr/>
        </p:nvSpPr>
        <p:spPr>
          <a:xfrm>
            <a:off x="2308896" y="4700234"/>
            <a:ext cx="2964000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(XML,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DSIG,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SOAP)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5"/>
          <p:cNvSpPr txBox="1"/>
          <p:nvPr/>
        </p:nvSpPr>
        <p:spPr>
          <a:xfrm>
            <a:off x="1625569" y="2045361"/>
            <a:ext cx="218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5"/>
          <p:cNvCxnSpPr>
            <a:stCxn id="270" idx="2"/>
            <a:endCxn id="262" idx="0"/>
          </p:cNvCxnSpPr>
          <p:nvPr/>
        </p:nvCxnSpPr>
        <p:spPr>
          <a:xfrm>
            <a:off x="2718369" y="2496648"/>
            <a:ext cx="5066" cy="82666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5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3" name="Google Shape;273;p5"/>
          <p:cNvCxnSpPr/>
          <p:nvPr/>
        </p:nvCxnSpPr>
        <p:spPr>
          <a:xfrm>
            <a:off x="5603755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5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5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6" name="Google Shape;276;p5"/>
          <p:cNvCxnSpPr/>
          <p:nvPr/>
        </p:nvCxnSpPr>
        <p:spPr>
          <a:xfrm rot="10800000" flipH="1">
            <a:off x="1879952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7" name="Google Shape;277;p5"/>
          <p:cNvSpPr txBox="1"/>
          <p:nvPr/>
        </p:nvSpPr>
        <p:spPr>
          <a:xfrm>
            <a:off x="1133500" y="4739434"/>
            <a:ext cx="1894800" cy="11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OpenID.net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Lehn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8" name="Google Shape;278;p5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5"/>
          <p:cNvSpPr txBox="1"/>
          <p:nvPr/>
        </p:nvSpPr>
        <p:spPr>
          <a:xfrm>
            <a:off x="3367203" y="2143796"/>
            <a:ext cx="2185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0" name="Google Shape;280;p5"/>
          <p:cNvCxnSpPr>
            <a:stCxn id="268" idx="0"/>
            <a:endCxn id="265" idx="2"/>
          </p:cNvCxnSpPr>
          <p:nvPr/>
        </p:nvCxnSpPr>
        <p:spPr>
          <a:xfrm rot="5400000" flipH="1" flipV="1">
            <a:off x="3883375" y="4135339"/>
            <a:ext cx="472417" cy="65737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5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5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5"/>
          <p:cNvSpPr txBox="1"/>
          <p:nvPr/>
        </p:nvSpPr>
        <p:spPr>
          <a:xfrm>
            <a:off x="47700" y="1825500"/>
            <a:ext cx="2118000" cy="94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 Reed </a:t>
            </a:r>
            <a:b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al.</a:t>
            </a: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4" name="Google Shape;284;p5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"/>
          <p:cNvSpPr txBox="1"/>
          <p:nvPr/>
        </p:nvSpPr>
        <p:spPr>
          <a:xfrm>
            <a:off x="2761365" y="453931"/>
            <a:ext cx="5684800" cy="15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Authentication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Hoyt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" name="Google Shape;291;p6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6"/>
          <p:cNvSpPr/>
          <p:nvPr/>
        </p:nvSpPr>
        <p:spPr>
          <a:xfrm>
            <a:off x="2531435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6"/>
          <p:cNvSpPr txBox="1"/>
          <p:nvPr/>
        </p:nvSpPr>
        <p:spPr>
          <a:xfrm>
            <a:off x="2308884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6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6"/>
          <p:cNvSpPr txBox="1"/>
          <p:nvPr/>
        </p:nvSpPr>
        <p:spPr>
          <a:xfrm>
            <a:off x="4038671" y="3796984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6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6"/>
          <p:cNvSpPr/>
          <p:nvPr/>
        </p:nvSpPr>
        <p:spPr>
          <a:xfrm>
            <a:off x="8130163" y="33308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6"/>
          <p:cNvSpPr txBox="1"/>
          <p:nvPr/>
        </p:nvSpPr>
        <p:spPr>
          <a:xfrm>
            <a:off x="7912669" y="3781807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6"/>
          <p:cNvSpPr txBox="1"/>
          <p:nvPr/>
        </p:nvSpPr>
        <p:spPr>
          <a:xfrm>
            <a:off x="2308896" y="4700234"/>
            <a:ext cx="2964000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(XML,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DSIG,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SOAP)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6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6"/>
          <p:cNvSpPr txBox="1"/>
          <p:nvPr/>
        </p:nvSpPr>
        <p:spPr>
          <a:xfrm>
            <a:off x="1625569" y="2045361"/>
            <a:ext cx="218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3" name="Google Shape;303;p6"/>
          <p:cNvCxnSpPr>
            <a:stCxn id="302" idx="2"/>
            <a:endCxn id="292" idx="0"/>
          </p:cNvCxnSpPr>
          <p:nvPr/>
        </p:nvCxnSpPr>
        <p:spPr>
          <a:xfrm>
            <a:off x="2718369" y="2496648"/>
            <a:ext cx="5066" cy="82666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p6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5" name="Google Shape;305;p6"/>
          <p:cNvCxnSpPr/>
          <p:nvPr/>
        </p:nvCxnSpPr>
        <p:spPr>
          <a:xfrm rot="10800000" flipH="1">
            <a:off x="5738352" y="41893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6" name="Google Shape;306;p6"/>
          <p:cNvCxnSpPr/>
          <p:nvPr/>
        </p:nvCxnSpPr>
        <p:spPr>
          <a:xfrm>
            <a:off x="5603755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7" name="Google Shape;307;p6"/>
          <p:cNvSpPr txBox="1"/>
          <p:nvPr/>
        </p:nvSpPr>
        <p:spPr>
          <a:xfrm>
            <a:off x="4319967" y="47408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OAuth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Hammer-Lahav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6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0" name="Google Shape;310;p6"/>
          <p:cNvCxnSpPr/>
          <p:nvPr/>
        </p:nvCxnSpPr>
        <p:spPr>
          <a:xfrm rot="10800000" flipH="1">
            <a:off x="1879952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1" name="Google Shape;311;p6"/>
          <p:cNvSpPr txBox="1"/>
          <p:nvPr/>
        </p:nvSpPr>
        <p:spPr>
          <a:xfrm>
            <a:off x="1133500" y="4739434"/>
            <a:ext cx="1894800" cy="11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OpenID.net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Lehn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2" name="Google Shape;312;p6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3" name="Google Shape;313;p6"/>
          <p:cNvSpPr txBox="1"/>
          <p:nvPr/>
        </p:nvSpPr>
        <p:spPr>
          <a:xfrm>
            <a:off x="3367203" y="2143796"/>
            <a:ext cx="2185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6"/>
          <p:cNvSpPr txBox="1"/>
          <p:nvPr/>
        </p:nvSpPr>
        <p:spPr>
          <a:xfrm>
            <a:off x="4995700" y="2143817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AX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 Hardt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5" name="Google Shape;315;p6"/>
          <p:cNvCxnSpPr>
            <a:stCxn id="300" idx="0"/>
            <a:endCxn id="295" idx="2"/>
          </p:cNvCxnSpPr>
          <p:nvPr/>
        </p:nvCxnSpPr>
        <p:spPr>
          <a:xfrm rot="5400000" flipH="1" flipV="1">
            <a:off x="3883375" y="4135339"/>
            <a:ext cx="472417" cy="65737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6" name="Google Shape;316;p6"/>
          <p:cNvCxnSpPr>
            <a:stCxn id="317" idx="0"/>
          </p:cNvCxnSpPr>
          <p:nvPr/>
        </p:nvCxnSpPr>
        <p:spPr>
          <a:xfrm rot="16200000" flipV="1">
            <a:off x="5727300" y="4841000"/>
            <a:ext cx="1594000" cy="257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8" name="Google Shape;318;p6"/>
          <p:cNvSpPr/>
          <p:nvPr/>
        </p:nvSpPr>
        <p:spPr>
          <a:xfrm>
            <a:off x="62304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6"/>
          <p:cNvSpPr txBox="1"/>
          <p:nvPr/>
        </p:nvSpPr>
        <p:spPr>
          <a:xfrm>
            <a:off x="6012889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6"/>
          <p:cNvSpPr txBox="1"/>
          <p:nvPr/>
        </p:nvSpPr>
        <p:spPr>
          <a:xfrm>
            <a:off x="4995700" y="5766800"/>
            <a:ext cx="33148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TX/CX Proposal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Nishitani/Sakimura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0" name="Google Shape;320;p6"/>
          <p:cNvCxnSpPr/>
          <p:nvPr/>
        </p:nvCxnSpPr>
        <p:spPr>
          <a:xfrm rot="10800000" flipH="1">
            <a:off x="5755163" y="2750320"/>
            <a:ext cx="657200" cy="472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6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6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6"/>
          <p:cNvSpPr txBox="1"/>
          <p:nvPr/>
        </p:nvSpPr>
        <p:spPr>
          <a:xfrm>
            <a:off x="219100" y="1825500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Reed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4" name="Google Shape;324;p6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00" y="410086"/>
            <a:ext cx="7302501" cy="15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800" y="2110867"/>
            <a:ext cx="7302507" cy="4340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simple things simple</a:t>
            </a:r>
          </a:p>
          <a:p>
            <a:r>
              <a:rPr lang="en-US" dirty="0"/>
              <a:t>Make complex things possible</a:t>
            </a:r>
          </a:p>
        </p:txBody>
      </p:sp>
    </p:spTree>
    <p:extLst>
      <p:ext uri="{BB962C8B-B14F-4D97-AF65-F5344CB8AC3E}">
        <p14:creationId xmlns:p14="http://schemas.microsoft.com/office/powerpoint/2010/main" val="3080499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8" descr="IPhone 1st Gen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836712"/>
            <a:ext cx="2540000" cy="4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"/>
          <p:cNvSpPr txBox="1"/>
          <p:nvPr/>
        </p:nvSpPr>
        <p:spPr>
          <a:xfrm>
            <a:off x="2315405" y="2872562"/>
            <a:ext cx="14604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en-GB" sz="42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8"/>
          <p:cNvGrpSpPr/>
          <p:nvPr/>
        </p:nvGrpSpPr>
        <p:grpSpPr>
          <a:xfrm>
            <a:off x="5694115" y="1225098"/>
            <a:ext cx="3313632" cy="4082509"/>
            <a:chOff x="4270586" y="918823"/>
            <a:chExt cx="2485224" cy="3061882"/>
          </a:xfrm>
        </p:grpSpPr>
        <p:pic>
          <p:nvPicPr>
            <p:cNvPr id="339" name="Google Shape;339;p8" descr="Image result for app store 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586" y="918823"/>
              <a:ext cx="2485224" cy="2468761"/>
            </a:xfrm>
            <a:custGeom>
              <a:avLst/>
              <a:gdLst/>
              <a:ahLst/>
              <a:cxnLst/>
              <a:rect l="l" t="t" r="r" b="b"/>
              <a:pathLst>
                <a:path w="3960517" h="3934280" extrusionOk="0">
                  <a:moveTo>
                    <a:pt x="808416" y="0"/>
                  </a:moveTo>
                  <a:lnTo>
                    <a:pt x="3152101" y="0"/>
                  </a:lnTo>
                  <a:cubicBezTo>
                    <a:pt x="3598577" y="0"/>
                    <a:pt x="3960517" y="361940"/>
                    <a:pt x="3960517" y="808416"/>
                  </a:cubicBezTo>
                  <a:lnTo>
                    <a:pt x="3960517" y="3125864"/>
                  </a:lnTo>
                  <a:cubicBezTo>
                    <a:pt x="3960517" y="3572340"/>
                    <a:pt x="3598577" y="3934280"/>
                    <a:pt x="3152101" y="3934280"/>
                  </a:cubicBezTo>
                  <a:lnTo>
                    <a:pt x="808416" y="3934280"/>
                  </a:lnTo>
                  <a:cubicBezTo>
                    <a:pt x="361940" y="3934280"/>
                    <a:pt x="0" y="3572340"/>
                    <a:pt x="0" y="3125864"/>
                  </a:cubicBezTo>
                  <a:lnTo>
                    <a:pt x="0" y="808416"/>
                  </a:lnTo>
                  <a:cubicBezTo>
                    <a:pt x="0" y="361940"/>
                    <a:pt x="361940" y="0"/>
                    <a:pt x="808416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340" name="Google Shape;340;p8"/>
            <p:cNvSpPr txBox="1"/>
            <p:nvPr/>
          </p:nvSpPr>
          <p:spPr>
            <a:xfrm>
              <a:off x="4966838" y="3395922"/>
              <a:ext cx="1095300" cy="584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3200"/>
              </a:pPr>
              <a:r>
                <a:rPr lang="en-GB" sz="4267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2008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9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0" y="2669685"/>
            <a:ext cx="4037011" cy="41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9"/>
          <p:cNvPicPr preferRelativeResize="0"/>
          <p:nvPr/>
        </p:nvPicPr>
        <p:blipFill rotWithShape="1">
          <a:blip r:embed="rId4">
            <a:alphaModFix/>
          </a:blip>
          <a:srcRect l="35641"/>
          <a:stretch/>
        </p:blipFill>
        <p:spPr>
          <a:xfrm>
            <a:off x="1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9"/>
          <p:cNvSpPr/>
          <p:nvPr/>
        </p:nvSpPr>
        <p:spPr>
          <a:xfrm>
            <a:off x="8609012" y="1676400"/>
            <a:ext cx="2819600" cy="2819600"/>
          </a:xfrm>
          <a:prstGeom prst="ellipse">
            <a:avLst/>
          </a:prstGeom>
          <a:gradFill>
            <a:gsLst>
              <a:gs pos="0">
                <a:srgbClr val="4CB9C3">
                  <a:alpha val="6274"/>
                </a:srgbClr>
              </a:gs>
              <a:gs pos="36000">
                <a:srgbClr val="4CB9C3">
                  <a:alpha val="5490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Google Shape;349;p9"/>
          <p:cNvPicPr preferRelativeResize="0"/>
          <p:nvPr/>
        </p:nvPicPr>
        <p:blipFill rotWithShape="1">
          <a:blip r:embed="rId5">
            <a:alphaModFix/>
          </a:blip>
          <a:srcRect t="28815"/>
          <a:stretch/>
        </p:blipFill>
        <p:spPr>
          <a:xfrm>
            <a:off x="7999412" y="1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9"/>
          <p:cNvPicPr preferRelativeResize="0"/>
          <p:nvPr/>
        </p:nvPicPr>
        <p:blipFill rotWithShape="1">
          <a:blip r:embed="rId6">
            <a:alphaModFix/>
          </a:blip>
          <a:srcRect b="23318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9"/>
          <p:cNvSpPr txBox="1">
            <a:spLocks noGrp="1"/>
          </p:cNvSpPr>
          <p:nvPr>
            <p:ph type="title" idx="4294967295"/>
          </p:nvPr>
        </p:nvSpPr>
        <p:spPr>
          <a:xfrm>
            <a:off x="8201839" y="1454964"/>
            <a:ext cx="3342400" cy="3308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800"/>
            </a:pPr>
            <a:r>
              <a:rPr lang="en-GB" sz="5067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Untrusted Apps</a:t>
            </a:r>
            <a:endParaRPr dirty="0"/>
          </a:p>
        </p:txBody>
      </p:sp>
      <p:pic>
        <p:nvPicPr>
          <p:cNvPr id="352" name="Google Shape;352;p9" descr="青色 が含まれている画像&#10;&#10;高い精度で生成された説明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" y="14"/>
            <a:ext cx="7554112" cy="685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0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0" y="2669685"/>
            <a:ext cx="4037011" cy="41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0"/>
          <p:cNvPicPr preferRelativeResize="0"/>
          <p:nvPr/>
        </p:nvPicPr>
        <p:blipFill rotWithShape="1">
          <a:blip r:embed="rId4">
            <a:alphaModFix/>
          </a:blip>
          <a:srcRect l="35641"/>
          <a:stretch/>
        </p:blipFill>
        <p:spPr>
          <a:xfrm>
            <a:off x="1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0"/>
          <p:cNvSpPr/>
          <p:nvPr/>
        </p:nvSpPr>
        <p:spPr>
          <a:xfrm>
            <a:off x="8609012" y="1676400"/>
            <a:ext cx="2819600" cy="2819600"/>
          </a:xfrm>
          <a:prstGeom prst="ellipse">
            <a:avLst/>
          </a:prstGeom>
          <a:gradFill>
            <a:gsLst>
              <a:gs pos="0">
                <a:srgbClr val="4CB9C3">
                  <a:alpha val="6274"/>
                </a:srgbClr>
              </a:gs>
              <a:gs pos="36000">
                <a:srgbClr val="4CB9C3">
                  <a:alpha val="5490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0"/>
          <p:cNvPicPr preferRelativeResize="0"/>
          <p:nvPr/>
        </p:nvPicPr>
        <p:blipFill rotWithShape="1">
          <a:blip r:embed="rId5">
            <a:alphaModFix/>
          </a:blip>
          <a:srcRect t="28815"/>
          <a:stretch/>
        </p:blipFill>
        <p:spPr>
          <a:xfrm>
            <a:off x="7999412" y="1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0"/>
          <p:cNvPicPr preferRelativeResize="0"/>
          <p:nvPr/>
        </p:nvPicPr>
        <p:blipFill rotWithShape="1">
          <a:blip r:embed="rId6">
            <a:alphaModFix/>
          </a:blip>
          <a:srcRect b="23318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0"/>
          <p:cNvSpPr/>
          <p:nvPr/>
        </p:nvSpPr>
        <p:spPr>
          <a:xfrm>
            <a:off x="10437812" y="0"/>
            <a:ext cx="686000" cy="11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/>
          </a:bodyPr>
          <a:lstStyle/>
          <a:p>
            <a:pPr algn="l">
              <a:buClr>
                <a:schemeClr val="lt2"/>
              </a:buClr>
              <a:buSzPts val="3100"/>
            </a:pPr>
            <a:r>
              <a:rPr lang="en-GB" sz="4133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Give passwords (full right) to all of them? </a:t>
            </a:r>
            <a:endParaRPr dirty="0"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4681" y="13"/>
            <a:ext cx="7557320" cy="6857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11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0" y="2669685"/>
            <a:ext cx="4037011" cy="41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1"/>
          <p:cNvPicPr preferRelativeResize="0"/>
          <p:nvPr/>
        </p:nvPicPr>
        <p:blipFill rotWithShape="1">
          <a:blip r:embed="rId4">
            <a:alphaModFix/>
          </a:blip>
          <a:srcRect l="35641"/>
          <a:stretch/>
        </p:blipFill>
        <p:spPr>
          <a:xfrm>
            <a:off x="1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1"/>
          <p:cNvSpPr/>
          <p:nvPr/>
        </p:nvSpPr>
        <p:spPr>
          <a:xfrm>
            <a:off x="8609012" y="1676400"/>
            <a:ext cx="2819600" cy="2819600"/>
          </a:xfrm>
          <a:prstGeom prst="ellipse">
            <a:avLst/>
          </a:prstGeom>
          <a:gradFill>
            <a:gsLst>
              <a:gs pos="0">
                <a:srgbClr val="4CB9C3">
                  <a:alpha val="6274"/>
                </a:srgbClr>
              </a:gs>
              <a:gs pos="36000">
                <a:srgbClr val="4CB9C3">
                  <a:alpha val="5490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11"/>
          <p:cNvPicPr preferRelativeResize="0"/>
          <p:nvPr/>
        </p:nvPicPr>
        <p:blipFill rotWithShape="1">
          <a:blip r:embed="rId5">
            <a:alphaModFix/>
          </a:blip>
          <a:srcRect t="28815"/>
          <a:stretch/>
        </p:blipFill>
        <p:spPr>
          <a:xfrm>
            <a:off x="7999412" y="1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1"/>
          <p:cNvPicPr preferRelativeResize="0"/>
          <p:nvPr/>
        </p:nvPicPr>
        <p:blipFill rotWithShape="1">
          <a:blip r:embed="rId6">
            <a:alphaModFix/>
          </a:blip>
          <a:srcRect b="23318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1"/>
          <p:cNvSpPr/>
          <p:nvPr/>
        </p:nvSpPr>
        <p:spPr>
          <a:xfrm>
            <a:off x="10437812" y="0"/>
            <a:ext cx="686000" cy="11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11" descr="人, 女性, 室内 が含まれている画像&#10;&#10;非常に高い精度で生成された説明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4098" y="1"/>
            <a:ext cx="4634653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1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/>
          </a:bodyPr>
          <a:lstStyle/>
          <a:p>
            <a:pPr>
              <a:lnSpc>
                <a:spcPct val="100000"/>
              </a:lnSpc>
              <a:buClr>
                <a:schemeClr val="lt2"/>
              </a:buClr>
              <a:buSzPts val="11500"/>
            </a:pPr>
            <a:r>
              <a:rPr lang="en-GB" sz="15333" dirty="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Bad Idea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buSzPts val="4400"/>
            </a:pP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Audienced identity</a:t>
            </a:r>
            <a:b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b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Minimum access </a:t>
            </a:r>
            <a:b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authorization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3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buSzPts val="4400"/>
            </a:pP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ID Token</a:t>
            </a:r>
            <a:b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b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5867" dirty="0">
                <a:latin typeface="Century Gothic"/>
                <a:ea typeface="Century Gothic"/>
                <a:cs typeface="Century Gothic"/>
                <a:sym typeface="Century Gothic"/>
              </a:rPr>
              <a:t>Access Token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FFFFFF"/>
              </a:buClr>
              <a:buSzPts val="3700"/>
            </a:pPr>
            <a:r>
              <a:rPr lang="en-GB" dirty="0">
                <a:latin typeface="Century Gothic"/>
                <a:ea typeface="Century Gothic"/>
                <a:cs typeface="Century Gothic"/>
                <a:sym typeface="Century Gothic"/>
              </a:rPr>
              <a:t>Problems of SAML, OpenID Authentication 2.0, OAuth 1.0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"/>
          <p:cNvSpPr txBox="1"/>
          <p:nvPr/>
        </p:nvSpPr>
        <p:spPr>
          <a:xfrm>
            <a:off x="2761365" y="453931"/>
            <a:ext cx="5684800" cy="15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Authentication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Hoyt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15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15"/>
          <p:cNvSpPr/>
          <p:nvPr/>
        </p:nvSpPr>
        <p:spPr>
          <a:xfrm>
            <a:off x="2531435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15"/>
          <p:cNvSpPr txBox="1"/>
          <p:nvPr/>
        </p:nvSpPr>
        <p:spPr>
          <a:xfrm>
            <a:off x="2308884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5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7" name="Google Shape;407;p15"/>
          <p:cNvSpPr txBox="1"/>
          <p:nvPr/>
        </p:nvSpPr>
        <p:spPr>
          <a:xfrm>
            <a:off x="4038671" y="3796984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5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9" name="Google Shape;409;p15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0" name="Google Shape;410;p15"/>
          <p:cNvSpPr/>
          <p:nvPr/>
        </p:nvSpPr>
        <p:spPr>
          <a:xfrm>
            <a:off x="8130163" y="33308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p15"/>
          <p:cNvSpPr txBox="1"/>
          <p:nvPr/>
        </p:nvSpPr>
        <p:spPr>
          <a:xfrm>
            <a:off x="7912669" y="3781807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15"/>
          <p:cNvSpPr txBox="1"/>
          <p:nvPr/>
        </p:nvSpPr>
        <p:spPr>
          <a:xfrm>
            <a:off x="2308896" y="4700234"/>
            <a:ext cx="2964000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(XML,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DSIG,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SOAP)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15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15"/>
          <p:cNvSpPr txBox="1"/>
          <p:nvPr/>
        </p:nvSpPr>
        <p:spPr>
          <a:xfrm>
            <a:off x="1625569" y="2045361"/>
            <a:ext cx="218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p15"/>
          <p:cNvCxnSpPr>
            <a:stCxn id="414" idx="2"/>
            <a:endCxn id="404" idx="0"/>
          </p:cNvCxnSpPr>
          <p:nvPr/>
        </p:nvCxnSpPr>
        <p:spPr>
          <a:xfrm>
            <a:off x="2718369" y="2496648"/>
            <a:ext cx="5066" cy="82666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6" name="Google Shape;416;p15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17" name="Google Shape;417;p15"/>
          <p:cNvCxnSpPr/>
          <p:nvPr/>
        </p:nvCxnSpPr>
        <p:spPr>
          <a:xfrm rot="10800000" flipH="1">
            <a:off x="5738352" y="41893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8" name="Google Shape;418;p15"/>
          <p:cNvCxnSpPr/>
          <p:nvPr/>
        </p:nvCxnSpPr>
        <p:spPr>
          <a:xfrm>
            <a:off x="5603755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9" name="Google Shape;419;p15"/>
          <p:cNvSpPr txBox="1"/>
          <p:nvPr/>
        </p:nvSpPr>
        <p:spPr>
          <a:xfrm>
            <a:off x="4319967" y="47408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OAuth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Hammer-Lahav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15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15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2" name="Google Shape;422;p15"/>
          <p:cNvCxnSpPr/>
          <p:nvPr/>
        </p:nvCxnSpPr>
        <p:spPr>
          <a:xfrm rot="10800000" flipH="1">
            <a:off x="1879952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3" name="Google Shape;423;p15"/>
          <p:cNvSpPr txBox="1"/>
          <p:nvPr/>
        </p:nvSpPr>
        <p:spPr>
          <a:xfrm>
            <a:off x="1133500" y="4739434"/>
            <a:ext cx="1894800" cy="11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OpenID.net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Lehn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4" name="Google Shape;424;p15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15"/>
          <p:cNvSpPr txBox="1"/>
          <p:nvPr/>
        </p:nvSpPr>
        <p:spPr>
          <a:xfrm>
            <a:off x="3367203" y="2143796"/>
            <a:ext cx="2185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15"/>
          <p:cNvSpPr txBox="1"/>
          <p:nvPr/>
        </p:nvSpPr>
        <p:spPr>
          <a:xfrm>
            <a:off x="4995700" y="2143817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AX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 Hardt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7" name="Google Shape;427;p15"/>
          <p:cNvCxnSpPr>
            <a:stCxn id="412" idx="0"/>
            <a:endCxn id="407" idx="2"/>
          </p:cNvCxnSpPr>
          <p:nvPr/>
        </p:nvCxnSpPr>
        <p:spPr>
          <a:xfrm rot="5400000" flipH="1" flipV="1">
            <a:off x="3883375" y="4135339"/>
            <a:ext cx="472417" cy="65737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8" name="Google Shape;428;p15"/>
          <p:cNvCxnSpPr>
            <a:stCxn id="429" idx="0"/>
          </p:cNvCxnSpPr>
          <p:nvPr/>
        </p:nvCxnSpPr>
        <p:spPr>
          <a:xfrm rot="16200000" flipV="1">
            <a:off x="5727300" y="4841000"/>
            <a:ext cx="1594000" cy="257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0" name="Google Shape;430;p15"/>
          <p:cNvSpPr/>
          <p:nvPr/>
        </p:nvSpPr>
        <p:spPr>
          <a:xfrm>
            <a:off x="62304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15"/>
          <p:cNvSpPr txBox="1"/>
          <p:nvPr/>
        </p:nvSpPr>
        <p:spPr>
          <a:xfrm>
            <a:off x="6012889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15"/>
          <p:cNvSpPr txBox="1"/>
          <p:nvPr/>
        </p:nvSpPr>
        <p:spPr>
          <a:xfrm>
            <a:off x="4995700" y="5766800"/>
            <a:ext cx="33148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TX/CX Proposal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Nishitani/Sakimura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2" name="Google Shape;432;p15"/>
          <p:cNvCxnSpPr/>
          <p:nvPr/>
        </p:nvCxnSpPr>
        <p:spPr>
          <a:xfrm rot="10800000" flipH="1">
            <a:off x="5755163" y="2750320"/>
            <a:ext cx="657200" cy="472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3" name="Google Shape;433;p15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15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15"/>
          <p:cNvSpPr txBox="1"/>
          <p:nvPr/>
        </p:nvSpPr>
        <p:spPr>
          <a:xfrm>
            <a:off x="219100" y="1825500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Reed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6" name="Google Shape;436;p15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7" name="Google Shape;437;p15"/>
          <p:cNvSpPr/>
          <p:nvPr/>
        </p:nvSpPr>
        <p:spPr>
          <a:xfrm>
            <a:off x="6947621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15"/>
          <p:cNvSpPr txBox="1"/>
          <p:nvPr/>
        </p:nvSpPr>
        <p:spPr>
          <a:xfrm>
            <a:off x="67677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9" name="Google Shape;439;p15"/>
          <p:cNvCxnSpPr/>
          <p:nvPr/>
        </p:nvCxnSpPr>
        <p:spPr>
          <a:xfrm rot="10800000">
            <a:off x="7185733" y="4189567"/>
            <a:ext cx="0" cy="1544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0" name="Google Shape;440;p15"/>
          <p:cNvGrpSpPr/>
          <p:nvPr/>
        </p:nvGrpSpPr>
        <p:grpSpPr>
          <a:xfrm>
            <a:off x="7810233" y="6037467"/>
            <a:ext cx="3961000" cy="472400"/>
            <a:chOff x="5857675" y="4528100"/>
            <a:chExt cx="2970750" cy="354300"/>
          </a:xfrm>
        </p:grpSpPr>
        <p:sp>
          <p:nvSpPr>
            <p:cNvPr id="441" name="Google Shape;441;p15"/>
            <p:cNvSpPr/>
            <p:nvPr/>
          </p:nvSpPr>
          <p:spPr>
            <a:xfrm>
              <a:off x="5857675" y="4588875"/>
              <a:ext cx="1793100" cy="2811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 sz="1867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2" name="Google Shape;442;p15"/>
            <p:cNvSpPr txBox="1"/>
            <p:nvPr/>
          </p:nvSpPr>
          <p:spPr>
            <a:xfrm>
              <a:off x="7787425" y="4528100"/>
              <a:ext cx="10410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-GB" sz="20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FAPI</a:t>
              </a:r>
              <a:endParaRPr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6"/>
          <p:cNvSpPr txBox="1"/>
          <p:nvPr/>
        </p:nvSpPr>
        <p:spPr>
          <a:xfrm>
            <a:off x="2761365" y="453931"/>
            <a:ext cx="5684800" cy="15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Authentication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Hoyt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531435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16"/>
          <p:cNvSpPr txBox="1"/>
          <p:nvPr/>
        </p:nvSpPr>
        <p:spPr>
          <a:xfrm>
            <a:off x="2308884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16"/>
          <p:cNvSpPr txBox="1"/>
          <p:nvPr/>
        </p:nvSpPr>
        <p:spPr>
          <a:xfrm>
            <a:off x="4038671" y="3796984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16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8434963" y="33308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16"/>
          <p:cNvSpPr txBox="1"/>
          <p:nvPr/>
        </p:nvSpPr>
        <p:spPr>
          <a:xfrm>
            <a:off x="8217469" y="3781807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16"/>
          <p:cNvSpPr txBox="1"/>
          <p:nvPr/>
        </p:nvSpPr>
        <p:spPr>
          <a:xfrm>
            <a:off x="2308896" y="4700234"/>
            <a:ext cx="2964000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(XML,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DSIG,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SOAP)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0" name="Google Shape;460;p16"/>
          <p:cNvSpPr txBox="1"/>
          <p:nvPr/>
        </p:nvSpPr>
        <p:spPr>
          <a:xfrm>
            <a:off x="1625569" y="2045361"/>
            <a:ext cx="218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1" name="Google Shape;461;p16"/>
          <p:cNvCxnSpPr>
            <a:stCxn id="460" idx="2"/>
            <a:endCxn id="450" idx="0"/>
          </p:cNvCxnSpPr>
          <p:nvPr/>
        </p:nvCxnSpPr>
        <p:spPr>
          <a:xfrm>
            <a:off x="2718369" y="2496648"/>
            <a:ext cx="5066" cy="82666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2" name="Google Shape;462;p16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63" name="Google Shape;463;p16"/>
          <p:cNvCxnSpPr/>
          <p:nvPr/>
        </p:nvCxnSpPr>
        <p:spPr>
          <a:xfrm rot="10800000" flipH="1">
            <a:off x="5738352" y="41893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p16"/>
          <p:cNvCxnSpPr/>
          <p:nvPr/>
        </p:nvCxnSpPr>
        <p:spPr>
          <a:xfrm>
            <a:off x="5603755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p16"/>
          <p:cNvSpPr txBox="1"/>
          <p:nvPr/>
        </p:nvSpPr>
        <p:spPr>
          <a:xfrm>
            <a:off x="4319967" y="47408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OAuth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Hammer-Lahav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7" name="Google Shape;467;p16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68" name="Google Shape;468;p16"/>
          <p:cNvCxnSpPr/>
          <p:nvPr/>
        </p:nvCxnSpPr>
        <p:spPr>
          <a:xfrm rot="10800000" flipH="1">
            <a:off x="1879952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9" name="Google Shape;469;p16"/>
          <p:cNvSpPr txBox="1"/>
          <p:nvPr/>
        </p:nvSpPr>
        <p:spPr>
          <a:xfrm>
            <a:off x="1133500" y="4739434"/>
            <a:ext cx="1894800" cy="11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OpenID.net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Lehn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70" name="Google Shape;470;p16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1" name="Google Shape;471;p16"/>
          <p:cNvSpPr txBox="1"/>
          <p:nvPr/>
        </p:nvSpPr>
        <p:spPr>
          <a:xfrm>
            <a:off x="3367203" y="2143796"/>
            <a:ext cx="2185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16"/>
          <p:cNvSpPr txBox="1"/>
          <p:nvPr/>
        </p:nvSpPr>
        <p:spPr>
          <a:xfrm>
            <a:off x="4995700" y="2143817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AX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 Hardt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73" name="Google Shape;473;p16"/>
          <p:cNvCxnSpPr>
            <a:stCxn id="458" idx="0"/>
            <a:endCxn id="453" idx="2"/>
          </p:cNvCxnSpPr>
          <p:nvPr/>
        </p:nvCxnSpPr>
        <p:spPr>
          <a:xfrm rot="5400000" flipH="1" flipV="1">
            <a:off x="3883375" y="4135339"/>
            <a:ext cx="472417" cy="65737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16"/>
          <p:cNvCxnSpPr>
            <a:stCxn id="475" idx="0"/>
          </p:cNvCxnSpPr>
          <p:nvPr/>
        </p:nvCxnSpPr>
        <p:spPr>
          <a:xfrm rot="16200000" flipV="1">
            <a:off x="5727300" y="4841000"/>
            <a:ext cx="1594000" cy="257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6" name="Google Shape;476;p16"/>
          <p:cNvSpPr/>
          <p:nvPr/>
        </p:nvSpPr>
        <p:spPr>
          <a:xfrm>
            <a:off x="62304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16"/>
          <p:cNvSpPr txBox="1"/>
          <p:nvPr/>
        </p:nvSpPr>
        <p:spPr>
          <a:xfrm>
            <a:off x="6012889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5" name="Google Shape;475;p16"/>
          <p:cNvSpPr txBox="1"/>
          <p:nvPr/>
        </p:nvSpPr>
        <p:spPr>
          <a:xfrm>
            <a:off x="4995700" y="5766800"/>
            <a:ext cx="33148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TX/CX Proposal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Nishitani/Sakimura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78" name="Google Shape;478;p16"/>
          <p:cNvCxnSpPr/>
          <p:nvPr/>
        </p:nvCxnSpPr>
        <p:spPr>
          <a:xfrm rot="10800000" flipH="1">
            <a:off x="5755163" y="2750320"/>
            <a:ext cx="657200" cy="472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9" name="Google Shape;479;p16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16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16"/>
          <p:cNvSpPr txBox="1"/>
          <p:nvPr/>
        </p:nvSpPr>
        <p:spPr>
          <a:xfrm>
            <a:off x="219100" y="1825500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Reed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2" name="Google Shape;482;p16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3" name="Google Shape;483;p16"/>
          <p:cNvSpPr/>
          <p:nvPr/>
        </p:nvSpPr>
        <p:spPr>
          <a:xfrm>
            <a:off x="6866281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6"/>
          <p:cNvSpPr txBox="1"/>
          <p:nvPr/>
        </p:nvSpPr>
        <p:spPr>
          <a:xfrm>
            <a:off x="66661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5" name="Google Shape;485;p16"/>
          <p:cNvCxnSpPr/>
          <p:nvPr/>
        </p:nvCxnSpPr>
        <p:spPr>
          <a:xfrm rot="10800000">
            <a:off x="7185733" y="4189567"/>
            <a:ext cx="0" cy="1544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6" name="Google Shape;486;p16"/>
          <p:cNvSpPr/>
          <p:nvPr/>
        </p:nvSpPr>
        <p:spPr>
          <a:xfrm>
            <a:off x="75089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16"/>
          <p:cNvSpPr txBox="1"/>
          <p:nvPr/>
        </p:nvSpPr>
        <p:spPr>
          <a:xfrm>
            <a:off x="7317216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2010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16"/>
          <p:cNvSpPr txBox="1"/>
          <p:nvPr/>
        </p:nvSpPr>
        <p:spPr>
          <a:xfrm>
            <a:off x="6197600" y="1331016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AB WG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(Key=value?)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9" name="Google Shape;489;p16"/>
          <p:cNvCxnSpPr/>
          <p:nvPr/>
        </p:nvCxnSpPr>
        <p:spPr>
          <a:xfrm>
            <a:off x="7700988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17" descr="Image result for nat sakimu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3301" y="1995667"/>
            <a:ext cx="2256281" cy="22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7" descr="Image result for john bradley oaut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212" y="1995669"/>
            <a:ext cx="2256281" cy="2250761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7"/>
          <p:cNvSpPr txBox="1"/>
          <p:nvPr/>
        </p:nvSpPr>
        <p:spPr>
          <a:xfrm>
            <a:off x="2010049" y="4300393"/>
            <a:ext cx="19028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 Sakimura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(NRI [当時])</a:t>
            </a:r>
            <a:endParaRPr sz="13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7"/>
          <p:cNvSpPr txBox="1"/>
          <p:nvPr/>
        </p:nvSpPr>
        <p:spPr>
          <a:xfrm>
            <a:off x="4394697" y="4300393"/>
            <a:ext cx="2256400" cy="88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Bradley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(Mercenary working for NRI [当時])</a:t>
            </a:r>
            <a:endParaRPr sz="13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7"/>
          <p:cNvSpPr txBox="1"/>
          <p:nvPr/>
        </p:nvSpPr>
        <p:spPr>
          <a:xfrm>
            <a:off x="6921352" y="4300393"/>
            <a:ext cx="26656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Breno de Madeiros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(Google)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0" name="Google Shape;500;p17" descr="Image result for breno de medeiros goog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1361" y="1995667"/>
            <a:ext cx="2168473" cy="225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740837-BD4B-067C-912F-E2CDDBF74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02971"/>
            <a:ext cx="5683714" cy="3410858"/>
          </a:xfrm>
        </p:spPr>
        <p:txBody>
          <a:bodyPr>
            <a:normAutofit/>
          </a:bodyPr>
          <a:lstStyle/>
          <a:p>
            <a:r>
              <a:rPr lang="en-US" sz="3200" dirty="0"/>
              <a:t>As we considered new features, we’d ask ourselves:</a:t>
            </a:r>
          </a:p>
          <a:p>
            <a:pPr lvl="1"/>
            <a:r>
              <a:rPr lang="en-US" sz="2800" dirty="0"/>
              <a:t>Would Nov want to add it to his implementation?</a:t>
            </a:r>
          </a:p>
          <a:p>
            <a:pPr lvl="1"/>
            <a:r>
              <a:rPr lang="en-US" sz="2800" dirty="0"/>
              <a:t>Is it simple enough that he could build it in a few hours?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2FC070-5A8F-8AFC-EB18-4B6F56F7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Nov Matake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009C4A-6FBE-AA83-E6F3-041B1D83B6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7540" y="1173480"/>
            <a:ext cx="3676649" cy="4902199"/>
          </a:xfrm>
          <a:prstGeom prst="roundRect">
            <a:avLst>
              <a:gd name="adj" fmla="val 5794"/>
            </a:avLst>
          </a:prstGeom>
        </p:spPr>
      </p:pic>
    </p:spTree>
    <p:extLst>
      <p:ext uri="{BB962C8B-B14F-4D97-AF65-F5344CB8AC3E}">
        <p14:creationId xmlns:p14="http://schemas.microsoft.com/office/powerpoint/2010/main" val="951719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18" descr="Image result for nat sakimur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201" y="324200"/>
            <a:ext cx="2256281" cy="22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8" descr="Image result for john bradley oaut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3112" y="324202"/>
            <a:ext cx="2256281" cy="225076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8"/>
          <p:cNvSpPr txBox="1"/>
          <p:nvPr/>
        </p:nvSpPr>
        <p:spPr>
          <a:xfrm>
            <a:off x="1533949" y="2628926"/>
            <a:ext cx="19028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 Sakimura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(NRI [当時])</a:t>
            </a:r>
            <a:endParaRPr sz="13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8"/>
          <p:cNvSpPr txBox="1"/>
          <p:nvPr/>
        </p:nvSpPr>
        <p:spPr>
          <a:xfrm>
            <a:off x="3918597" y="2628926"/>
            <a:ext cx="2256400" cy="882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Bradley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(Mercenary working for NRI [当時])</a:t>
            </a:r>
            <a:endParaRPr sz="13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8"/>
          <p:cNvSpPr txBox="1"/>
          <p:nvPr/>
        </p:nvSpPr>
        <p:spPr>
          <a:xfrm>
            <a:off x="6445252" y="2628926"/>
            <a:ext cx="26656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Breno de Madeiros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(Google)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18" descr="Image result for breno de medeiros goog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5261" y="324200"/>
            <a:ext cx="2168473" cy="22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15500" y="3678400"/>
            <a:ext cx="2168467" cy="216846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8"/>
          <p:cNvSpPr txBox="1"/>
          <p:nvPr/>
        </p:nvSpPr>
        <p:spPr>
          <a:xfrm>
            <a:off x="2143533" y="5925167"/>
            <a:ext cx="24268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Ryo Ito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(Yahoo! Japan [当時])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8"/>
          <p:cNvSpPr txBox="1"/>
          <p:nvPr/>
        </p:nvSpPr>
        <p:spPr>
          <a:xfrm>
            <a:off x="4787500" y="5925168"/>
            <a:ext cx="2426800" cy="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Hideki Nara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-GB" sz="14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(Tact [当時])</a:t>
            </a:r>
            <a:endParaRPr sz="14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0867" y="3678400"/>
            <a:ext cx="2168467" cy="2168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9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dirty="0"/>
              <a:t>Early design decisions: </a:t>
            </a:r>
            <a:endParaRPr dirty="0"/>
          </a:p>
        </p:txBody>
      </p:sp>
      <p:sp>
        <p:nvSpPr>
          <p:cNvPr id="522" name="Google Shape;522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3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990575" indent="-990575">
              <a:lnSpc>
                <a:spcPct val="100000"/>
              </a:lnSpc>
              <a:spcBef>
                <a:spcPts val="0"/>
              </a:spcBef>
              <a:buSzPts val="2880"/>
              <a:buFont typeface="Century Gothic"/>
              <a:buAutoNum type="arabicPeriod"/>
            </a:pPr>
            <a:r>
              <a:rPr lang="en-GB" sz="4800" dirty="0"/>
              <a:t>No canonicalization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/>
              <a:t>ASCII Armoring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/>
              <a:t>JSON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/>
              <a:t>REST</a:t>
            </a:r>
            <a:endParaRPr dirty="0"/>
          </a:p>
        </p:txBody>
      </p:sp>
      <p:sp>
        <p:nvSpPr>
          <p:cNvPr id="523" name="Google Shape;523;p19"/>
          <p:cNvSpPr txBox="1">
            <a:spLocks noGrp="1"/>
          </p:cNvSpPr>
          <p:nvPr>
            <p:ph type="ftr" idx="11"/>
          </p:nvPr>
        </p:nvSpPr>
        <p:spPr>
          <a:xfrm rot="5400000">
            <a:off x="8951672" y="3225200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524" name="Google Shape;524;p19"/>
          <p:cNvSpPr txBox="1">
            <a:spLocks noGrp="1"/>
          </p:cNvSpPr>
          <p:nvPr>
            <p:ph type="sldNum" idx="12"/>
          </p:nvPr>
        </p:nvSpPr>
        <p:spPr>
          <a:xfrm>
            <a:off x="10352541" y="295729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SzPts val="2100"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pPr algn="ctr">
                <a:buSzPts val="2100"/>
              </a:pPr>
              <a:t>51</a:t>
            </a:fld>
            <a:endParaRPr dirty="0">
              <a:solidFill>
                <a:srgbClr val="000000"/>
              </a:solidFill>
            </a:endParaRPr>
          </a:p>
        </p:txBody>
      </p:sp>
      <p:grpSp>
        <p:nvGrpSpPr>
          <p:cNvPr id="525" name="Google Shape;525;p19"/>
          <p:cNvGrpSpPr/>
          <p:nvPr/>
        </p:nvGrpSpPr>
        <p:grpSpPr>
          <a:xfrm>
            <a:off x="4847861" y="4204534"/>
            <a:ext cx="5790192" cy="1720563"/>
            <a:chOff x="3635896" y="3153400"/>
            <a:chExt cx="4342644" cy="1290422"/>
          </a:xfrm>
        </p:grpSpPr>
        <p:sp>
          <p:nvSpPr>
            <p:cNvPr id="526" name="Google Shape;526;p19"/>
            <p:cNvSpPr/>
            <p:nvPr/>
          </p:nvSpPr>
          <p:spPr>
            <a:xfrm>
              <a:off x="3635896" y="3219822"/>
              <a:ext cx="1080000" cy="1224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9050" cap="rnd" cmpd="sng">
              <a:solidFill>
                <a:srgbClr val="800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endParaRPr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7" name="Google Shape;527;p19"/>
            <p:cNvSpPr txBox="1"/>
            <p:nvPr/>
          </p:nvSpPr>
          <p:spPr>
            <a:xfrm>
              <a:off x="4932040" y="3153400"/>
              <a:ext cx="3046500" cy="1200288"/>
            </a:xfrm>
            <a:prstGeom prst="rect">
              <a:avLst/>
            </a:prstGeom>
            <a:solidFill>
              <a:srgbClr val="840F0E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2400"/>
              </a:pPr>
              <a:r>
                <a:rPr lang="en-GB" sz="32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JSON Simple 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SzPts val="2400"/>
              </a:pPr>
              <a:r>
                <a:rPr lang="en-GB" sz="32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Signature (JSS) 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>
                <a:buClr>
                  <a:srgbClr val="000000"/>
                </a:buClr>
                <a:buSzPts val="2400"/>
              </a:pPr>
              <a:r>
                <a:rPr lang="en-GB" sz="32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&amp; Encryption (JSE)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0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0" y="2669685"/>
            <a:ext cx="4037011" cy="41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0"/>
          <p:cNvPicPr preferRelativeResize="0"/>
          <p:nvPr/>
        </p:nvPicPr>
        <p:blipFill rotWithShape="1">
          <a:blip r:embed="rId4">
            <a:alphaModFix/>
          </a:blip>
          <a:srcRect l="35641"/>
          <a:stretch/>
        </p:blipFill>
        <p:spPr>
          <a:xfrm>
            <a:off x="1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0"/>
          <p:cNvSpPr/>
          <p:nvPr/>
        </p:nvSpPr>
        <p:spPr>
          <a:xfrm>
            <a:off x="8609012" y="1676400"/>
            <a:ext cx="2819600" cy="2819600"/>
          </a:xfrm>
          <a:prstGeom prst="ellipse">
            <a:avLst/>
          </a:prstGeom>
          <a:gradFill>
            <a:gsLst>
              <a:gs pos="0">
                <a:srgbClr val="4CB9C3">
                  <a:alpha val="6274"/>
                </a:srgbClr>
              </a:gs>
              <a:gs pos="36000">
                <a:srgbClr val="4CB9C3">
                  <a:alpha val="5490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20"/>
          <p:cNvPicPr preferRelativeResize="0"/>
          <p:nvPr/>
        </p:nvPicPr>
        <p:blipFill rotWithShape="1">
          <a:blip r:embed="rId5">
            <a:alphaModFix/>
          </a:blip>
          <a:srcRect t="28815"/>
          <a:stretch/>
        </p:blipFill>
        <p:spPr>
          <a:xfrm>
            <a:off x="7999412" y="1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0"/>
          <p:cNvPicPr preferRelativeResize="0"/>
          <p:nvPr/>
        </p:nvPicPr>
        <p:blipFill rotWithShape="1">
          <a:blip r:embed="rId6">
            <a:alphaModFix/>
          </a:blip>
          <a:srcRect b="23318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20"/>
          <p:cNvSpPr/>
          <p:nvPr/>
        </p:nvSpPr>
        <p:spPr>
          <a:xfrm>
            <a:off x="10437812" y="0"/>
            <a:ext cx="686000" cy="11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0"/>
          <p:cNvSpPr txBox="1">
            <a:spLocks noGrp="1"/>
          </p:cNvSpPr>
          <p:nvPr>
            <p:ph type="title"/>
          </p:nvPr>
        </p:nvSpPr>
        <p:spPr>
          <a:xfrm>
            <a:off x="1154955" y="1447800"/>
            <a:ext cx="4752400" cy="332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lt2"/>
              </a:buClr>
              <a:buSzPct val="100000"/>
            </a:pPr>
            <a:r>
              <a:rPr lang="en-GB" sz="4533" dirty="0"/>
              <a:t>Then, there was a parallel work</a:t>
            </a:r>
            <a:br>
              <a:rPr lang="en-GB" sz="4533" dirty="0"/>
            </a:br>
            <a:br>
              <a:rPr lang="en-GB" sz="4533" dirty="0"/>
            </a:br>
            <a:r>
              <a:rPr lang="en-GB" sz="4533" dirty="0"/>
              <a:t>Magic Signature &amp; JSON Token</a:t>
            </a:r>
            <a:endParaRPr dirty="0"/>
          </a:p>
        </p:txBody>
      </p:sp>
      <p:sp>
        <p:nvSpPr>
          <p:cNvPr id="540" name="Google Shape;540;p20"/>
          <p:cNvSpPr/>
          <p:nvPr/>
        </p:nvSpPr>
        <p:spPr>
          <a:xfrm>
            <a:off x="6082448" y="0"/>
            <a:ext cx="559472" cy="3709643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20"/>
          <p:cNvSpPr/>
          <p:nvPr/>
        </p:nvSpPr>
        <p:spPr>
          <a:xfrm>
            <a:off x="7200108" y="0"/>
            <a:ext cx="49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20"/>
          <p:cNvSpPr/>
          <p:nvPr/>
        </p:nvSpPr>
        <p:spPr>
          <a:xfrm rot="-5400000">
            <a:off x="3539009" y="2756640"/>
            <a:ext cx="6858000" cy="1344720"/>
          </a:xfrm>
          <a:custGeom>
            <a:avLst/>
            <a:gdLst/>
            <a:ahLst/>
            <a:cxnLst/>
            <a:rect l="l" t="t" r="r" b="b"/>
            <a:pathLst>
              <a:path w="10000" h="8000" extrusionOk="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543" name="Google Shape;543;p20"/>
          <p:cNvSpPr/>
          <p:nvPr/>
        </p:nvSpPr>
        <p:spPr>
          <a:xfrm>
            <a:off x="10437812" y="0"/>
            <a:ext cx="686000" cy="11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0"/>
          <p:cNvSpPr txBox="1">
            <a:spLocks noGrp="1"/>
          </p:cNvSpPr>
          <p:nvPr>
            <p:ph type="sldNum" idx="12"/>
          </p:nvPr>
        </p:nvSpPr>
        <p:spPr>
          <a:xfrm>
            <a:off x="10352540" y="295728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rmAutofit/>
          </a:bodyPr>
          <a:lstStyle/>
          <a:p>
            <a:pPr algn="ctr">
              <a:buSzPts val="2800"/>
            </a:pPr>
            <a:fld id="{00000000-1234-1234-1234-123412341234}" type="slidenum">
              <a:rPr lang="en-GB" sz="3733"/>
              <a:pPr algn="ctr">
                <a:buSzPts val="2800"/>
              </a:pPr>
              <a:t>52</a:t>
            </a:fld>
            <a:endParaRPr sz="3733" dirty="0"/>
          </a:p>
        </p:txBody>
      </p:sp>
      <p:pic>
        <p:nvPicPr>
          <p:cNvPr id="545" name="Google Shape;545;p20" descr="https://lh3.googleusercontent.com/-Cehn1XcizVw/AAAAAAAAAAI/AAAAAAAAAAA/PzyfgHXaKV0/s128-c-k/photo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0693" y="1209957"/>
            <a:ext cx="2042159" cy="204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0" descr="https://lh4.googleusercontent.com/-nwmprfOHY3g/AAAAAAAAAAI/AAAAAAAAAAA/IX4sT1FAUWc/s128-c-k/photo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50693" y="3787109"/>
            <a:ext cx="2042159" cy="204215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0"/>
          <p:cNvSpPr txBox="1">
            <a:spLocks noGrp="1"/>
          </p:cNvSpPr>
          <p:nvPr>
            <p:ph type="ftr" idx="11"/>
          </p:nvPr>
        </p:nvSpPr>
        <p:spPr>
          <a:xfrm rot="5400000">
            <a:off x="8951671" y="3225199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rmAutofit fontScale="92500" lnSpcReduction="20000"/>
          </a:bodyPr>
          <a:lstStyle/>
          <a:p>
            <a:pPr>
              <a:buSzPts val="1400"/>
            </a:pPr>
            <a:endParaRPr sz="1467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8" name="Google Shape;548;p20"/>
          <p:cNvSpPr txBox="1"/>
          <p:nvPr/>
        </p:nvSpPr>
        <p:spPr>
          <a:xfrm>
            <a:off x="7650692" y="5829267"/>
            <a:ext cx="1757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Panzer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0"/>
          <p:cNvSpPr txBox="1"/>
          <p:nvPr/>
        </p:nvSpPr>
        <p:spPr>
          <a:xfrm>
            <a:off x="7546379" y="3252115"/>
            <a:ext cx="165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Dirk Balfanz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1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dirty="0"/>
              <a:t>And there came Mike Jones</a:t>
            </a:r>
            <a:endParaRPr dirty="0"/>
          </a:p>
        </p:txBody>
      </p:sp>
      <p:sp>
        <p:nvSpPr>
          <p:cNvPr id="556" name="Google Shape;556;p21"/>
          <p:cNvSpPr txBox="1">
            <a:spLocks noGrp="1"/>
          </p:cNvSpPr>
          <p:nvPr>
            <p:ph type="body" idx="1"/>
          </p:nvPr>
        </p:nvSpPr>
        <p:spPr>
          <a:xfrm>
            <a:off x="1104293" y="1604797"/>
            <a:ext cx="8946400" cy="1184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85000" lnSpcReduction="10000"/>
          </a:bodyPr>
          <a:lstStyle/>
          <a:p>
            <a:pPr marL="342891" indent="-342891">
              <a:lnSpc>
                <a:spcPct val="100000"/>
              </a:lnSpc>
              <a:spcBef>
                <a:spcPts val="0"/>
              </a:spcBef>
              <a:buSzPct val="80000"/>
              <a:buChar char="►"/>
            </a:pPr>
            <a:r>
              <a:rPr lang="en-GB" sz="3200" dirty="0"/>
              <a:t>“You guys should come together and standardize it at IETF. Don’t worry. I can take care of the editing!”</a:t>
            </a:r>
            <a:endParaRPr dirty="0"/>
          </a:p>
        </p:txBody>
      </p:sp>
      <p:sp>
        <p:nvSpPr>
          <p:cNvPr id="557" name="Google Shape;557;p21"/>
          <p:cNvSpPr txBox="1">
            <a:spLocks noGrp="1"/>
          </p:cNvSpPr>
          <p:nvPr>
            <p:ph type="ftr" idx="11"/>
          </p:nvPr>
        </p:nvSpPr>
        <p:spPr>
          <a:xfrm rot="5400000">
            <a:off x="8951672" y="3225200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558" name="Google Shape;558;p21"/>
          <p:cNvSpPr txBox="1">
            <a:spLocks noGrp="1"/>
          </p:cNvSpPr>
          <p:nvPr>
            <p:ph type="sldNum" idx="12"/>
          </p:nvPr>
        </p:nvSpPr>
        <p:spPr>
          <a:xfrm>
            <a:off x="10352541" y="295729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SzPts val="2100"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pPr algn="ctr">
                <a:buSzPts val="2100"/>
              </a:pPr>
              <a:t>53</a:t>
            </a:fld>
            <a:endParaRPr dirty="0">
              <a:solidFill>
                <a:srgbClr val="000000"/>
              </a:solidFill>
            </a:endParaRPr>
          </a:p>
        </p:txBody>
      </p:sp>
      <p:pic>
        <p:nvPicPr>
          <p:cNvPr id="559" name="Google Shape;559;p21" descr="Image result for Michael B. Jones microsof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9936" y="3236979"/>
            <a:ext cx="2113659" cy="226263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21"/>
          <p:cNvSpPr txBox="1"/>
          <p:nvPr/>
        </p:nvSpPr>
        <p:spPr>
          <a:xfrm>
            <a:off x="527381" y="3049371"/>
            <a:ext cx="4062000" cy="1600384"/>
          </a:xfrm>
          <a:prstGeom prst="rect">
            <a:avLst/>
          </a:prstGeom>
          <a:solidFill>
            <a:srgbClr val="840F0E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GB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JSON Simple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GB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Signature (JSS)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GB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 Encryption (JSE)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1"/>
          <p:cNvSpPr txBox="1"/>
          <p:nvPr/>
        </p:nvSpPr>
        <p:spPr>
          <a:xfrm>
            <a:off x="527381" y="5061181"/>
            <a:ext cx="4062000" cy="1107941"/>
          </a:xfrm>
          <a:prstGeom prst="rect">
            <a:avLst/>
          </a:prstGeom>
          <a:solidFill>
            <a:srgbClr val="840F0E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GB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Magic Signature &amp; JSON Tokens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21"/>
          <p:cNvCxnSpPr>
            <a:stCxn id="560" idx="3"/>
            <a:endCxn id="559" idx="1"/>
          </p:cNvCxnSpPr>
          <p:nvPr/>
        </p:nvCxnSpPr>
        <p:spPr>
          <a:xfrm>
            <a:off x="4589381" y="3849563"/>
            <a:ext cx="930555" cy="518736"/>
          </a:xfrm>
          <a:prstGeom prst="straightConnector1">
            <a:avLst/>
          </a:prstGeom>
          <a:noFill/>
          <a:ln w="76200" cap="flat" cmpd="sng">
            <a:solidFill>
              <a:srgbClr val="840F0E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3" name="Google Shape;563;p21"/>
          <p:cNvCxnSpPr>
            <a:stCxn id="561" idx="3"/>
            <a:endCxn id="559" idx="1"/>
          </p:cNvCxnSpPr>
          <p:nvPr/>
        </p:nvCxnSpPr>
        <p:spPr>
          <a:xfrm flipV="1">
            <a:off x="4589381" y="4368299"/>
            <a:ext cx="930555" cy="1246853"/>
          </a:xfrm>
          <a:prstGeom prst="straightConnector1">
            <a:avLst/>
          </a:prstGeom>
          <a:noFill/>
          <a:ln w="76200" cap="flat" cmpd="sng">
            <a:solidFill>
              <a:srgbClr val="840F0E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4" name="Google Shape;564;p21"/>
          <p:cNvSpPr txBox="1"/>
          <p:nvPr/>
        </p:nvSpPr>
        <p:spPr>
          <a:xfrm>
            <a:off x="8761300" y="4034257"/>
            <a:ext cx="1628800" cy="615499"/>
          </a:xfrm>
          <a:prstGeom prst="rect">
            <a:avLst/>
          </a:prstGeom>
          <a:solidFill>
            <a:srgbClr val="840F0E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GB" sz="32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JWx</a:t>
            </a:r>
            <a:endParaRPr sz="32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65" name="Google Shape;565;p21"/>
          <p:cNvCxnSpPr>
            <a:stCxn id="559" idx="3"/>
            <a:endCxn id="564" idx="1"/>
          </p:cNvCxnSpPr>
          <p:nvPr/>
        </p:nvCxnSpPr>
        <p:spPr>
          <a:xfrm flipV="1">
            <a:off x="7633595" y="4342007"/>
            <a:ext cx="1127705" cy="26292"/>
          </a:xfrm>
          <a:prstGeom prst="straightConnector1">
            <a:avLst/>
          </a:prstGeom>
          <a:noFill/>
          <a:ln w="76200" cap="flat" cmpd="sng">
            <a:solidFill>
              <a:srgbClr val="840F0E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2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dirty="0"/>
              <a:t>JWx</a:t>
            </a:r>
            <a:endParaRPr dirty="0"/>
          </a:p>
        </p:txBody>
      </p:sp>
      <p:sp>
        <p:nvSpPr>
          <p:cNvPr id="572" name="Google Shape;57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3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342891" indent="-342891">
              <a:lnSpc>
                <a:spcPct val="100000"/>
              </a:lnSpc>
              <a:spcBef>
                <a:spcPts val="0"/>
              </a:spcBef>
              <a:buSzPts val="2880"/>
              <a:buChar char="►"/>
            </a:pPr>
            <a:r>
              <a:rPr lang="en-GB" sz="4800" dirty="0"/>
              <a:t>JWS: JSON Web Signature</a:t>
            </a:r>
            <a:endParaRPr dirty="0"/>
          </a:p>
          <a:p>
            <a:pPr marL="342891" indent="-342891">
              <a:lnSpc>
                <a:spcPct val="100000"/>
              </a:lnSpc>
              <a:buSzPts val="2880"/>
              <a:buChar char="►"/>
            </a:pPr>
            <a:r>
              <a:rPr lang="en-GB" sz="4800" dirty="0"/>
              <a:t>JWE: JSON Web Encryption</a:t>
            </a:r>
            <a:endParaRPr dirty="0"/>
          </a:p>
          <a:p>
            <a:pPr marL="342891" indent="-342891">
              <a:lnSpc>
                <a:spcPct val="100000"/>
              </a:lnSpc>
              <a:buSzPts val="2880"/>
              <a:buChar char="►"/>
            </a:pPr>
            <a:r>
              <a:rPr lang="en-GB" sz="4800" dirty="0"/>
              <a:t>JWT: JSON Web Token etc. </a:t>
            </a:r>
            <a:endParaRPr dirty="0"/>
          </a:p>
          <a:p>
            <a:pPr marL="342891" indent="-99058">
              <a:lnSpc>
                <a:spcPct val="100000"/>
              </a:lnSpc>
              <a:buSzPts val="2880"/>
              <a:buNone/>
            </a:pPr>
            <a:endParaRPr sz="4800" dirty="0"/>
          </a:p>
        </p:txBody>
      </p:sp>
      <p:sp>
        <p:nvSpPr>
          <p:cNvPr id="573" name="Google Shape;573;p22"/>
          <p:cNvSpPr txBox="1">
            <a:spLocks noGrp="1"/>
          </p:cNvSpPr>
          <p:nvPr>
            <p:ph type="ftr" idx="11"/>
          </p:nvPr>
        </p:nvSpPr>
        <p:spPr>
          <a:xfrm rot="5400000">
            <a:off x="8951672" y="3225200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574" name="Google Shape;574;p22"/>
          <p:cNvSpPr txBox="1">
            <a:spLocks noGrp="1"/>
          </p:cNvSpPr>
          <p:nvPr>
            <p:ph type="sldNum" idx="12"/>
          </p:nvPr>
        </p:nvSpPr>
        <p:spPr>
          <a:xfrm>
            <a:off x="10352541" y="295729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SzPts val="2100"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pPr algn="ctr">
                <a:buSzPts val="2100"/>
              </a:pPr>
              <a:t>54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3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dirty="0"/>
              <a:t>Early design decisions: </a:t>
            </a:r>
            <a:endParaRPr dirty="0"/>
          </a:p>
        </p:txBody>
      </p:sp>
      <p:sp>
        <p:nvSpPr>
          <p:cNvPr id="581" name="Google Shape;581;p23"/>
          <p:cNvSpPr txBox="1">
            <a:spLocks noGrp="1"/>
          </p:cNvSpPr>
          <p:nvPr>
            <p:ph type="body" idx="1"/>
          </p:nvPr>
        </p:nvSpPr>
        <p:spPr>
          <a:xfrm>
            <a:off x="1103312" y="2052919"/>
            <a:ext cx="8946400" cy="368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92500" lnSpcReduction="10000"/>
          </a:bodyPr>
          <a:lstStyle/>
          <a:p>
            <a:pPr marL="990575" indent="-990575">
              <a:lnSpc>
                <a:spcPct val="100000"/>
              </a:lnSpc>
              <a:spcBef>
                <a:spcPts val="0"/>
              </a:spcBef>
              <a:buSzPts val="2880"/>
              <a:buFont typeface="Century Gothic"/>
              <a:buAutoNum type="arabicPeriod"/>
            </a:pPr>
            <a:r>
              <a:rPr lang="en-GB" sz="4800" dirty="0">
                <a:solidFill>
                  <a:srgbClr val="A5A5A5"/>
                </a:solidFill>
              </a:rPr>
              <a:t>No canonicalization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>
                <a:solidFill>
                  <a:srgbClr val="A5A5A5"/>
                </a:solidFill>
              </a:rPr>
              <a:t>ASCII Armoring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>
                <a:solidFill>
                  <a:srgbClr val="A5A5A5"/>
                </a:solidFill>
              </a:rPr>
              <a:t>JSON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>
                <a:solidFill>
                  <a:srgbClr val="A5A5A5"/>
                </a:solidFill>
              </a:rPr>
              <a:t>REST</a:t>
            </a:r>
            <a:endParaRPr dirty="0"/>
          </a:p>
          <a:p>
            <a:pPr marL="990575" indent="-990575">
              <a:lnSpc>
                <a:spcPct val="100000"/>
              </a:lnSpc>
              <a:buSzPts val="2880"/>
              <a:buFont typeface="Century Gothic"/>
              <a:buAutoNum type="arabicPeriod"/>
            </a:pPr>
            <a:r>
              <a:rPr lang="en-GB" sz="4800" dirty="0"/>
              <a:t>JWx</a:t>
            </a:r>
            <a:endParaRPr sz="4800" dirty="0"/>
          </a:p>
        </p:txBody>
      </p:sp>
      <p:sp>
        <p:nvSpPr>
          <p:cNvPr id="582" name="Google Shape;582;p23"/>
          <p:cNvSpPr txBox="1">
            <a:spLocks noGrp="1"/>
          </p:cNvSpPr>
          <p:nvPr>
            <p:ph type="ftr" idx="11"/>
          </p:nvPr>
        </p:nvSpPr>
        <p:spPr>
          <a:xfrm rot="5400000">
            <a:off x="8951672" y="3225200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583" name="Google Shape;583;p23"/>
          <p:cNvSpPr txBox="1">
            <a:spLocks noGrp="1"/>
          </p:cNvSpPr>
          <p:nvPr>
            <p:ph type="sldNum" idx="12"/>
          </p:nvPr>
        </p:nvSpPr>
        <p:spPr>
          <a:xfrm>
            <a:off x="10352541" y="295729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SzPts val="2100"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pPr algn="ctr">
                <a:buSzPts val="2100"/>
              </a:pPr>
              <a:t>55</a:t>
            </a:fld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4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dirty="0"/>
              <a:t>Early design decisions: </a:t>
            </a:r>
            <a:endParaRPr dirty="0"/>
          </a:p>
        </p:txBody>
      </p:sp>
      <p:sp>
        <p:nvSpPr>
          <p:cNvPr id="590" name="Google Shape;590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3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 fontScale="77500" lnSpcReduction="20000"/>
          </a:bodyPr>
          <a:lstStyle/>
          <a:p>
            <a:pPr marL="990575" indent="-954000">
              <a:lnSpc>
                <a:spcPct val="100000"/>
              </a:lnSpc>
              <a:spcBef>
                <a:spcPts val="0"/>
              </a:spcBef>
              <a:buSzPct val="79999"/>
              <a:buFont typeface="Century Gothic"/>
              <a:buAutoNum type="arabicPeriod"/>
            </a:pPr>
            <a:r>
              <a:rPr lang="en-GB" sz="4800" dirty="0">
                <a:solidFill>
                  <a:srgbClr val="D8D8D8"/>
                </a:solidFill>
              </a:rPr>
              <a:t>No canonicalization</a:t>
            </a:r>
            <a:endParaRPr dirty="0"/>
          </a:p>
          <a:p>
            <a:pPr marL="990575" indent="-954000">
              <a:lnSpc>
                <a:spcPct val="100000"/>
              </a:lnSpc>
              <a:buSzPct val="79999"/>
              <a:buFont typeface="Century Gothic"/>
              <a:buAutoNum type="arabicPeriod"/>
            </a:pPr>
            <a:r>
              <a:rPr lang="en-GB" sz="4800" dirty="0">
                <a:solidFill>
                  <a:srgbClr val="D8D8D8"/>
                </a:solidFill>
              </a:rPr>
              <a:t>ASCII Armoring</a:t>
            </a:r>
            <a:endParaRPr dirty="0"/>
          </a:p>
          <a:p>
            <a:pPr marL="990575" indent="-954000">
              <a:lnSpc>
                <a:spcPct val="100000"/>
              </a:lnSpc>
              <a:buSzPct val="79999"/>
              <a:buFont typeface="Century Gothic"/>
              <a:buAutoNum type="arabicPeriod"/>
            </a:pPr>
            <a:r>
              <a:rPr lang="en-GB" sz="4800" dirty="0">
                <a:solidFill>
                  <a:srgbClr val="D8D8D8"/>
                </a:solidFill>
              </a:rPr>
              <a:t>JSON</a:t>
            </a:r>
            <a:endParaRPr dirty="0"/>
          </a:p>
          <a:p>
            <a:pPr marL="990575" indent="-954000">
              <a:lnSpc>
                <a:spcPct val="100000"/>
              </a:lnSpc>
              <a:buSzPct val="79999"/>
              <a:buFont typeface="Century Gothic"/>
              <a:buAutoNum type="arabicPeriod"/>
            </a:pPr>
            <a:r>
              <a:rPr lang="en-GB" sz="4800" dirty="0">
                <a:solidFill>
                  <a:srgbClr val="D8D8D8"/>
                </a:solidFill>
              </a:rPr>
              <a:t>REST</a:t>
            </a:r>
            <a:endParaRPr dirty="0"/>
          </a:p>
          <a:p>
            <a:pPr marL="990575" indent="-954000">
              <a:lnSpc>
                <a:spcPct val="100000"/>
              </a:lnSpc>
              <a:buSzPct val="79999"/>
              <a:buFont typeface="Century Gothic"/>
              <a:buAutoNum type="arabicPeriod"/>
            </a:pPr>
            <a:r>
              <a:rPr lang="en-GB" sz="4800" dirty="0">
                <a:solidFill>
                  <a:srgbClr val="D8D8D8"/>
                </a:solidFill>
              </a:rPr>
              <a:t>JWx</a:t>
            </a:r>
            <a:endParaRPr sz="4800" dirty="0">
              <a:solidFill>
                <a:srgbClr val="D8D8D8"/>
              </a:solidFill>
            </a:endParaRPr>
          </a:p>
          <a:p>
            <a:pPr marL="990575" indent="-954000">
              <a:lnSpc>
                <a:spcPct val="100000"/>
              </a:lnSpc>
              <a:buSzPct val="79999"/>
              <a:buFont typeface="Century Gothic"/>
              <a:buAutoNum type="arabicPeriod"/>
            </a:pPr>
            <a:r>
              <a:rPr lang="en-GB" sz="4800" dirty="0"/>
              <a:t>Base on OAuth WRAP</a:t>
            </a:r>
            <a:endParaRPr sz="4800" dirty="0"/>
          </a:p>
        </p:txBody>
      </p:sp>
      <p:sp>
        <p:nvSpPr>
          <p:cNvPr id="591" name="Google Shape;591;p24"/>
          <p:cNvSpPr txBox="1">
            <a:spLocks noGrp="1"/>
          </p:cNvSpPr>
          <p:nvPr>
            <p:ph type="ftr" idx="11"/>
          </p:nvPr>
        </p:nvSpPr>
        <p:spPr>
          <a:xfrm rot="5400000">
            <a:off x="8951672" y="3225200"/>
            <a:ext cx="385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592" name="Google Shape;592;p24"/>
          <p:cNvSpPr txBox="1">
            <a:spLocks noGrp="1"/>
          </p:cNvSpPr>
          <p:nvPr>
            <p:ph type="sldNum" idx="12"/>
          </p:nvPr>
        </p:nvSpPr>
        <p:spPr>
          <a:xfrm>
            <a:off x="10352541" y="295729"/>
            <a:ext cx="8380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algn="ctr">
              <a:buSzPts val="2100"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pPr algn="ctr">
                <a:buSzPts val="2100"/>
              </a:pPr>
              <a:t>56</a:t>
            </a:fld>
            <a:endParaRPr dirty="0">
              <a:solidFill>
                <a:srgbClr val="000000"/>
              </a:solidFill>
            </a:endParaRPr>
          </a:p>
        </p:txBody>
      </p:sp>
      <p:grpSp>
        <p:nvGrpSpPr>
          <p:cNvPr id="593" name="Google Shape;593;p24"/>
          <p:cNvGrpSpPr/>
          <p:nvPr/>
        </p:nvGrpSpPr>
        <p:grpSpPr>
          <a:xfrm>
            <a:off x="6358545" y="4686506"/>
            <a:ext cx="1824400" cy="1198048"/>
            <a:chOff x="4912925" y="3401513"/>
            <a:chExt cx="1368300" cy="898536"/>
          </a:xfrm>
        </p:grpSpPr>
        <p:cxnSp>
          <p:nvCxnSpPr>
            <p:cNvPr id="594" name="Google Shape;594;p24"/>
            <p:cNvCxnSpPr/>
            <p:nvPr/>
          </p:nvCxnSpPr>
          <p:spPr>
            <a:xfrm>
              <a:off x="4912925" y="4081049"/>
              <a:ext cx="1368300" cy="219000"/>
            </a:xfrm>
            <a:prstGeom prst="straightConnector1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5" name="Google Shape;595;p24"/>
            <p:cNvSpPr txBox="1"/>
            <p:nvPr/>
          </p:nvSpPr>
          <p:spPr>
            <a:xfrm>
              <a:off x="5184067" y="3401513"/>
              <a:ext cx="8259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3600"/>
              </a:pPr>
              <a:r>
                <a:rPr lang="en-GB" sz="48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2.0</a:t>
              </a:r>
              <a:endParaRPr sz="4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596" name="Google Shape;596;p24"/>
          <p:cNvGrpSpPr/>
          <p:nvPr/>
        </p:nvGrpSpPr>
        <p:grpSpPr>
          <a:xfrm>
            <a:off x="8845877" y="1362213"/>
            <a:ext cx="2080516" cy="4807103"/>
            <a:chOff x="6634407" y="1021660"/>
            <a:chExt cx="1560387" cy="3605327"/>
          </a:xfrm>
        </p:grpSpPr>
        <p:pic>
          <p:nvPicPr>
            <p:cNvPr id="597" name="Google Shape;597;p24" descr="Image result for Dick Hard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10396" y="1021660"/>
              <a:ext cx="1484398" cy="1484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4" descr="https://lh4.googleusercontent.com/-isDsh0jV1ks/AAAAAAAAAAI/AAAAAAAAAAA/ZJS0R3p49_M/s128-c-k/photo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10396" y="2853980"/>
              <a:ext cx="1484398" cy="14843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24"/>
            <p:cNvSpPr txBox="1"/>
            <p:nvPr/>
          </p:nvSpPr>
          <p:spPr>
            <a:xfrm>
              <a:off x="6634407" y="2506058"/>
              <a:ext cx="1157700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-GB" sz="20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Dick Hardt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 txBox="1"/>
            <p:nvPr/>
          </p:nvSpPr>
          <p:spPr>
            <a:xfrm>
              <a:off x="6642532" y="4303862"/>
              <a:ext cx="1088700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-GB" sz="2000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Allen Tom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5"/>
          <p:cNvSpPr txBox="1"/>
          <p:nvPr/>
        </p:nvSpPr>
        <p:spPr>
          <a:xfrm>
            <a:off x="2761365" y="453931"/>
            <a:ext cx="5684800" cy="15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Authentication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Recordon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Hoyt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p25"/>
          <p:cNvSpPr/>
          <p:nvPr/>
        </p:nvSpPr>
        <p:spPr>
          <a:xfrm>
            <a:off x="719403" y="3025603"/>
            <a:ext cx="9633200" cy="979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800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2531435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25"/>
          <p:cNvSpPr txBox="1"/>
          <p:nvPr/>
        </p:nvSpPr>
        <p:spPr>
          <a:xfrm>
            <a:off x="2308884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25"/>
          <p:cNvSpPr/>
          <p:nvPr/>
        </p:nvSpPr>
        <p:spPr>
          <a:xfrm>
            <a:off x="5513355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1" name="Google Shape;611;p25"/>
          <p:cNvSpPr txBox="1"/>
          <p:nvPr/>
        </p:nvSpPr>
        <p:spPr>
          <a:xfrm>
            <a:off x="4038671" y="3796984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2005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25"/>
          <p:cNvSpPr/>
          <p:nvPr/>
        </p:nvSpPr>
        <p:spPr>
          <a:xfrm>
            <a:off x="9360929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25"/>
          <p:cNvSpPr txBox="1"/>
          <p:nvPr/>
        </p:nvSpPr>
        <p:spPr>
          <a:xfrm>
            <a:off x="9143436" y="3721051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2014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25"/>
          <p:cNvSpPr/>
          <p:nvPr/>
        </p:nvSpPr>
        <p:spPr>
          <a:xfrm>
            <a:off x="8434963" y="33308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25"/>
          <p:cNvSpPr txBox="1"/>
          <p:nvPr/>
        </p:nvSpPr>
        <p:spPr>
          <a:xfrm>
            <a:off x="8217469" y="3781807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2012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25"/>
          <p:cNvSpPr txBox="1"/>
          <p:nvPr/>
        </p:nvSpPr>
        <p:spPr>
          <a:xfrm>
            <a:off x="2308896" y="4700234"/>
            <a:ext cx="2964000" cy="143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(XML,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XML DSIG, </a:t>
            </a:r>
            <a:b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SOAP)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p25"/>
          <p:cNvSpPr/>
          <p:nvPr/>
        </p:nvSpPr>
        <p:spPr>
          <a:xfrm>
            <a:off x="4256164" y="3306179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25"/>
          <p:cNvSpPr txBox="1"/>
          <p:nvPr/>
        </p:nvSpPr>
        <p:spPr>
          <a:xfrm>
            <a:off x="1625569" y="2045361"/>
            <a:ext cx="218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SAML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9" name="Google Shape;619;p25"/>
          <p:cNvCxnSpPr>
            <a:stCxn id="618" idx="2"/>
            <a:endCxn id="608" idx="0"/>
          </p:cNvCxnSpPr>
          <p:nvPr/>
        </p:nvCxnSpPr>
        <p:spPr>
          <a:xfrm>
            <a:off x="2718369" y="2496648"/>
            <a:ext cx="5066" cy="826664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0" name="Google Shape;620;p25"/>
          <p:cNvSpPr txBox="1"/>
          <p:nvPr/>
        </p:nvSpPr>
        <p:spPr>
          <a:xfrm>
            <a:off x="52253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2007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21" name="Google Shape;621;p25"/>
          <p:cNvCxnSpPr/>
          <p:nvPr/>
        </p:nvCxnSpPr>
        <p:spPr>
          <a:xfrm rot="10800000" flipH="1">
            <a:off x="5738352" y="41893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2" name="Google Shape;622;p25"/>
          <p:cNvCxnSpPr/>
          <p:nvPr/>
        </p:nvCxnSpPr>
        <p:spPr>
          <a:xfrm>
            <a:off x="5603755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3" name="Google Shape;623;p25"/>
          <p:cNvSpPr txBox="1"/>
          <p:nvPr/>
        </p:nvSpPr>
        <p:spPr>
          <a:xfrm>
            <a:off x="4319967" y="47408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OAuth 1.0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 Hammer-Lahav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25"/>
          <p:cNvSpPr/>
          <p:nvPr/>
        </p:nvSpPr>
        <p:spPr>
          <a:xfrm>
            <a:off x="1696368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p25"/>
          <p:cNvSpPr txBox="1"/>
          <p:nvPr/>
        </p:nvSpPr>
        <p:spPr>
          <a:xfrm>
            <a:off x="147875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2001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26" name="Google Shape;626;p25"/>
          <p:cNvCxnSpPr/>
          <p:nvPr/>
        </p:nvCxnSpPr>
        <p:spPr>
          <a:xfrm rot="10800000" flipH="1">
            <a:off x="1879952" y="4227819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7" name="Google Shape;627;p25"/>
          <p:cNvSpPr txBox="1"/>
          <p:nvPr/>
        </p:nvSpPr>
        <p:spPr>
          <a:xfrm>
            <a:off x="1133500" y="4739434"/>
            <a:ext cx="1894800" cy="1128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OpenID.net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David Lehn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28" name="Google Shape;628;p25"/>
          <p:cNvCxnSpPr/>
          <p:nvPr/>
        </p:nvCxnSpPr>
        <p:spPr>
          <a:xfrm flipH="1">
            <a:off x="4451000" y="2860100"/>
            <a:ext cx="18000" cy="463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9" name="Google Shape;629;p25"/>
          <p:cNvSpPr txBox="1"/>
          <p:nvPr/>
        </p:nvSpPr>
        <p:spPr>
          <a:xfrm>
            <a:off x="3367203" y="2143796"/>
            <a:ext cx="2185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Fitzpatrick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p25"/>
          <p:cNvSpPr txBox="1"/>
          <p:nvPr/>
        </p:nvSpPr>
        <p:spPr>
          <a:xfrm>
            <a:off x="4995700" y="2143817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AX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 Hardt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31" name="Google Shape;631;p25"/>
          <p:cNvCxnSpPr>
            <a:stCxn id="616" idx="0"/>
            <a:endCxn id="611" idx="2"/>
          </p:cNvCxnSpPr>
          <p:nvPr/>
        </p:nvCxnSpPr>
        <p:spPr>
          <a:xfrm rot="5400000" flipH="1" flipV="1">
            <a:off x="3883375" y="4135339"/>
            <a:ext cx="472417" cy="657375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2" name="Google Shape;632;p25"/>
          <p:cNvCxnSpPr>
            <a:stCxn id="633" idx="0"/>
          </p:cNvCxnSpPr>
          <p:nvPr/>
        </p:nvCxnSpPr>
        <p:spPr>
          <a:xfrm rot="16200000" flipV="1">
            <a:off x="5727300" y="4841000"/>
            <a:ext cx="1594000" cy="257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4" name="Google Shape;634;p25"/>
          <p:cNvSpPr/>
          <p:nvPr/>
        </p:nvSpPr>
        <p:spPr>
          <a:xfrm>
            <a:off x="62304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25"/>
          <p:cNvSpPr txBox="1"/>
          <p:nvPr/>
        </p:nvSpPr>
        <p:spPr>
          <a:xfrm>
            <a:off x="6012889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2008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5"/>
          <p:cNvSpPr txBox="1"/>
          <p:nvPr/>
        </p:nvSpPr>
        <p:spPr>
          <a:xfrm>
            <a:off x="4995700" y="5766800"/>
            <a:ext cx="33148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TX/CX Proposal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Nishitani/Sakimura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36" name="Google Shape;636;p25"/>
          <p:cNvCxnSpPr/>
          <p:nvPr/>
        </p:nvCxnSpPr>
        <p:spPr>
          <a:xfrm rot="10800000" flipH="1">
            <a:off x="5755163" y="2750320"/>
            <a:ext cx="657200" cy="472400"/>
          </a:xfrm>
          <a:prstGeom prst="bentConnector3">
            <a:avLst>
              <a:gd name="adj1" fmla="val 0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7" name="Google Shape;637;p25"/>
          <p:cNvSpPr/>
          <p:nvPr/>
        </p:nvSpPr>
        <p:spPr>
          <a:xfrm>
            <a:off x="861301" y="3323312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25"/>
          <p:cNvSpPr txBox="1"/>
          <p:nvPr/>
        </p:nvSpPr>
        <p:spPr>
          <a:xfrm>
            <a:off x="652071" y="3815075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1999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25"/>
          <p:cNvSpPr txBox="1"/>
          <p:nvPr/>
        </p:nvSpPr>
        <p:spPr>
          <a:xfrm>
            <a:off x="219100" y="1825500"/>
            <a:ext cx="1894800" cy="1374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XNS.org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Drummond Reed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0000"/>
              </a:buClr>
              <a:buSzPts val="2100"/>
            </a:pPr>
            <a:endParaRPr sz="2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40" name="Google Shape;640;p25"/>
          <p:cNvCxnSpPr/>
          <p:nvPr/>
        </p:nvCxnSpPr>
        <p:spPr>
          <a:xfrm rot="10800000" flipH="1">
            <a:off x="1067152" y="278131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1" name="Google Shape;641;p25"/>
          <p:cNvSpPr/>
          <p:nvPr/>
        </p:nvSpPr>
        <p:spPr>
          <a:xfrm>
            <a:off x="6866281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25"/>
          <p:cNvSpPr txBox="1"/>
          <p:nvPr/>
        </p:nvSpPr>
        <p:spPr>
          <a:xfrm>
            <a:off x="6666123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2009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43" name="Google Shape;643;p25"/>
          <p:cNvCxnSpPr/>
          <p:nvPr/>
        </p:nvCxnSpPr>
        <p:spPr>
          <a:xfrm rot="10800000">
            <a:off x="7185733" y="4189567"/>
            <a:ext cx="0" cy="1544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4" name="Google Shape;644;p25"/>
          <p:cNvSpPr/>
          <p:nvPr/>
        </p:nvSpPr>
        <p:spPr>
          <a:xfrm>
            <a:off x="7508988" y="3302141"/>
            <a:ext cx="384000" cy="384000"/>
          </a:xfrm>
          <a:prstGeom prst="ellipse">
            <a:avLst/>
          </a:prstGeom>
          <a:solidFill>
            <a:schemeClr val="lt1"/>
          </a:solidFill>
          <a:ln w="190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5" name="Google Shape;645;p25"/>
          <p:cNvSpPr txBox="1"/>
          <p:nvPr/>
        </p:nvSpPr>
        <p:spPr>
          <a:xfrm>
            <a:off x="7317216" y="3806053"/>
            <a:ext cx="819200" cy="43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en-GB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2010</a:t>
            </a: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6" name="Google Shape;646;p25"/>
          <p:cNvSpPr txBox="1"/>
          <p:nvPr/>
        </p:nvSpPr>
        <p:spPr>
          <a:xfrm>
            <a:off x="6197600" y="1331016"/>
            <a:ext cx="2853600" cy="69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AB WG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(Key=value?)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47" name="Google Shape;647;p25"/>
          <p:cNvCxnSpPr/>
          <p:nvPr/>
        </p:nvCxnSpPr>
        <p:spPr>
          <a:xfrm>
            <a:off x="7700988" y="1972941"/>
            <a:ext cx="0" cy="132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8" name="Google Shape;648;p25"/>
          <p:cNvSpPr txBox="1"/>
          <p:nvPr/>
        </p:nvSpPr>
        <p:spPr>
          <a:xfrm>
            <a:off x="7200167" y="47408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OAuth 2.0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(Key=value)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GB" sz="1600" i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Dick Hardt</a:t>
            </a:r>
            <a:endParaRPr sz="1600" i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49" name="Google Shape;649;p25"/>
          <p:cNvCxnSpPr/>
          <p:nvPr/>
        </p:nvCxnSpPr>
        <p:spPr>
          <a:xfrm rot="10800000" flipH="1">
            <a:off x="8621485" y="41893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0" name="Google Shape;650;p25"/>
          <p:cNvCxnSpPr/>
          <p:nvPr/>
        </p:nvCxnSpPr>
        <p:spPr>
          <a:xfrm rot="10800000" flipH="1">
            <a:off x="9556145" y="2770585"/>
            <a:ext cx="16800" cy="472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1" name="Google Shape;651;p25"/>
          <p:cNvSpPr txBox="1"/>
          <p:nvPr/>
        </p:nvSpPr>
        <p:spPr>
          <a:xfrm>
            <a:off x="8126133" y="1940616"/>
            <a:ext cx="2853600" cy="10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GB" sz="2133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OpenID Connect 1.0</a:t>
            </a:r>
            <a:endParaRPr sz="2133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ctr">
              <a:buClr>
                <a:srgbClr val="000000"/>
              </a:buClr>
              <a:buSzPts val="1200"/>
            </a:pP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52" name="Google Shape;652;p25"/>
          <p:cNvCxnSpPr>
            <a:stCxn id="646" idx="3"/>
            <a:endCxn id="651" idx="0"/>
          </p:cNvCxnSpPr>
          <p:nvPr/>
        </p:nvCxnSpPr>
        <p:spPr>
          <a:xfrm>
            <a:off x="9051200" y="1679771"/>
            <a:ext cx="501733" cy="260845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6"/>
          <p:cNvSpPr txBox="1">
            <a:spLocks noGrp="1"/>
          </p:cNvSpPr>
          <p:nvPr>
            <p:ph type="title"/>
          </p:nvPr>
        </p:nvSpPr>
        <p:spPr>
          <a:xfrm>
            <a:off x="831851" y="2004096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/>
          <a:p>
            <a:pPr algn="l">
              <a:lnSpc>
                <a:spcPct val="100000"/>
              </a:lnSpc>
              <a:buSzPts val="3000"/>
            </a:pPr>
            <a:r>
              <a:rPr lang="en-GB" dirty="0"/>
              <a:t>What we have achieved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27"/>
          <p:cNvPicPr preferRelativeResize="0"/>
          <p:nvPr/>
        </p:nvPicPr>
        <p:blipFill rotWithShape="1">
          <a:blip r:embed="rId3">
            <a:alphaModFix/>
          </a:blip>
          <a:srcRect l="3614"/>
          <a:stretch/>
        </p:blipFill>
        <p:spPr>
          <a:xfrm>
            <a:off x="0" y="2669685"/>
            <a:ext cx="4037011" cy="418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7"/>
          <p:cNvPicPr preferRelativeResize="0"/>
          <p:nvPr/>
        </p:nvPicPr>
        <p:blipFill rotWithShape="1">
          <a:blip r:embed="rId4">
            <a:alphaModFix/>
          </a:blip>
          <a:srcRect l="35641"/>
          <a:stretch/>
        </p:blipFill>
        <p:spPr>
          <a:xfrm>
            <a:off x="1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27"/>
          <p:cNvSpPr/>
          <p:nvPr/>
        </p:nvSpPr>
        <p:spPr>
          <a:xfrm>
            <a:off x="8609012" y="1676400"/>
            <a:ext cx="2819600" cy="2819600"/>
          </a:xfrm>
          <a:prstGeom prst="ellipse">
            <a:avLst/>
          </a:prstGeom>
          <a:gradFill>
            <a:gsLst>
              <a:gs pos="0">
                <a:srgbClr val="F3F3F3">
                  <a:alpha val="6274"/>
                </a:srgbClr>
              </a:gs>
              <a:gs pos="36000">
                <a:srgbClr val="F3F3F3">
                  <a:alpha val="5490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27"/>
          <p:cNvPicPr preferRelativeResize="0"/>
          <p:nvPr/>
        </p:nvPicPr>
        <p:blipFill rotWithShape="1">
          <a:blip r:embed="rId5">
            <a:alphaModFix/>
          </a:blip>
          <a:srcRect t="28815"/>
          <a:stretch/>
        </p:blipFill>
        <p:spPr>
          <a:xfrm>
            <a:off x="7999412" y="1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7"/>
          <p:cNvPicPr preferRelativeResize="0"/>
          <p:nvPr/>
        </p:nvPicPr>
        <p:blipFill rotWithShape="1">
          <a:blip r:embed="rId6">
            <a:alphaModFix/>
          </a:blip>
          <a:srcRect b="23318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27"/>
          <p:cNvSpPr/>
          <p:nvPr/>
        </p:nvSpPr>
        <p:spPr>
          <a:xfrm>
            <a:off x="10437812" y="0"/>
            <a:ext cx="686000" cy="1143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7"/>
          <p:cNvSpPr txBox="1">
            <a:spLocks noGrp="1"/>
          </p:cNvSpPr>
          <p:nvPr>
            <p:ph type="title" idx="4294967295"/>
          </p:nvPr>
        </p:nvSpPr>
        <p:spPr>
          <a:xfrm>
            <a:off x="6295153" y="1699620"/>
            <a:ext cx="5222400" cy="3329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rmAutofit/>
          </a:bodyPr>
          <a:lstStyle/>
          <a:p>
            <a:pPr>
              <a:spcBef>
                <a:spcPts val="0"/>
              </a:spcBef>
              <a:buClr>
                <a:srgbClr val="EBEBEB"/>
              </a:buClr>
              <a:buSzPts val="2900"/>
            </a:pPr>
            <a:r>
              <a:rPr lang="en-GB" sz="3867" b="0" dirty="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protocol that defines for a client how to request and for the server to provide the ID Token</a:t>
            </a:r>
            <a:endParaRPr sz="3867" b="0" dirty="0">
              <a:solidFill>
                <a:srgbClr val="EBEBEB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27"/>
          <p:cNvSpPr/>
          <p:nvPr/>
        </p:nvSpPr>
        <p:spPr>
          <a:xfrm flipH="1">
            <a:off x="4135692" y="0"/>
            <a:ext cx="559472" cy="3709643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1" y="0"/>
            <a:ext cx="4481964" cy="6858000"/>
          </a:xfrm>
          <a:custGeom>
            <a:avLst/>
            <a:gdLst/>
            <a:ahLst/>
            <a:cxnLst/>
            <a:rect l="l" t="t" r="r" b="b"/>
            <a:pathLst>
              <a:path w="4481964" h="6858000" extrusionOk="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</a:pPr>
            <a:endParaRPr sz="20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2" name="Google Shape;672;p27" descr="http://openid.net/wordpress-content/uploads/2011/10/connect-w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7229" y="208937"/>
            <a:ext cx="5728772" cy="12124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27"/>
          <p:cNvGrpSpPr/>
          <p:nvPr/>
        </p:nvGrpSpPr>
        <p:grpSpPr>
          <a:xfrm>
            <a:off x="143327" y="1933433"/>
            <a:ext cx="5753456" cy="3552273"/>
            <a:chOff x="1452024" y="1194426"/>
            <a:chExt cx="5496232" cy="3393460"/>
          </a:xfrm>
        </p:grpSpPr>
        <p:sp>
          <p:nvSpPr>
            <p:cNvPr id="674" name="Google Shape;674;p27"/>
            <p:cNvSpPr/>
            <p:nvPr/>
          </p:nvSpPr>
          <p:spPr>
            <a:xfrm>
              <a:off x="1475656" y="3795886"/>
              <a:ext cx="5472600" cy="792000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rgbClr val="800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400"/>
              </a:pPr>
              <a:r>
                <a:rPr lang="en-GB" sz="5867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HTTPS</a:t>
              </a:r>
              <a:endParaRPr sz="58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1475656" y="2931790"/>
              <a:ext cx="5472600" cy="792000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rgbClr val="800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400"/>
              </a:pPr>
              <a:r>
                <a:rPr lang="en-GB" sz="5867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OAuth 2.0</a:t>
              </a:r>
              <a:endParaRPr sz="58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475656" y="2063108"/>
              <a:ext cx="5472600" cy="792000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rgbClr val="800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400"/>
              </a:pPr>
              <a:r>
                <a:rPr lang="en-GB" sz="5867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JWS/JWE/JWKS</a:t>
              </a:r>
              <a:endParaRPr sz="58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1452024" y="1194426"/>
              <a:ext cx="5472600" cy="792000"/>
            </a:xfrm>
            <a:prstGeom prst="rect">
              <a:avLst/>
            </a:prstGeom>
            <a:solidFill>
              <a:schemeClr val="accent1"/>
            </a:solidFill>
            <a:ln w="19050" cap="rnd" cmpd="sng">
              <a:solidFill>
                <a:srgbClr val="800F0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4400"/>
              </a:pPr>
              <a:r>
                <a:rPr lang="en-GB" sz="5867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ID Token</a:t>
              </a:r>
              <a:endParaRPr sz="5867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043"/>
            <a:ext cx="10515600" cy="901194"/>
          </a:xfrm>
        </p:spPr>
        <p:txBody>
          <a:bodyPr/>
          <a:lstStyle/>
          <a:p>
            <a:r>
              <a:rPr lang="en-US" dirty="0"/>
              <a:t>Broad Participation</a:t>
            </a:r>
          </a:p>
        </p:txBody>
      </p:sp>
      <p:sp>
        <p:nvSpPr>
          <p:cNvPr id="4" name="テキスト ボックス 22">
            <a:extLst>
              <a:ext uri="{FF2B5EF4-FFF2-40B4-BE49-F238E27FC236}">
                <a16:creationId xmlns:a16="http://schemas.microsoft.com/office/drawing/2014/main" id="{338EB0DA-D792-3BF6-7E73-70E5577BC323}"/>
              </a:ext>
            </a:extLst>
          </p:cNvPr>
          <p:cNvSpPr txBox="1"/>
          <p:nvPr/>
        </p:nvSpPr>
        <p:spPr>
          <a:xfrm>
            <a:off x="4729233" y="3246983"/>
            <a:ext cx="297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200" dirty="0">
                <a:cs typeface="Times New Roman" pitchFamily="18" charset="0"/>
              </a:rPr>
              <a:t>OpenID Connect</a:t>
            </a:r>
            <a:endParaRPr lang="ja-JP" altLang="en-US" sz="3200" dirty="0">
              <a:cs typeface="Times New Roman" pitchFamily="18" charset="0"/>
            </a:endParaRPr>
          </a:p>
        </p:txBody>
      </p:sp>
      <p:pic>
        <p:nvPicPr>
          <p:cNvPr id="5" name="Picture 4" descr="Facebook">
            <a:extLst>
              <a:ext uri="{FF2B5EF4-FFF2-40B4-BE49-F238E27FC236}">
                <a16:creationId xmlns:a16="http://schemas.microsoft.com/office/drawing/2014/main" id="{38FA454D-1486-8F71-7946-D7CE4640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461" y="1700180"/>
            <a:ext cx="2190750" cy="952500"/>
          </a:xfrm>
          <a:prstGeom prst="rect">
            <a:avLst/>
          </a:prstGeom>
          <a:noFill/>
        </p:spPr>
      </p:pic>
      <p:pic>
        <p:nvPicPr>
          <p:cNvPr id="6" name="Picture 5" descr="Google">
            <a:extLst>
              <a:ext uri="{FF2B5EF4-FFF2-40B4-BE49-F238E27FC236}">
                <a16:creationId xmlns:a16="http://schemas.microsoft.com/office/drawing/2014/main" id="{2746E749-8BBB-1713-DE17-9007D9E22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66" y="1443029"/>
            <a:ext cx="1401061" cy="471691"/>
          </a:xfrm>
          <a:prstGeom prst="rect">
            <a:avLst/>
          </a:prstGeom>
        </p:spPr>
      </p:pic>
      <p:pic>
        <p:nvPicPr>
          <p:cNvPr id="7" name="Picture 6" descr="Microsoft">
            <a:extLst>
              <a:ext uri="{FF2B5EF4-FFF2-40B4-BE49-F238E27FC236}">
                <a16:creationId xmlns:a16="http://schemas.microsoft.com/office/drawing/2014/main" id="{09E1DE68-9D9D-E7C3-0003-E475D6A9B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17" y="1425598"/>
            <a:ext cx="2199803" cy="470758"/>
          </a:xfrm>
          <a:prstGeom prst="rect">
            <a:avLst/>
          </a:prstGeom>
        </p:spPr>
      </p:pic>
      <p:pic>
        <p:nvPicPr>
          <p:cNvPr id="8" name="Picture 7" descr="Nomura Research Institute">
            <a:extLst>
              <a:ext uri="{FF2B5EF4-FFF2-40B4-BE49-F238E27FC236}">
                <a16:creationId xmlns:a16="http://schemas.microsoft.com/office/drawing/2014/main" id="{EFDE459F-59E0-3F19-2051-2ED4B348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22" y="4331275"/>
            <a:ext cx="1428750" cy="857251"/>
          </a:xfrm>
          <a:prstGeom prst="rect">
            <a:avLst/>
          </a:prstGeom>
          <a:noFill/>
        </p:spPr>
      </p:pic>
      <p:pic>
        <p:nvPicPr>
          <p:cNvPr id="9" name="Picture 8" descr="Ping Identity">
            <a:extLst>
              <a:ext uri="{FF2B5EF4-FFF2-40B4-BE49-F238E27FC236}">
                <a16:creationId xmlns:a16="http://schemas.microsoft.com/office/drawing/2014/main" id="{19C89B08-ECFB-2717-635D-C5B74DD30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89618" y="2441375"/>
            <a:ext cx="2190750" cy="952500"/>
          </a:xfrm>
          <a:prstGeom prst="rect">
            <a:avLst/>
          </a:prstGeom>
          <a:noFill/>
        </p:spPr>
      </p:pic>
      <p:cxnSp>
        <p:nvCxnSpPr>
          <p:cNvPr id="10" name="直線矢印コネクタ 11">
            <a:extLst>
              <a:ext uri="{FF2B5EF4-FFF2-40B4-BE49-F238E27FC236}">
                <a16:creationId xmlns:a16="http://schemas.microsoft.com/office/drawing/2014/main" id="{C982AF9A-CFDE-42F6-1EED-CBBFA5FFB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295335" y="2391508"/>
            <a:ext cx="1143684" cy="85547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3">
            <a:extLst>
              <a:ext uri="{FF2B5EF4-FFF2-40B4-BE49-F238E27FC236}">
                <a16:creationId xmlns:a16="http://schemas.microsoft.com/office/drawing/2014/main" id="{82092B71-A20B-ABEA-FA9B-B84D8783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04139" y="2025329"/>
            <a:ext cx="563659" cy="120699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5">
            <a:extLst>
              <a:ext uri="{FF2B5EF4-FFF2-40B4-BE49-F238E27FC236}">
                <a16:creationId xmlns:a16="http://schemas.microsoft.com/office/drawing/2014/main" id="{BB027C03-50E6-94AC-932C-BFB51E7CC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6459628" y="2047227"/>
            <a:ext cx="509978" cy="119438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7">
            <a:extLst>
              <a:ext uri="{FF2B5EF4-FFF2-40B4-BE49-F238E27FC236}">
                <a16:creationId xmlns:a16="http://schemas.microsoft.com/office/drawing/2014/main" id="{F22AE570-39BA-1CE1-ACAB-F3BD64197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691382" y="3076814"/>
            <a:ext cx="1106824" cy="29202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9">
            <a:extLst>
              <a:ext uri="{FF2B5EF4-FFF2-40B4-BE49-F238E27FC236}">
                <a16:creationId xmlns:a16="http://schemas.microsoft.com/office/drawing/2014/main" id="{A95D1661-0DAE-AF0C-A2F9-A19B9F5FE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6088986" y="3879230"/>
            <a:ext cx="7014" cy="66389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21">
            <a:extLst>
              <a:ext uri="{FF2B5EF4-FFF2-40B4-BE49-F238E27FC236}">
                <a16:creationId xmlns:a16="http://schemas.microsoft.com/office/drawing/2014/main" id="{158CCDA0-D1DA-EC75-D6A3-806572160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09905" y="3823047"/>
            <a:ext cx="1488351" cy="97210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Yahoo!">
            <a:extLst>
              <a:ext uri="{FF2B5EF4-FFF2-40B4-BE49-F238E27FC236}">
                <a16:creationId xmlns:a16="http://schemas.microsoft.com/office/drawing/2014/main" id="{B2FBF72E-E466-4BEA-9328-35DCB756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8329" y="1798322"/>
            <a:ext cx="1739296" cy="756216"/>
          </a:xfrm>
          <a:prstGeom prst="rect">
            <a:avLst/>
          </a:prstGeom>
          <a:noFill/>
        </p:spPr>
      </p:pic>
      <p:cxnSp>
        <p:nvCxnSpPr>
          <p:cNvPr id="17" name="直線矢印コネクタ 18">
            <a:extLst>
              <a:ext uri="{FF2B5EF4-FFF2-40B4-BE49-F238E27FC236}">
                <a16:creationId xmlns:a16="http://schemas.microsoft.com/office/drawing/2014/main" id="{34BD4112-EFE4-9C05-36DE-8288B0DFA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7866262" y="3076814"/>
            <a:ext cx="734530" cy="31706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Yahoo! JAPAN">
            <a:extLst>
              <a:ext uri="{FF2B5EF4-FFF2-40B4-BE49-F238E27FC236}">
                <a16:creationId xmlns:a16="http://schemas.microsoft.com/office/drawing/2014/main" id="{1E7327D8-8D55-0A37-3522-1F1988D1C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8027" y="5695255"/>
            <a:ext cx="1384945" cy="369737"/>
          </a:xfrm>
          <a:prstGeom prst="rect">
            <a:avLst/>
          </a:prstGeom>
          <a:noFill/>
        </p:spPr>
      </p:pic>
      <p:cxnSp>
        <p:nvCxnSpPr>
          <p:cNvPr id="19" name="直線矢印コネクタ 24">
            <a:extLst>
              <a:ext uri="{FF2B5EF4-FFF2-40B4-BE49-F238E27FC236}">
                <a16:creationId xmlns:a16="http://schemas.microsoft.com/office/drawing/2014/main" id="{D9C51C4B-C583-F610-CEF7-B955C10BD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6969606" y="3879231"/>
            <a:ext cx="1010892" cy="1720774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30">
            <a:extLst>
              <a:ext uri="{FF2B5EF4-FFF2-40B4-BE49-F238E27FC236}">
                <a16:creationId xmlns:a16="http://schemas.microsoft.com/office/drawing/2014/main" id="{259AF7D8-E52D-A831-D4B9-DC4F7A0B1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450080" y="3859190"/>
            <a:ext cx="739260" cy="71136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OL">
            <a:extLst>
              <a:ext uri="{FF2B5EF4-FFF2-40B4-BE49-F238E27FC236}">
                <a16:creationId xmlns:a16="http://schemas.microsoft.com/office/drawing/2014/main" id="{09CB90D3-19A7-C074-987E-66032ADF95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49" y="5403053"/>
            <a:ext cx="1318137" cy="988603"/>
          </a:xfrm>
          <a:prstGeom prst="rect">
            <a:avLst/>
          </a:prstGeom>
        </p:spPr>
      </p:pic>
      <p:cxnSp>
        <p:nvCxnSpPr>
          <p:cNvPr id="22" name="直線矢印コネクタ 27">
            <a:extLst>
              <a:ext uri="{FF2B5EF4-FFF2-40B4-BE49-F238E27FC236}">
                <a16:creationId xmlns:a16="http://schemas.microsoft.com/office/drawing/2014/main" id="{83036F16-DDA4-9F25-C24F-E0B389747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5180145" y="3895056"/>
            <a:ext cx="430521" cy="165618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17">
            <a:extLst>
              <a:ext uri="{FF2B5EF4-FFF2-40B4-BE49-F238E27FC236}">
                <a16:creationId xmlns:a16="http://schemas.microsoft.com/office/drawing/2014/main" id="{33556401-B50E-3A9E-0077-A537ABFD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691382" y="3705280"/>
            <a:ext cx="1037850" cy="1739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Deutsche Telekom">
            <a:extLst>
              <a:ext uri="{FF2B5EF4-FFF2-40B4-BE49-F238E27FC236}">
                <a16:creationId xmlns:a16="http://schemas.microsoft.com/office/drawing/2014/main" id="{420F5749-972E-6D54-37AF-B62ECC2AA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81" y="3780957"/>
            <a:ext cx="2133908" cy="528142"/>
          </a:xfrm>
          <a:prstGeom prst="rect">
            <a:avLst/>
          </a:prstGeom>
        </p:spPr>
      </p:pic>
      <p:cxnSp>
        <p:nvCxnSpPr>
          <p:cNvPr id="25" name="直線矢印コネクタ 18">
            <a:extLst>
              <a:ext uri="{FF2B5EF4-FFF2-40B4-BE49-F238E27FC236}">
                <a16:creationId xmlns:a16="http://schemas.microsoft.com/office/drawing/2014/main" id="{670B75E3-8528-9E74-C572-7C2AC7216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7866262" y="3705280"/>
            <a:ext cx="931993" cy="1897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Mitre">
            <a:extLst>
              <a:ext uri="{FF2B5EF4-FFF2-40B4-BE49-F238E27FC236}">
                <a16:creationId xmlns:a16="http://schemas.microsoft.com/office/drawing/2014/main" id="{F44D6374-A970-4267-F115-1FC5C0881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82" y="5053411"/>
            <a:ext cx="1184586" cy="533064"/>
          </a:xfrm>
          <a:prstGeom prst="rect">
            <a:avLst/>
          </a:prstGeom>
        </p:spPr>
      </p:pic>
      <p:cxnSp>
        <p:nvCxnSpPr>
          <p:cNvPr id="27" name="直線矢印コネクタ 24">
            <a:extLst>
              <a:ext uri="{FF2B5EF4-FFF2-40B4-BE49-F238E27FC236}">
                <a16:creationId xmlns:a16="http://schemas.microsoft.com/office/drawing/2014/main" id="{85E66356-32E6-FD8E-DAFC-7BD2F69AE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6536791" y="3882863"/>
            <a:ext cx="274084" cy="117054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alesforce">
            <a:extLst>
              <a:ext uri="{FF2B5EF4-FFF2-40B4-BE49-F238E27FC236}">
                <a16:creationId xmlns:a16="http://schemas.microsoft.com/office/drawing/2014/main" id="{75173093-D92E-34FF-38AA-B54F5AF7C0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72" y="4804905"/>
            <a:ext cx="1280465" cy="1001091"/>
          </a:xfrm>
          <a:prstGeom prst="rect">
            <a:avLst/>
          </a:prstGeom>
        </p:spPr>
      </p:pic>
      <p:pic>
        <p:nvPicPr>
          <p:cNvPr id="29" name="Picture 28" descr="eBay">
            <a:extLst>
              <a:ext uri="{FF2B5EF4-FFF2-40B4-BE49-F238E27FC236}">
                <a16:creationId xmlns:a16="http://schemas.microsoft.com/office/drawing/2014/main" id="{8A38117D-E30B-4CED-8E8A-DE5AE70374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97" y="3705280"/>
            <a:ext cx="1530208" cy="625994"/>
          </a:xfrm>
          <a:prstGeom prst="rect">
            <a:avLst/>
          </a:prstGeom>
        </p:spPr>
      </p:pic>
      <p:pic>
        <p:nvPicPr>
          <p:cNvPr id="30" name="Picture 29" descr="Pamela Dingle">
            <a:extLst>
              <a:ext uri="{FF2B5EF4-FFF2-40B4-BE49-F238E27FC236}">
                <a16:creationId xmlns:a16="http://schemas.microsoft.com/office/drawing/2014/main" id="{80C6DC6D-3448-9214-8BF2-4E56FF993E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75" y="5393388"/>
            <a:ext cx="684048" cy="684048"/>
          </a:xfrm>
          <a:prstGeom prst="rect">
            <a:avLst/>
          </a:prstGeom>
        </p:spPr>
      </p:pic>
      <p:pic>
        <p:nvPicPr>
          <p:cNvPr id="31" name="Picture 30" descr="Roland Hedberg">
            <a:extLst>
              <a:ext uri="{FF2B5EF4-FFF2-40B4-BE49-F238E27FC236}">
                <a16:creationId xmlns:a16="http://schemas.microsoft.com/office/drawing/2014/main" id="{8B39B5C4-7053-A8A8-2DAB-E13F9D9324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10" y="4625634"/>
            <a:ext cx="767374" cy="767374"/>
          </a:xfrm>
          <a:prstGeom prst="rect">
            <a:avLst/>
          </a:prstGeom>
        </p:spPr>
      </p:pic>
      <p:pic>
        <p:nvPicPr>
          <p:cNvPr id="32" name="Picture 31" descr="Nov Matake">
            <a:extLst>
              <a:ext uri="{FF2B5EF4-FFF2-40B4-BE49-F238E27FC236}">
                <a16:creationId xmlns:a16="http://schemas.microsoft.com/office/drawing/2014/main" id="{8C0DF604-1FC6-C929-A9D5-100DCF7656E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10" y="4706815"/>
            <a:ext cx="762000" cy="762000"/>
          </a:xfrm>
          <a:prstGeom prst="rect">
            <a:avLst/>
          </a:prstGeom>
        </p:spPr>
      </p:pic>
      <p:cxnSp>
        <p:nvCxnSpPr>
          <p:cNvPr id="33" name="直線矢印コネクタ 11">
            <a:extLst>
              <a:ext uri="{FF2B5EF4-FFF2-40B4-BE49-F238E27FC236}">
                <a16:creationId xmlns:a16="http://schemas.microsoft.com/office/drawing/2014/main" id="{E53DEFED-88B7-5532-346F-717AA194A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7057303" y="2391509"/>
            <a:ext cx="1190883" cy="86229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Symantec">
            <a:extLst>
              <a:ext uri="{FF2B5EF4-FFF2-40B4-BE49-F238E27FC236}">
                <a16:creationId xmlns:a16="http://schemas.microsoft.com/office/drawing/2014/main" id="{BECAF044-2A27-12C4-2DE2-216C39900C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72" y="2701550"/>
            <a:ext cx="1879919" cy="4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259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8"/>
          <p:cNvSpPr txBox="1">
            <a:spLocks noGrp="1"/>
          </p:cNvSpPr>
          <p:nvPr>
            <p:ph type="title" idx="4294967295"/>
          </p:nvPr>
        </p:nvSpPr>
        <p:spPr>
          <a:xfrm>
            <a:off x="646112" y="452717"/>
            <a:ext cx="94048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SzPts val="3100"/>
            </a:pPr>
            <a:r>
              <a:rPr lang="en-GB" sz="3733" dirty="0">
                <a:solidFill>
                  <a:schemeClr val="lt2"/>
                </a:solidFill>
              </a:rPr>
              <a:t>That is perfectly fit for modern identity and access control frameworks</a:t>
            </a:r>
            <a:endParaRPr sz="3733" dirty="0">
              <a:solidFill>
                <a:schemeClr val="lt2"/>
              </a:solidFill>
            </a:endParaRPr>
          </a:p>
        </p:txBody>
      </p:sp>
      <p:grpSp>
        <p:nvGrpSpPr>
          <p:cNvPr id="684" name="Google Shape;684;p28"/>
          <p:cNvGrpSpPr/>
          <p:nvPr/>
        </p:nvGrpSpPr>
        <p:grpSpPr>
          <a:xfrm>
            <a:off x="358017" y="1988768"/>
            <a:ext cx="11498488" cy="4496504"/>
            <a:chOff x="690526" y="2224949"/>
            <a:chExt cx="7489895" cy="2928938"/>
          </a:xfrm>
        </p:grpSpPr>
        <p:grpSp>
          <p:nvGrpSpPr>
            <p:cNvPr id="685" name="Google Shape;685;p28"/>
            <p:cNvGrpSpPr/>
            <p:nvPr/>
          </p:nvGrpSpPr>
          <p:grpSpPr>
            <a:xfrm>
              <a:off x="690526" y="3075802"/>
              <a:ext cx="5238347" cy="1590984"/>
              <a:chOff x="337042" y="2732505"/>
              <a:chExt cx="8338661" cy="2532606"/>
            </a:xfrm>
          </p:grpSpPr>
          <p:pic>
            <p:nvPicPr>
              <p:cNvPr id="686" name="Google Shape;686;p28" descr="AA053857.png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37042" y="3202913"/>
                <a:ext cx="1418618" cy="168091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87" name="Google Shape;687;p28"/>
              <p:cNvGrpSpPr/>
              <p:nvPr/>
            </p:nvGrpSpPr>
            <p:grpSpPr>
              <a:xfrm>
                <a:off x="5868206" y="3239865"/>
                <a:ext cx="2700425" cy="1852165"/>
                <a:chOff x="2667000" y="2151451"/>
                <a:chExt cx="2925387" cy="2469553"/>
              </a:xfrm>
            </p:grpSpPr>
            <p:sp>
              <p:nvSpPr>
                <p:cNvPr id="688" name="Google Shape;688;p28"/>
                <p:cNvSpPr/>
                <p:nvPr/>
              </p:nvSpPr>
              <p:spPr>
                <a:xfrm>
                  <a:off x="3041187" y="2151451"/>
                  <a:ext cx="2551200" cy="2342400"/>
                </a:xfrm>
                <a:prstGeom prst="ellipse">
                  <a:avLst/>
                </a:prstGeom>
                <a:gradFill>
                  <a:gsLst>
                    <a:gs pos="0">
                      <a:srgbClr val="CA3534"/>
                    </a:gs>
                    <a:gs pos="100000">
                      <a:srgbClr val="8C100F"/>
                    </a:gs>
                  </a:gsLst>
                  <a:lin ang="5400012" scaled="0"/>
                </a:gradFill>
                <a:ln w="9525" cap="rnd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38100" dist="25400" dir="5400000" rotWithShape="0">
                    <a:srgbClr val="000000">
                      <a:alpha val="44705"/>
                    </a:srgbClr>
                  </a:outerShdw>
                </a:effectLst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</a:pPr>
                  <a:endParaRPr sz="1867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689" name="Google Shape;689;p28" descr="bu003715.png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2667000" y="2269647"/>
                  <a:ext cx="943758" cy="235135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90" name="Google Shape;690;p28"/>
                <p:cNvSpPr/>
                <p:nvPr/>
              </p:nvSpPr>
              <p:spPr>
                <a:xfrm>
                  <a:off x="3610758" y="2514600"/>
                  <a:ext cx="897300" cy="441900"/>
                </a:xfrm>
                <a:prstGeom prst="ellipse">
                  <a:avLst/>
                </a:prstGeom>
                <a:gradFill>
                  <a:gsLst>
                    <a:gs pos="0">
                      <a:srgbClr val="DCE9E3"/>
                    </a:gs>
                    <a:gs pos="100000">
                      <a:srgbClr val="91BFAB"/>
                    </a:gs>
                  </a:gsLst>
                  <a:lin ang="5400012" scaled="0"/>
                </a:gradFill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700"/>
                  </a:pPr>
                  <a:r>
                    <a:rPr lang="en-GB" sz="933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Real Name</a:t>
                  </a:r>
                  <a:endParaRPr sz="933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8"/>
                <p:cNvSpPr/>
                <p:nvPr/>
              </p:nvSpPr>
              <p:spPr>
                <a:xfrm>
                  <a:off x="4548732" y="2521140"/>
                  <a:ext cx="897300" cy="441900"/>
                </a:xfrm>
                <a:prstGeom prst="ellipse">
                  <a:avLst/>
                </a:prstGeom>
                <a:gradFill>
                  <a:gsLst>
                    <a:gs pos="0">
                      <a:srgbClr val="FAE5E0"/>
                    </a:gs>
                    <a:gs pos="100000">
                      <a:srgbClr val="EF8F6E"/>
                    </a:gs>
                  </a:gsLst>
                  <a:lin ang="5400012" scaled="0"/>
                </a:gradFill>
                <a:ln w="9525" cap="rnd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900"/>
                  </a:pPr>
                  <a:endParaRPr sz="1200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8"/>
                <p:cNvSpPr/>
                <p:nvPr/>
              </p:nvSpPr>
              <p:spPr>
                <a:xfrm>
                  <a:off x="3659768" y="3029416"/>
                  <a:ext cx="1786200" cy="441900"/>
                </a:xfrm>
                <a:prstGeom prst="ellipse">
                  <a:avLst/>
                </a:prstGeom>
                <a:gradFill>
                  <a:gsLst>
                    <a:gs pos="0">
                      <a:srgbClr val="D2DBE0"/>
                    </a:gs>
                    <a:gs pos="100000">
                      <a:srgbClr val="7F9FAF"/>
                    </a:gs>
                  </a:gsLst>
                  <a:lin ang="5400012" scaled="0"/>
                </a:gradFill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800"/>
                  </a:pPr>
                  <a:r>
                    <a:rPr lang="en-GB"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Professional</a:t>
                  </a:r>
                  <a:endParaRPr sz="1733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algn="ctr">
                    <a:buClr>
                      <a:srgbClr val="000000"/>
                    </a:buClr>
                    <a:buSzPts val="800"/>
                  </a:pPr>
                  <a:r>
                    <a:rPr lang="en-GB"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qualification </a:t>
                  </a:r>
                  <a:endParaRPr sz="1067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8"/>
                <p:cNvSpPr/>
                <p:nvPr/>
              </p:nvSpPr>
              <p:spPr>
                <a:xfrm>
                  <a:off x="3610758" y="3576607"/>
                  <a:ext cx="1725300" cy="385800"/>
                </a:xfrm>
                <a:prstGeom prst="ellipse">
                  <a:avLst/>
                </a:prstGeom>
                <a:gradFill>
                  <a:gsLst>
                    <a:gs pos="0">
                      <a:srgbClr val="D2DBE0"/>
                    </a:gs>
                    <a:gs pos="100000">
                      <a:srgbClr val="7F9FAF"/>
                    </a:gs>
                  </a:gsLst>
                  <a:lin ang="5400012" scaled="0"/>
                </a:gradFill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800"/>
                  </a:pPr>
                  <a:r>
                    <a:rPr lang="en-GB"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department</a:t>
                  </a:r>
                  <a:endParaRPr sz="1067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8"/>
                <p:cNvSpPr/>
                <p:nvPr/>
              </p:nvSpPr>
              <p:spPr>
                <a:xfrm>
                  <a:off x="3583568" y="4038600"/>
                  <a:ext cx="1735500" cy="304800"/>
                </a:xfrm>
                <a:prstGeom prst="ellipse">
                  <a:avLst/>
                </a:prstGeom>
                <a:gradFill>
                  <a:gsLst>
                    <a:gs pos="0">
                      <a:srgbClr val="D2DBE0"/>
                    </a:gs>
                    <a:gs pos="100000">
                      <a:srgbClr val="7F9FAF"/>
                    </a:gs>
                  </a:gsLst>
                  <a:lin ang="5400012" scaled="0"/>
                </a:gradFill>
                <a:ln w="952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algn="ctr">
                    <a:buClr>
                      <a:srgbClr val="000000"/>
                    </a:buClr>
                    <a:buSzPts val="800"/>
                  </a:pPr>
                  <a:r>
                    <a:rPr lang="en-GB"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Geo-location</a:t>
                  </a:r>
                  <a:endParaRPr sz="1067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8"/>
                <p:cNvSpPr txBox="1"/>
                <p:nvPr/>
              </p:nvSpPr>
              <p:spPr>
                <a:xfrm>
                  <a:off x="4567540" y="2423712"/>
                  <a:ext cx="990600" cy="6241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33" rIns="121900" bIns="60933" anchor="t" anchorCtr="0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ts val="800"/>
                  </a:pPr>
                  <a:r>
                    <a:rPr lang="en-GB" sz="1067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Employee number</a:t>
                  </a:r>
                  <a:endParaRPr sz="1067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6" name="Google Shape;696;p28"/>
              <p:cNvSpPr txBox="1"/>
              <p:nvPr/>
            </p:nvSpPr>
            <p:spPr>
              <a:xfrm>
                <a:off x="631769" y="2732505"/>
                <a:ext cx="844800" cy="406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3900" tIns="51933" rIns="103900" bIns="51933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GB" sz="1867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Entity</a:t>
                </a:r>
                <a:endParaRPr sz="18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8"/>
              <p:cNvSpPr txBox="1"/>
              <p:nvPr/>
            </p:nvSpPr>
            <p:spPr>
              <a:xfrm>
                <a:off x="6033903" y="2732505"/>
                <a:ext cx="2641800" cy="406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3900" tIns="51933" rIns="103900" bIns="51933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GB" sz="1867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Authenticated Identity</a:t>
                </a:r>
                <a:endParaRPr sz="18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8"/>
              <p:cNvSpPr txBox="1"/>
              <p:nvPr/>
            </p:nvSpPr>
            <p:spPr>
              <a:xfrm>
                <a:off x="3088643" y="2732505"/>
                <a:ext cx="2587499" cy="406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3900" tIns="51933" rIns="103900" bIns="51933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GB" sz="1867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Authentication Server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8"/>
              <p:cNvSpPr txBox="1"/>
              <p:nvPr/>
            </p:nvSpPr>
            <p:spPr>
              <a:xfrm>
                <a:off x="1669980" y="3095059"/>
                <a:ext cx="2081099" cy="21700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Provides Claims</a:t>
                </a:r>
                <a:endParaRPr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endParaRPr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endParaRPr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username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password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Geo-location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Device info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>
                  <a:buClr>
                    <a:srgbClr val="000000"/>
                  </a:buClr>
                  <a:buSzPts val="1200"/>
                </a:pPr>
                <a:r>
                  <a:rPr lang="en-GB" sz="16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Etc. </a:t>
                </a: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3419872" y="3095061"/>
                <a:ext cx="2016300" cy="1070400"/>
              </a:xfrm>
              <a:prstGeom prst="rect">
                <a:avLst/>
              </a:prstGeom>
              <a:solidFill>
                <a:schemeClr val="accent1"/>
              </a:solidFill>
              <a:ln w="19050" cap="rnd" cmpd="sng">
                <a:solidFill>
                  <a:srgbClr val="800F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endParaRPr sz="18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3851920" y="4258166"/>
                <a:ext cx="1224136" cy="672068"/>
              </a:xfrm>
              <a:prstGeom prst="flowChartMagneticDisk">
                <a:avLst/>
              </a:prstGeom>
              <a:gradFill>
                <a:gsLst>
                  <a:gs pos="0">
                    <a:srgbClr val="E6CDCD"/>
                  </a:gs>
                  <a:gs pos="100000">
                    <a:srgbClr val="BF6564"/>
                  </a:gs>
                </a:gsLst>
                <a:lin ang="5400012" scaled="0"/>
              </a:gradFill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GB" sz="1867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Identity Register</a:t>
                </a:r>
                <a:endParaRPr sz="18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3691020" y="3280834"/>
                <a:ext cx="1565919" cy="551781"/>
              </a:xfrm>
              <a:prstGeom prst="flowChartPredefinedProcess">
                <a:avLst/>
              </a:prstGeom>
              <a:gradFill>
                <a:gsLst>
                  <a:gs pos="0">
                    <a:srgbClr val="E6CDCD"/>
                  </a:gs>
                  <a:gs pos="100000">
                    <a:srgbClr val="BF6564"/>
                  </a:gs>
                </a:gsLst>
                <a:lin ang="5400012" scaled="0"/>
              </a:gradFill>
              <a:ln w="952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</a:pPr>
                <a:r>
                  <a:rPr lang="en-GB" sz="1867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AuthN</a:t>
                </a:r>
                <a:endParaRPr sz="18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 rot="-5400000">
                <a:off x="4150220" y="3831218"/>
                <a:ext cx="627300" cy="457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gradFill>
                <a:gsLst>
                  <a:gs pos="0">
                    <a:srgbClr val="FAE5E0"/>
                  </a:gs>
                  <a:gs pos="100000">
                    <a:srgbClr val="EF8F6E"/>
                  </a:gs>
                </a:gsLst>
                <a:lin ang="5400012" scaled="0"/>
              </a:gradFill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3900" tIns="51933" rIns="103900" bIns="5193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1780079" y="3348691"/>
                <a:ext cx="1775700" cy="457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gradFill>
                <a:gsLst>
                  <a:gs pos="0">
                    <a:srgbClr val="FAE5E0"/>
                  </a:gs>
                  <a:gs pos="100000">
                    <a:srgbClr val="EF8F6E"/>
                  </a:gs>
                </a:gsLst>
                <a:lin ang="5400012" scaled="0"/>
              </a:gradFill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3900" tIns="51933" rIns="103900" bIns="5193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8"/>
              <p:cNvSpPr/>
              <p:nvPr/>
            </p:nvSpPr>
            <p:spPr>
              <a:xfrm>
                <a:off x="5395521" y="3328124"/>
                <a:ext cx="639000" cy="4572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gradFill>
                <a:gsLst>
                  <a:gs pos="0">
                    <a:srgbClr val="FAE5E0"/>
                  </a:gs>
                  <a:gs pos="100000">
                    <a:srgbClr val="EF8F6E"/>
                  </a:gs>
                </a:gsLst>
                <a:lin ang="5400012" scaled="0"/>
              </a:gradFill>
              <a:ln w="952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3900" tIns="51933" rIns="103900" bIns="51933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86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6" name="Google Shape;706;p28"/>
            <p:cNvGrpSpPr/>
            <p:nvPr/>
          </p:nvGrpSpPr>
          <p:grpSpPr>
            <a:xfrm rot="5400000">
              <a:off x="6496810" y="3286158"/>
              <a:ext cx="432000" cy="614799"/>
              <a:chOff x="-1436727" y="2708920"/>
              <a:chExt cx="576000" cy="666016"/>
            </a:xfrm>
          </p:grpSpPr>
          <p:sp>
            <p:nvSpPr>
              <p:cNvPr id="707" name="Google Shape;707;p28"/>
              <p:cNvSpPr/>
              <p:nvPr/>
            </p:nvSpPr>
            <p:spPr>
              <a:xfrm>
                <a:off x="-1436727" y="2708920"/>
                <a:ext cx="576000" cy="504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000"/>
                </a:pPr>
                <a:endParaRPr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8"/>
              <p:cNvSpPr/>
              <p:nvPr/>
            </p:nvSpPr>
            <p:spPr>
              <a:xfrm>
                <a:off x="-1416025" y="2852936"/>
                <a:ext cx="534600" cy="522000"/>
              </a:xfrm>
              <a:prstGeom prst="triangle">
                <a:avLst>
                  <a:gd name="adj" fmla="val 50000"/>
                </a:avLst>
              </a:prstGeom>
              <a:solidFill>
                <a:srgbClr val="40647F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2000"/>
                </a:pPr>
                <a:endParaRPr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9" name="Google Shape;709;p28"/>
            <p:cNvSpPr/>
            <p:nvPr/>
          </p:nvSpPr>
          <p:spPr>
            <a:xfrm>
              <a:off x="5884653" y="3465876"/>
              <a:ext cx="710400" cy="287100"/>
            </a:xfrm>
            <a:prstGeom prst="right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AE5E0"/>
                </a:gs>
                <a:gs pos="100000">
                  <a:srgbClr val="EF8F6E"/>
                </a:gs>
              </a:gsLst>
              <a:lin ang="5400012" scaled="0"/>
            </a:gradFill>
            <a:ln w="952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3900" tIns="51933" rIns="103900" bIns="51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6537109" y="3882701"/>
              <a:ext cx="422100" cy="5262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>
                <a:alpha val="28627"/>
              </a:schemeClr>
            </a:solidFill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03900" tIns="51933" rIns="103900" bIns="51933" anchor="t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459076" y="4482084"/>
              <a:ext cx="597546" cy="400050"/>
            </a:xfrm>
            <a:prstGeom prst="flowChartMagneticDisk">
              <a:avLst/>
            </a:prstGeom>
            <a:gradFill>
              <a:gsLst>
                <a:gs pos="0">
                  <a:srgbClr val="CA3534"/>
                </a:gs>
                <a:gs pos="100000">
                  <a:srgbClr val="8C100F"/>
                </a:gs>
              </a:gsLst>
              <a:lin ang="5400012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103900" tIns="51933" rIns="103900" bIns="51933" anchor="t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en-GB"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Log</a:t>
              </a:r>
              <a:endParaRPr sz="26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 txBox="1"/>
            <p:nvPr/>
          </p:nvSpPr>
          <p:spPr>
            <a:xfrm>
              <a:off x="7066331" y="4271686"/>
              <a:ext cx="1101600" cy="882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en-GB"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Audit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buClr>
                  <a:srgbClr val="000000"/>
                </a:buClr>
                <a:buSzPts val="2000"/>
              </a:pPr>
              <a:r>
                <a:rPr lang="en-GB"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Anomaly 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>
                <a:buClr>
                  <a:srgbClr val="000000"/>
                </a:buClr>
                <a:buSzPts val="2000"/>
              </a:pPr>
              <a:r>
                <a:rPr lang="en-GB" sz="2667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Detection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7020272" y="3219822"/>
              <a:ext cx="1087200" cy="696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en-GB" sz="24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Resource</a:t>
              </a: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961933" y="2224949"/>
              <a:ext cx="936900" cy="576000"/>
            </a:xfrm>
            <a:prstGeom prst="verticalScroll">
              <a:avLst>
                <a:gd name="adj" fmla="val 12500"/>
              </a:avLst>
            </a:prstGeom>
            <a:gradFill>
              <a:gsLst>
                <a:gs pos="0">
                  <a:srgbClr val="DCE9E3"/>
                </a:gs>
                <a:gs pos="100000">
                  <a:srgbClr val="91BFAB"/>
                </a:gs>
              </a:gsLst>
              <a:lin ang="5400012" scaled="0"/>
            </a:gra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600"/>
              </a:pPr>
              <a:r>
                <a:rPr lang="en-GB" sz="21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Policy</a:t>
              </a:r>
              <a:endParaRPr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6546834" y="3124580"/>
              <a:ext cx="422100" cy="237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>
                <a:alpha val="28627"/>
              </a:schemeClr>
            </a:solidFill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03900" tIns="51933" rIns="103900" bIns="51933" anchor="t" anchorCtr="0">
              <a:noAutofit/>
            </a:bodyPr>
            <a:lstStyle/>
            <a:p>
              <a:pPr>
                <a:buClr>
                  <a:srgbClr val="000000"/>
                </a:buClr>
                <a:buSzPts val="2000"/>
              </a:pPr>
              <a:endParaRPr sz="26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8"/>
            <p:cNvSpPr txBox="1"/>
            <p:nvPr/>
          </p:nvSpPr>
          <p:spPr>
            <a:xfrm>
              <a:off x="4966540" y="2342708"/>
              <a:ext cx="546600" cy="320732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GB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PAP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 txBox="1"/>
            <p:nvPr/>
          </p:nvSpPr>
          <p:spPr>
            <a:xfrm>
              <a:off x="6371213" y="2676547"/>
              <a:ext cx="572400" cy="320732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GB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PDP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8"/>
            <p:cNvSpPr txBox="1"/>
            <p:nvPr/>
          </p:nvSpPr>
          <p:spPr>
            <a:xfrm>
              <a:off x="5991589" y="3107168"/>
              <a:ext cx="561300" cy="320732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GB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3868268" y="2315976"/>
              <a:ext cx="570600" cy="555000"/>
            </a:xfrm>
            <a:prstGeom prst="smileyFace">
              <a:avLst>
                <a:gd name="adj" fmla="val 4653"/>
              </a:avLst>
            </a:prstGeom>
            <a:solidFill>
              <a:schemeClr val="dk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400"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0" name="Google Shape;720;p28"/>
            <p:cNvCxnSpPr>
              <a:stCxn id="719" idx="6"/>
              <a:endCxn id="716" idx="1"/>
            </p:cNvCxnSpPr>
            <p:nvPr/>
          </p:nvCxnSpPr>
          <p:spPr>
            <a:xfrm flipV="1">
              <a:off x="4438868" y="2503074"/>
              <a:ext cx="527672" cy="90402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21" name="Google Shape;721;p28"/>
            <p:cNvCxnSpPr>
              <a:stCxn id="716" idx="3"/>
              <a:endCxn id="714" idx="1"/>
            </p:cNvCxnSpPr>
            <p:nvPr/>
          </p:nvCxnSpPr>
          <p:spPr>
            <a:xfrm>
              <a:off x="5513139" y="2503074"/>
              <a:ext cx="520793" cy="9875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22" name="Google Shape;722;p28"/>
            <p:cNvCxnSpPr>
              <a:stCxn id="713" idx="0"/>
              <a:endCxn id="717" idx="3"/>
            </p:cNvCxnSpPr>
            <p:nvPr/>
          </p:nvCxnSpPr>
          <p:spPr>
            <a:xfrm rot="16200000" flipV="1">
              <a:off x="7062289" y="2718238"/>
              <a:ext cx="382909" cy="620259"/>
            </a:xfrm>
            <a:prstGeom prst="curvedConnector2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23" name="Google Shape;723;p28"/>
            <p:cNvSpPr txBox="1"/>
            <p:nvPr/>
          </p:nvSpPr>
          <p:spPr>
            <a:xfrm>
              <a:off x="7276521" y="2863546"/>
              <a:ext cx="903900" cy="2939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600"/>
              </a:pPr>
              <a:r>
                <a:rPr lang="en-GB" sz="2133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metadata</a:t>
              </a:r>
              <a:endParaRPr sz="2133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8"/>
            <p:cNvSpPr txBox="1"/>
            <p:nvPr/>
          </p:nvSpPr>
          <p:spPr>
            <a:xfrm>
              <a:off x="5946224" y="3794079"/>
              <a:ext cx="672600" cy="320732"/>
            </a:xfrm>
            <a:prstGeom prst="rect">
              <a:avLst/>
            </a:prstGeom>
            <a:solidFill>
              <a:schemeClr val="lt1"/>
            </a:solidFill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GB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PEP2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8"/>
          <p:cNvSpPr txBox="1"/>
          <p:nvPr/>
        </p:nvSpPr>
        <p:spPr>
          <a:xfrm>
            <a:off x="4406532" y="2678267"/>
            <a:ext cx="10416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Admin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6" name="Google Shape;726;p28"/>
          <p:cNvSpPr txBox="1"/>
          <p:nvPr/>
        </p:nvSpPr>
        <p:spPr>
          <a:xfrm>
            <a:off x="5913191" y="5546913"/>
            <a:ext cx="2516000" cy="779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en-GB" sz="4267" b="1" dirty="0">
                <a:solidFill>
                  <a:srgbClr val="FFC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 Token</a:t>
            </a:r>
            <a:endParaRPr sz="4267" b="1" dirty="0">
              <a:solidFill>
                <a:srgbClr val="FFC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9"/>
          <p:cNvSpPr txBox="1">
            <a:spLocks noGrp="1"/>
          </p:cNvSpPr>
          <p:nvPr>
            <p:ph type="title" idx="4294967295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sz="4000" dirty="0">
                <a:solidFill>
                  <a:schemeClr val="accent1"/>
                </a:solidFill>
              </a:rPr>
              <a:t>The mainstream federated identity system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732" name="Google Shape;732;p29"/>
          <p:cNvSpPr txBox="1">
            <a:spLocks noGrp="1"/>
          </p:cNvSpPr>
          <p:nvPr>
            <p:ph type="body" idx="4294967295"/>
          </p:nvPr>
        </p:nvSpPr>
        <p:spPr>
          <a:xfrm>
            <a:off x="838200" y="2529199"/>
            <a:ext cx="10515600" cy="292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609585" indent="-426709">
              <a:lnSpc>
                <a:spcPct val="100000"/>
              </a:lnSpc>
              <a:buClr>
                <a:schemeClr val="accent1"/>
              </a:buClr>
              <a:buSzPts val="1440"/>
              <a:buChar char="►"/>
            </a:pPr>
            <a:r>
              <a:rPr lang="en-GB" dirty="0">
                <a:solidFill>
                  <a:schemeClr val="accent1"/>
                </a:solidFill>
              </a:rPr>
              <a:t>Social Login</a:t>
            </a:r>
            <a:endParaRPr dirty="0">
              <a:solidFill>
                <a:schemeClr val="accent1"/>
              </a:solidFill>
            </a:endParaRPr>
          </a:p>
          <a:p>
            <a:pPr marL="609585" indent="-42670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ts val="1440"/>
              <a:buChar char="►"/>
            </a:pPr>
            <a:r>
              <a:rPr lang="en-GB" dirty="0">
                <a:solidFill>
                  <a:schemeClr val="accent1"/>
                </a:solidFill>
              </a:rPr>
              <a:t>National Identity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733" name="Google Shape;7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2167" y="1825618"/>
            <a:ext cx="393700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9"/>
          <p:cNvPicPr preferRelativeResize="0"/>
          <p:nvPr/>
        </p:nvPicPr>
        <p:blipFill rotWithShape="1">
          <a:blip r:embed="rId4">
            <a:alphaModFix/>
          </a:blip>
          <a:srcRect l="1505" t="9028" r="1969" b="9927"/>
          <a:stretch/>
        </p:blipFill>
        <p:spPr>
          <a:xfrm>
            <a:off x="6003700" y="3491734"/>
            <a:ext cx="5467667" cy="116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9"/>
          <p:cNvPicPr preferRelativeResize="0"/>
          <p:nvPr/>
        </p:nvPicPr>
        <p:blipFill rotWithShape="1">
          <a:blip r:embed="rId5">
            <a:alphaModFix/>
          </a:blip>
          <a:srcRect l="5719" t="21769" r="4634" b="23312"/>
          <a:stretch/>
        </p:blipFill>
        <p:spPr>
          <a:xfrm>
            <a:off x="4546533" y="5042467"/>
            <a:ext cx="4144200" cy="962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0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dirty="0"/>
              <a:t>The mainstream federated identity system</a:t>
            </a:r>
            <a:endParaRPr dirty="0"/>
          </a:p>
        </p:txBody>
      </p:sp>
      <p:sp>
        <p:nvSpPr>
          <p:cNvPr id="741" name="Google Shape;741;p30"/>
          <p:cNvSpPr txBox="1">
            <a:spLocks noGrp="1"/>
          </p:cNvSpPr>
          <p:nvPr>
            <p:ph type="body" idx="1"/>
          </p:nvPr>
        </p:nvSpPr>
        <p:spPr>
          <a:xfrm>
            <a:off x="739500" y="2052933"/>
            <a:ext cx="9310000" cy="419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609585" indent="-426709">
              <a:lnSpc>
                <a:spcPct val="100000"/>
              </a:lnSpc>
              <a:buSzPts val="1440"/>
              <a:buChar char="►"/>
            </a:pPr>
            <a:r>
              <a:rPr lang="en-GB" dirty="0"/>
              <a:t>Social Login</a:t>
            </a:r>
            <a:endParaRPr dirty="0"/>
          </a:p>
          <a:p>
            <a:pPr marL="609585" indent="-426709">
              <a:lnSpc>
                <a:spcPct val="100000"/>
              </a:lnSpc>
              <a:spcBef>
                <a:spcPts val="0"/>
              </a:spcBef>
              <a:buSzPts val="1440"/>
              <a:buChar char="►"/>
            </a:pPr>
            <a:r>
              <a:rPr lang="en-GB" dirty="0"/>
              <a:t>National Identity</a:t>
            </a:r>
            <a:endParaRPr dirty="0"/>
          </a:p>
        </p:txBody>
      </p:sp>
      <p:pic>
        <p:nvPicPr>
          <p:cNvPr id="742" name="Google Shape;74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9501" y="1462501"/>
            <a:ext cx="7755067" cy="4362232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30"/>
          <p:cNvSpPr/>
          <p:nvPr/>
        </p:nvSpPr>
        <p:spPr>
          <a:xfrm>
            <a:off x="4203933" y="3464467"/>
            <a:ext cx="1823600" cy="46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4" name="Google Shape;744;p30"/>
          <p:cNvSpPr/>
          <p:nvPr/>
        </p:nvSpPr>
        <p:spPr>
          <a:xfrm>
            <a:off x="4203933" y="3930467"/>
            <a:ext cx="1823600" cy="46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5" name="Google Shape;745;p30"/>
          <p:cNvSpPr/>
          <p:nvPr/>
        </p:nvSpPr>
        <p:spPr>
          <a:xfrm>
            <a:off x="9451267" y="4336867"/>
            <a:ext cx="1823600" cy="46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6" name="Google Shape;746;p30"/>
          <p:cNvSpPr txBox="1"/>
          <p:nvPr/>
        </p:nvSpPr>
        <p:spPr>
          <a:xfrm>
            <a:off x="3889900" y="5926033"/>
            <a:ext cx="7668400" cy="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GB" sz="16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(Source) Based on https://www.namirial.com/en/news/state-of-play-on-adoption-of-digital-identity-in-italy-2023-all-roads-lead-to-the-wallets/</a:t>
            </a:r>
            <a:endParaRPr sz="16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7" name="Google Shape;747;p30"/>
          <p:cNvSpPr/>
          <p:nvPr/>
        </p:nvSpPr>
        <p:spPr>
          <a:xfrm>
            <a:off x="4203933" y="2425800"/>
            <a:ext cx="1823600" cy="46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8" name="Google Shape;748;p30"/>
          <p:cNvSpPr/>
          <p:nvPr/>
        </p:nvSpPr>
        <p:spPr>
          <a:xfrm>
            <a:off x="4203933" y="2945133"/>
            <a:ext cx="1823600" cy="46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1"/>
          <p:cNvSpPr txBox="1">
            <a:spLocks noGrp="1"/>
          </p:cNvSpPr>
          <p:nvPr>
            <p:ph type="title" idx="4294967295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SzPts val="1800"/>
            </a:pPr>
            <a:r>
              <a:rPr lang="en-GB" sz="2667" dirty="0">
                <a:solidFill>
                  <a:schemeClr val="lt1"/>
                </a:solidFill>
              </a:rPr>
              <a:t>Formed the basis of Open Finance</a:t>
            </a:r>
            <a:endParaRPr sz="2667" dirty="0">
              <a:solidFill>
                <a:schemeClr val="lt1"/>
              </a:solidFill>
            </a:endParaRPr>
          </a:p>
        </p:txBody>
      </p:sp>
      <p:grpSp>
        <p:nvGrpSpPr>
          <p:cNvPr id="754" name="Google Shape;754;p31"/>
          <p:cNvGrpSpPr/>
          <p:nvPr/>
        </p:nvGrpSpPr>
        <p:grpSpPr>
          <a:xfrm>
            <a:off x="1169826" y="1340193"/>
            <a:ext cx="9212953" cy="5148784"/>
            <a:chOff x="0" y="0"/>
            <a:chExt cx="9211725" cy="5148097"/>
          </a:xfrm>
        </p:grpSpPr>
        <p:pic>
          <p:nvPicPr>
            <p:cNvPr id="755" name="Google Shape;755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51480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6" name="Google Shape;756;p31"/>
            <p:cNvSpPr txBox="1"/>
            <p:nvPr/>
          </p:nvSpPr>
          <p:spPr>
            <a:xfrm>
              <a:off x="2631250" y="1208150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Open Banking UK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live 2019</a:t>
              </a:r>
              <a:endParaRPr sz="1333" dirty="0">
                <a:solidFill>
                  <a:srgbClr val="222020"/>
                </a:solidFill>
                <a:latin typeface="Nunito ExtraLight"/>
                <a:ea typeface="Nunito ExtraLight"/>
                <a:cs typeface="Nunito ExtraLight"/>
                <a:sym typeface="Nunito ExtraLight"/>
              </a:endParaRPr>
            </a:p>
          </p:txBody>
        </p:sp>
        <p:sp>
          <p:nvSpPr>
            <p:cNvPr id="757" name="Google Shape;757;p31"/>
            <p:cNvSpPr txBox="1"/>
            <p:nvPr/>
          </p:nvSpPr>
          <p:spPr>
            <a:xfrm>
              <a:off x="1823550" y="3412600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OpenFinance</a:t>
              </a:r>
              <a:b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OpenInsurance</a:t>
              </a:r>
              <a:b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live July 2021</a:t>
              </a:r>
              <a:endParaRPr sz="1333" dirty="0">
                <a:solidFill>
                  <a:srgbClr val="222020"/>
                </a:solidFill>
                <a:latin typeface="Nunito ExtraLight"/>
                <a:ea typeface="Nunito ExtraLight"/>
                <a:cs typeface="Nunito ExtraLight"/>
                <a:sym typeface="Nunito ExtraLight"/>
              </a:endParaRPr>
            </a:p>
          </p:txBody>
        </p:sp>
        <p:sp>
          <p:nvSpPr>
            <p:cNvPr id="758" name="Google Shape;758;p31"/>
            <p:cNvSpPr txBox="1"/>
            <p:nvPr/>
          </p:nvSpPr>
          <p:spPr>
            <a:xfrm>
              <a:off x="208925" y="150792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FDX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59" name="Google Shape;759;p31"/>
            <p:cNvSpPr txBox="1"/>
            <p:nvPr/>
          </p:nvSpPr>
          <p:spPr>
            <a:xfrm>
              <a:off x="4487475" y="245552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Open Banking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60" name="Google Shape;760;p31"/>
            <p:cNvSpPr txBox="1"/>
            <p:nvPr/>
          </p:nvSpPr>
          <p:spPr>
            <a:xfrm>
              <a:off x="7703025" y="217892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Minna No Ginko</a:t>
              </a:r>
              <a:b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+ recommendation by</a:t>
              </a:r>
              <a:b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banking association</a:t>
              </a:r>
              <a:endParaRPr sz="1333" dirty="0">
                <a:solidFill>
                  <a:srgbClr val="222020"/>
                </a:solidFill>
                <a:latin typeface="Nunito ExtraLight"/>
                <a:ea typeface="Nunito ExtraLight"/>
                <a:cs typeface="Nunito ExtraLight"/>
                <a:sym typeface="Nunito ExtraLight"/>
              </a:endParaRPr>
            </a:p>
          </p:txBody>
        </p:sp>
        <p:sp>
          <p:nvSpPr>
            <p:cNvPr id="761" name="Google Shape;761;p31"/>
            <p:cNvSpPr txBox="1"/>
            <p:nvPr/>
          </p:nvSpPr>
          <p:spPr>
            <a:xfrm>
              <a:off x="6760525" y="382482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Consumer Data Right</a:t>
              </a:r>
              <a:b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live July 2020</a:t>
              </a:r>
              <a:endParaRPr sz="1333" dirty="0">
                <a:solidFill>
                  <a:srgbClr val="222020"/>
                </a:solidFill>
                <a:latin typeface="Nunito ExtraLight"/>
                <a:ea typeface="Nunito ExtraLight"/>
                <a:cs typeface="Nunito ExtraLight"/>
                <a:sym typeface="Nunito ExtraLight"/>
              </a:endParaRPr>
            </a:p>
          </p:txBody>
        </p:sp>
        <p:sp>
          <p:nvSpPr>
            <p:cNvPr id="762" name="Google Shape;762;p31"/>
            <p:cNvSpPr txBox="1"/>
            <p:nvPr/>
          </p:nvSpPr>
          <p:spPr>
            <a:xfrm>
              <a:off x="3461850" y="716650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HelseID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63" name="Google Shape;763;p31"/>
            <p:cNvSpPr txBox="1"/>
            <p:nvPr/>
          </p:nvSpPr>
          <p:spPr>
            <a:xfrm>
              <a:off x="7043225" y="417687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ConnectID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64" name="Google Shape;764;p31"/>
            <p:cNvSpPr txBox="1"/>
            <p:nvPr/>
          </p:nvSpPr>
          <p:spPr>
            <a:xfrm>
              <a:off x="3527350" y="1362825"/>
              <a:ext cx="15087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yes/Verimi</a:t>
              </a:r>
              <a:endParaRPr sz="1333" dirty="0">
                <a:solidFill>
                  <a:srgbClr val="22202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65" name="Google Shape;765;p31"/>
            <p:cNvSpPr txBox="1"/>
            <p:nvPr/>
          </p:nvSpPr>
          <p:spPr>
            <a:xfrm>
              <a:off x="6194325" y="552175"/>
              <a:ext cx="1758300" cy="4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>
                <a:buClr>
                  <a:srgbClr val="222020"/>
                </a:buClr>
                <a:buSzPts val="1000"/>
              </a:pPr>
              <a: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  <a:t>FAPI 1.0 ID2</a:t>
              </a:r>
              <a:br>
                <a:rPr lang="en-GB" sz="1333" dirty="0">
                  <a:solidFill>
                    <a:srgbClr val="222020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GB" sz="1333" dirty="0">
                  <a:solidFill>
                    <a:srgbClr val="222020"/>
                  </a:solidFill>
                  <a:latin typeface="Nunito ExtraLight"/>
                  <a:ea typeface="Nunito ExtraLight"/>
                  <a:cs typeface="Nunito ExtraLight"/>
                  <a:sym typeface="Nunito ExtraLight"/>
                </a:rPr>
                <a:t>with GOST crypto algorithm</a:t>
              </a:r>
              <a:endParaRPr sz="1333" dirty="0">
                <a:solidFill>
                  <a:srgbClr val="222020"/>
                </a:solidFill>
                <a:latin typeface="Nunito ExtraLight"/>
                <a:ea typeface="Nunito ExtraLight"/>
                <a:cs typeface="Nunito ExtraLight"/>
                <a:sym typeface="Nunito ExtraLight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32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dirty="0"/>
              <a:t>How we achieved it</a:t>
            </a:r>
            <a:endParaRPr dirty="0"/>
          </a:p>
        </p:txBody>
      </p:sp>
      <p:sp>
        <p:nvSpPr>
          <p:cNvPr id="771" name="Google Shape;77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3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Listening to developer feedback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Solve what was not solved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No Canonicalisation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Dead Simple for simple use-cases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Security and Privacy Facilities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lnSpc>
                <a:spcPct val="100000"/>
              </a:lnSpc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33"/>
          <p:cNvSpPr txBox="1">
            <a:spLocks noGrp="1"/>
          </p:cNvSpPr>
          <p:nvPr>
            <p:ph type="title"/>
          </p:nvPr>
        </p:nvSpPr>
        <p:spPr>
          <a:xfrm>
            <a:off x="838200" y="899887"/>
            <a:ext cx="10515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ts val="1800"/>
            </a:pPr>
            <a:r>
              <a:rPr lang="en-GB" dirty="0"/>
              <a:t>What lessons we learned that could apply to other initiatives</a:t>
            </a:r>
            <a:endParaRPr dirty="0"/>
          </a:p>
        </p:txBody>
      </p:sp>
      <p:sp>
        <p:nvSpPr>
          <p:cNvPr id="777" name="Google Shape;777;p33"/>
          <p:cNvSpPr txBox="1">
            <a:spLocks noGrp="1"/>
          </p:cNvSpPr>
          <p:nvPr>
            <p:ph type="body" idx="1"/>
          </p:nvPr>
        </p:nvSpPr>
        <p:spPr>
          <a:xfrm>
            <a:off x="1103305" y="2052933"/>
            <a:ext cx="4700400" cy="419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Learn from History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Make it simple to read, simple to implement for the minimum viable case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en-GB" dirty="0"/>
              <a:t>Find the developer pain and solve it</a:t>
            </a:r>
            <a:endParaRPr dirty="0"/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endParaRPr dirty="0"/>
          </a:p>
          <a:p>
            <a:pPr marL="0" indent="0">
              <a:lnSpc>
                <a:spcPct val="100000"/>
              </a:lnSpc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7CA971-7A9A-3FD5-8D23-23932ABA5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226" y="1758462"/>
            <a:ext cx="8629547" cy="3139763"/>
          </a:xfrm>
        </p:spPr>
        <p:txBody>
          <a:bodyPr/>
          <a:lstStyle/>
          <a:p>
            <a:r>
              <a:rPr lang="en-US" dirty="0"/>
              <a:t>OpenID: there is no spoon</a:t>
            </a:r>
          </a:p>
        </p:txBody>
      </p:sp>
    </p:spTree>
    <p:extLst>
      <p:ext uri="{BB962C8B-B14F-4D97-AF65-F5344CB8AC3E}">
        <p14:creationId xmlns:p14="http://schemas.microsoft.com/office/powerpoint/2010/main" val="67959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taking a selfie&#10;&#10;Description automatically generated">
            <a:extLst>
              <a:ext uri="{FF2B5EF4-FFF2-40B4-BE49-F238E27FC236}">
                <a16:creationId xmlns:a16="http://schemas.microsoft.com/office/drawing/2014/main" id="{7E9279F8-CE52-956B-0991-46691F59C9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500" r="12500"/>
          <a:stretch>
            <a:fillRect/>
          </a:stretch>
        </p:blipFill>
        <p:spPr/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1C35CD-83DA-23DC-5F94-8E6471255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04FCF9F-E697-DA32-4F1E-0A2BE0BDBF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Principal Architect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F01AD37-BA30-4B89-3EA6-AA6C8F843A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Bradley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CB476E0-C16A-6D07-55CC-1BEE59595D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6037" y="5223892"/>
            <a:ext cx="4872038" cy="1106570"/>
          </a:xfrm>
        </p:spPr>
        <p:txBody>
          <a:bodyPr>
            <a:normAutofit/>
          </a:bodyPr>
          <a:lstStyle/>
          <a:p>
            <a:r>
              <a:rPr lang="en-US" dirty="0"/>
              <a:t>Yubico</a:t>
            </a:r>
          </a:p>
          <a:p>
            <a:r>
              <a:rPr lang="en-US" dirty="0"/>
              <a:t>AKA Mercenary</a:t>
            </a:r>
          </a:p>
        </p:txBody>
      </p:sp>
    </p:spTree>
    <p:extLst>
      <p:ext uri="{BB962C8B-B14F-4D97-AF65-F5344CB8AC3E}">
        <p14:creationId xmlns:p14="http://schemas.microsoft.com/office/powerpoint/2010/main" val="3143730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OpenID is more than a single specification or Idea</a:t>
            </a:r>
          </a:p>
        </p:txBody>
      </p:sp>
      <p:pic>
        <p:nvPicPr>
          <p:cNvPr id="5" name="Content Placeholder 4" descr="A child looking at a mirror&#10;&#10;Description automatically generated">
            <a:extLst>
              <a:ext uri="{FF2B5EF4-FFF2-40B4-BE49-F238E27FC236}">
                <a16:creationId xmlns:a16="http://schemas.microsoft.com/office/drawing/2014/main" id="{83DCB887-C79C-460B-D091-135449B91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319" y="2312865"/>
            <a:ext cx="5609362" cy="23345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5F975-1E67-FB64-316A-02E9C653D7AE}"/>
              </a:ext>
            </a:extLst>
          </p:cNvPr>
          <p:cNvSpPr txBox="1"/>
          <p:nvPr/>
        </p:nvSpPr>
        <p:spPr>
          <a:xfrm>
            <a:off x="1616529" y="5372100"/>
            <a:ext cx="4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inciteful comment….</a:t>
            </a:r>
          </a:p>
        </p:txBody>
      </p:sp>
    </p:spTree>
    <p:extLst>
      <p:ext uri="{BB962C8B-B14F-4D97-AF65-F5344CB8AC3E}">
        <p14:creationId xmlns:p14="http://schemas.microsoft.com/office/powerpoint/2010/main" val="2633085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the Past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32489"/>
          </a:xfrm>
        </p:spPr>
        <p:txBody>
          <a:bodyPr/>
          <a:lstStyle/>
          <a:p>
            <a:r>
              <a:rPr lang="en-US" dirty="0"/>
              <a:t>Architects had extensive SAML and OpenID 2.0 experience</a:t>
            </a:r>
          </a:p>
          <a:p>
            <a:r>
              <a:rPr lang="en-US" dirty="0"/>
              <a:t>Borrowed ideas that already worked well</a:t>
            </a:r>
          </a:p>
          <a:p>
            <a:pPr lvl="1"/>
            <a:r>
              <a:rPr lang="en-US" dirty="0"/>
              <a:t>Metadata</a:t>
            </a:r>
          </a:p>
          <a:p>
            <a:pPr lvl="1"/>
            <a:r>
              <a:rPr lang="en-US" dirty="0"/>
              <a:t>Authentication Contexts</a:t>
            </a:r>
          </a:p>
          <a:p>
            <a:r>
              <a:rPr lang="en-US" dirty="0"/>
              <a:t>Added useful things that were previously hard or missing</a:t>
            </a:r>
          </a:p>
          <a:p>
            <a:pPr lvl="1"/>
            <a:r>
              <a:rPr lang="en-US" dirty="0"/>
              <a:t>Support for native applications</a:t>
            </a:r>
          </a:p>
          <a:p>
            <a:pPr lvl="1"/>
            <a:r>
              <a:rPr lang="en-US" dirty="0"/>
              <a:t>Encrypted claims</a:t>
            </a:r>
          </a:p>
          <a:p>
            <a:pPr lvl="1"/>
            <a:r>
              <a:rPr lang="en-US" dirty="0"/>
              <a:t>Signed requests</a:t>
            </a:r>
          </a:p>
        </p:txBody>
      </p:sp>
    </p:spTree>
    <p:extLst>
      <p:ext uri="{BB962C8B-B14F-4D97-AF65-F5344CB8AC3E}">
        <p14:creationId xmlns:p14="http://schemas.microsoft.com/office/powerpoint/2010/main" val="57365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Extensible by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Successful systems have to adapt and grow</a:t>
            </a:r>
          </a:p>
          <a:p>
            <a:r>
              <a:rPr lang="en-US" dirty="0"/>
              <a:t>Always specified that “additional values may be used”</a:t>
            </a:r>
          </a:p>
          <a:p>
            <a:pPr lvl="1"/>
            <a:r>
              <a:rPr lang="en-US" dirty="0"/>
              <a:t>And specified that not-understood values don’t cause errors</a:t>
            </a:r>
          </a:p>
          <a:p>
            <a:pPr lvl="1"/>
            <a:r>
              <a:rPr lang="en-US" dirty="0"/>
              <a:t>Enables adding things without breaking existing deployments</a:t>
            </a:r>
          </a:p>
          <a:p>
            <a:endParaRPr lang="en-US" dirty="0"/>
          </a:p>
          <a:p>
            <a:r>
              <a:rPr lang="en-US" dirty="0"/>
              <a:t>Indeed, many successful Connect (and OAuth) extensions have been created and deployed</a:t>
            </a:r>
          </a:p>
          <a:p>
            <a:pPr lvl="1"/>
            <a:r>
              <a:rPr lang="en-US" dirty="0"/>
              <a:t>Including logout and identity assurance</a:t>
            </a:r>
          </a:p>
        </p:txBody>
      </p:sp>
    </p:spTree>
    <p:extLst>
      <p:ext uri="{BB962C8B-B14F-4D97-AF65-F5344CB8AC3E}">
        <p14:creationId xmlns:p14="http://schemas.microsoft.com/office/powerpoint/2010/main" val="248466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E7E7-FF11-4F65-8AB4-BF5ED7A3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Built using Modular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6DEB-875A-7A28-2D7A-3203DA4A0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Created components and features we needed in parallel</a:t>
            </a:r>
          </a:p>
          <a:p>
            <a:pPr lvl="1"/>
            <a:r>
              <a:rPr lang="en-US" sz="2800" dirty="0"/>
              <a:t>JSON Web Signature (JWS)</a:t>
            </a:r>
          </a:p>
          <a:p>
            <a:pPr lvl="1"/>
            <a:r>
              <a:rPr lang="en-US" sz="2800" dirty="0"/>
              <a:t>JSON Web Encryption (JWE)</a:t>
            </a:r>
          </a:p>
          <a:p>
            <a:pPr lvl="1"/>
            <a:r>
              <a:rPr lang="en-US" sz="2800" dirty="0"/>
              <a:t>JSON Web Key (JWK)</a:t>
            </a:r>
          </a:p>
          <a:p>
            <a:pPr lvl="1"/>
            <a:r>
              <a:rPr lang="en-US" sz="2800" dirty="0"/>
              <a:t>JSON Web Token (JWT)</a:t>
            </a:r>
          </a:p>
          <a:p>
            <a:pPr lvl="1"/>
            <a:r>
              <a:rPr lang="en-US" sz="2800" dirty="0"/>
              <a:t>WebFinger</a:t>
            </a:r>
          </a:p>
          <a:p>
            <a:pPr lvl="1"/>
            <a:r>
              <a:rPr lang="en-US" sz="2800" dirty="0"/>
              <a:t>ID Token</a:t>
            </a:r>
          </a:p>
        </p:txBody>
      </p:sp>
    </p:spTree>
    <p:extLst>
      <p:ext uri="{BB962C8B-B14F-4D97-AF65-F5344CB8AC3E}">
        <p14:creationId xmlns:p14="http://schemas.microsoft.com/office/powerpoint/2010/main" val="3985533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122434"/>
      </a:dk2>
      <a:lt2>
        <a:srgbClr val="F1F6F8"/>
      </a:lt2>
      <a:accent1>
        <a:srgbClr val="00D7F7"/>
      </a:accent1>
      <a:accent2>
        <a:srgbClr val="FF5E2C"/>
      </a:accent2>
      <a:accent3>
        <a:srgbClr val="F5F5F3"/>
      </a:accent3>
      <a:accent4>
        <a:srgbClr val="EE63ED"/>
      </a:accent4>
      <a:accent5>
        <a:srgbClr val="FFD351"/>
      </a:accent5>
      <a:accent6>
        <a:srgbClr val="F9F07A"/>
      </a:accent6>
      <a:hlink>
        <a:srgbClr val="00D3F7"/>
      </a:hlink>
      <a:folHlink>
        <a:srgbClr val="FF5E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AFB79D78FDD429518BD9726605F01" ma:contentTypeVersion="15" ma:contentTypeDescription="Create a new document." ma:contentTypeScope="" ma:versionID="05af30c9d305265a524b61a38fb1b203">
  <xsd:schema xmlns:xsd="http://www.w3.org/2001/XMLSchema" xmlns:xs="http://www.w3.org/2001/XMLSchema" xmlns:p="http://schemas.microsoft.com/office/2006/metadata/properties" xmlns:ns2="15d1d2d7-01d2-4968-9004-42f707d033ff" xmlns:ns3="55efedfe-48d9-4703-ab84-b79a8b887777" targetNamespace="http://schemas.microsoft.com/office/2006/metadata/properties" ma:root="true" ma:fieldsID="bb0f6a1bdf4602b0828f1b8045ebfc33" ns2:_="" ns3:_="">
    <xsd:import namespace="15d1d2d7-01d2-4968-9004-42f707d033ff"/>
    <xsd:import namespace="55efedfe-48d9-4703-ab84-b79a8b887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1d2d7-01d2-4968-9004-42f707d033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a46a5ad-c9ae-4ea9-bcd4-0fbcf83168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fedfe-48d9-4703-ab84-b79a8b88777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525b609-7b5d-4202-8e30-0ffb75684e62}" ma:internalName="TaxCatchAll" ma:showField="CatchAllData" ma:web="55efedfe-48d9-4703-ab84-b79a8b8877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d1d2d7-01d2-4968-9004-42f707d033ff">
      <Terms xmlns="http://schemas.microsoft.com/office/infopath/2007/PartnerControls"/>
    </lcf76f155ced4ddcb4097134ff3c332f>
    <TaxCatchAll xmlns="55efedfe-48d9-4703-ab84-b79a8b887777" xsi:nil="true"/>
    <SharedWithUsers xmlns="55efedfe-48d9-4703-ab84-b79a8b887777">
      <UserInfo>
        <DisplayName/>
        <AccountId xsi:nil="true"/>
        <AccountType/>
      </UserInfo>
    </SharedWithUsers>
    <MediaLengthInSeconds xmlns="15d1d2d7-01d2-4968-9004-42f707d033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7F90C6-6471-4DCF-BF72-1A8298E2E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1d2d7-01d2-4968-9004-42f707d033ff"/>
    <ds:schemaRef ds:uri="55efedfe-48d9-4703-ab84-b79a8b887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9F7D77-9993-4A68-9B83-4329FFEE25D4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55efedfe-48d9-4703-ab84-b79a8b88777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5d1d2d7-01d2-4968-9004-42f707d033ff"/>
  </ds:schemaRefs>
</ds:datastoreItem>
</file>

<file path=customXml/itemProps3.xml><?xml version="1.0" encoding="utf-8"?>
<ds:datastoreItem xmlns:ds="http://schemas.openxmlformats.org/officeDocument/2006/customXml" ds:itemID="{A3ED962B-E0D3-4D14-99B4-8188F1F6D1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4081</TotalTime>
  <Words>3234</Words>
  <Application>Microsoft Office PowerPoint</Application>
  <PresentationFormat>Widescreen</PresentationFormat>
  <Paragraphs>563</Paragraphs>
  <Slides>68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-apple-system</vt:lpstr>
      <vt:lpstr>Arial</vt:lpstr>
      <vt:lpstr>Arial Black</vt:lpstr>
      <vt:lpstr>Avenir</vt:lpstr>
      <vt:lpstr>Calibri</vt:lpstr>
      <vt:lpstr>Century Gothic</vt:lpstr>
      <vt:lpstr>Nunito</vt:lpstr>
      <vt:lpstr>Nunito ExtraLight</vt:lpstr>
      <vt:lpstr>Times New Roman</vt:lpstr>
      <vt:lpstr>Office Theme</vt:lpstr>
      <vt:lpstr>Celebrating Ten Years of OpenID Connect</vt:lpstr>
      <vt:lpstr>Looking Back and Looking Forward</vt:lpstr>
      <vt:lpstr>In the Beginning</vt:lpstr>
      <vt:lpstr>Design Philosophy</vt:lpstr>
      <vt:lpstr>The Nov Matake Test</vt:lpstr>
      <vt:lpstr>Broad Participation</vt:lpstr>
      <vt:lpstr>Learning from the Past</vt:lpstr>
      <vt:lpstr>Extensible by Design</vt:lpstr>
      <vt:lpstr>Built using Modular Components</vt:lpstr>
      <vt:lpstr>What We Achieved</vt:lpstr>
      <vt:lpstr>Innumerable OpenID Connect Deployments</vt:lpstr>
      <vt:lpstr>Lessons Learned</vt:lpstr>
      <vt:lpstr>OpenID and the Enterprise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25 years of OpenID ~ at the 10th Anniversary of the OpenID Connect Final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Untrusted Apps</vt:lpstr>
      <vt:lpstr>Give passwords (full right) to all of them? </vt:lpstr>
      <vt:lpstr>Bad Idea</vt:lpstr>
      <vt:lpstr>Audienced identity &amp; Minimum access  authorization</vt:lpstr>
      <vt:lpstr>ID Token &amp; Access Token</vt:lpstr>
      <vt:lpstr>Problems of SAML, OpenID Authentication 2.0, OAuth 1.0</vt:lpstr>
      <vt:lpstr>PowerPoint Presentation</vt:lpstr>
      <vt:lpstr>PowerPoint Presentation</vt:lpstr>
      <vt:lpstr>PowerPoint Presentation</vt:lpstr>
      <vt:lpstr>PowerPoint Presentation</vt:lpstr>
      <vt:lpstr>Early design decisions: </vt:lpstr>
      <vt:lpstr>Then, there was a parallel work  Magic Signature &amp; JSON Token</vt:lpstr>
      <vt:lpstr>And there came Mike Jones</vt:lpstr>
      <vt:lpstr>JWx</vt:lpstr>
      <vt:lpstr>Early design decisions: </vt:lpstr>
      <vt:lpstr>Early design decisions: </vt:lpstr>
      <vt:lpstr>PowerPoint Presentation</vt:lpstr>
      <vt:lpstr>What we have achieved</vt:lpstr>
      <vt:lpstr>A protocol that defines for a client how to request and for the server to provide the ID Token</vt:lpstr>
      <vt:lpstr>That is perfectly fit for modern identity and access control frameworks</vt:lpstr>
      <vt:lpstr>The mainstream federated identity system</vt:lpstr>
      <vt:lpstr>The mainstream federated identity system</vt:lpstr>
      <vt:lpstr>Formed the basis of Open Finance</vt:lpstr>
      <vt:lpstr>How we achieved it</vt:lpstr>
      <vt:lpstr>What lessons we learned that could apply to other initiatives</vt:lpstr>
      <vt:lpstr>OpenID: there is no spoon</vt:lpstr>
      <vt:lpstr>PowerPoint Presentation</vt:lpstr>
      <vt:lpstr>OpenID is more than a single specification or Idea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McKinney</dc:creator>
  <cp:lastModifiedBy>Michael Jones</cp:lastModifiedBy>
  <cp:revision>74</cp:revision>
  <dcterms:created xsi:type="dcterms:W3CDTF">2022-05-18T17:54:46Z</dcterms:created>
  <dcterms:modified xsi:type="dcterms:W3CDTF">2024-05-29T18:01:18Z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0x010100B30935CFFFD71F43AF2559C872226CE4</vt:lpwstr>
  </property>
  <property fmtid="{D5CDD505-2E9C-101B-9397-08002B2CF9AE}" pid="3" name="Order">
    <vt:r8>74100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