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3" r:id="rId19"/>
    <p:sldId id="274" r:id="rId20"/>
    <p:sldId id="275" r:id="rId21"/>
    <p:sldId id="285" r:id="rId22"/>
    <p:sldId id="286" r:id="rId23"/>
    <p:sldId id="287" r:id="rId24"/>
    <p:sldId id="277" r:id="rId25"/>
    <p:sldId id="278" r:id="rId26"/>
    <p:sldId id="279" r:id="rId27"/>
    <p:sldId id="281" r:id="rId28"/>
    <p:sldId id="282" r:id="rId29"/>
    <p:sldId id="283" r:id="rId30"/>
    <p:sldId id="272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1" y="4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8E4F-5E95-D7C3-A87C-418090F6F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0DC6A-C886-04BD-584F-1A580C30E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D0643-C00D-C168-1367-86C2B9C2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04EA-A0C9-CD58-1576-91024B51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E823-C841-0DD0-C9F7-0B3B52E9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324BA-9D9C-9D41-9896-6F0B849252CA}"/>
              </a:ext>
            </a:extLst>
          </p:cNvPr>
          <p:cNvSpPr txBox="1"/>
          <p:nvPr userDrawn="1"/>
        </p:nvSpPr>
        <p:spPr>
          <a:xfrm>
            <a:off x="10853968" y="6088839"/>
            <a:ext cx="98103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b="1" dirty="0"/>
              <a:t>#EIC2025</a:t>
            </a:r>
          </a:p>
        </p:txBody>
      </p:sp>
    </p:spTree>
    <p:extLst>
      <p:ext uri="{BB962C8B-B14F-4D97-AF65-F5344CB8AC3E}">
        <p14:creationId xmlns:p14="http://schemas.microsoft.com/office/powerpoint/2010/main" val="93458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705D-1857-2AD3-E229-3CCC95BE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ED258-AFE9-BA6B-2D99-B6688AD3A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EC6A-846F-2BD7-CF8C-B33B46A8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00735-83A1-11B1-28B2-021B79D6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E19B-10FE-B6F2-08DF-1D6F9628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2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249D3-2A78-9674-D40C-5C9C69103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4AC49-0542-4C66-FABC-5E3E35A2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B98DD-651A-1728-1BBA-5683BD71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F67F7-6F87-2983-FD25-33A2E5A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DAC8A-7C53-4B16-B556-A4F0C3B6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4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3336-E4B7-454F-D936-3F7E63DD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7896-5B5C-4A8D-0C8A-AFCF63385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6D6D-7954-DDE6-F6EA-E728FB77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F2922-2FD6-7931-4D26-45DECB45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4E20-5F94-9BFB-F810-B2B9972E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A78B4-AD92-7C1F-CFC9-62AA7A6AD230}"/>
              </a:ext>
            </a:extLst>
          </p:cNvPr>
          <p:cNvSpPr txBox="1"/>
          <p:nvPr userDrawn="1"/>
        </p:nvSpPr>
        <p:spPr>
          <a:xfrm>
            <a:off x="10853968" y="6088839"/>
            <a:ext cx="98103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b="1" dirty="0"/>
              <a:t>#EIC2025</a:t>
            </a:r>
          </a:p>
        </p:txBody>
      </p:sp>
    </p:spTree>
    <p:extLst>
      <p:ext uri="{BB962C8B-B14F-4D97-AF65-F5344CB8AC3E}">
        <p14:creationId xmlns:p14="http://schemas.microsoft.com/office/powerpoint/2010/main" val="24173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6BDA-68CF-3A38-1509-12F38067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737A3-E995-7564-9C1E-52B871BB8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8CE35-A4A3-B1B6-8CE8-941BA029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06C7-A2AD-E2B1-048F-F15748E8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936FF-4A7E-0492-8F96-1C478DDF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E0B0C-D384-ADFA-1C45-0B5927AB8308}"/>
              </a:ext>
            </a:extLst>
          </p:cNvPr>
          <p:cNvSpPr txBox="1"/>
          <p:nvPr userDrawn="1"/>
        </p:nvSpPr>
        <p:spPr>
          <a:xfrm>
            <a:off x="10853968" y="6088839"/>
            <a:ext cx="98103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b="1" dirty="0"/>
              <a:t>#EIC2025</a:t>
            </a:r>
          </a:p>
        </p:txBody>
      </p:sp>
    </p:spTree>
    <p:extLst>
      <p:ext uri="{BB962C8B-B14F-4D97-AF65-F5344CB8AC3E}">
        <p14:creationId xmlns:p14="http://schemas.microsoft.com/office/powerpoint/2010/main" val="40439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3A17-DB75-C5D6-8227-9FA67A27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B0F2-045F-C6F0-2C83-017B6F667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3EFBE-7F18-2999-C318-FA65E18D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CE134-4930-4D76-7A33-ADE31CF8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34729-626D-99DF-3AAE-9778949D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4DFF5-646C-B069-4A0F-E65A05A2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28E90-785D-56EA-F741-0858DFBBDEE8}"/>
              </a:ext>
            </a:extLst>
          </p:cNvPr>
          <p:cNvSpPr txBox="1"/>
          <p:nvPr userDrawn="1"/>
        </p:nvSpPr>
        <p:spPr>
          <a:xfrm>
            <a:off x="10853968" y="6088839"/>
            <a:ext cx="98103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b="1" dirty="0"/>
              <a:t>#EIC2025</a:t>
            </a:r>
          </a:p>
        </p:txBody>
      </p:sp>
    </p:spTree>
    <p:extLst>
      <p:ext uri="{BB962C8B-B14F-4D97-AF65-F5344CB8AC3E}">
        <p14:creationId xmlns:p14="http://schemas.microsoft.com/office/powerpoint/2010/main" val="352247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A274-4FD9-F670-BF79-3F6E5281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24B90-0989-E78A-F3F8-D245DEDEE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15F92-CAD6-1D87-2536-093296E5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7299E-B325-F322-59DC-D453E0D5D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4B2C1-5B95-3991-5432-53770D3AF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A9359-2191-D2FE-1400-E9952997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FFBA22-4D9C-36BE-A380-1C4477A1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435B2-DD8B-28BF-7500-9FCA5220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4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A8F-8FF7-B208-E0BC-910EFDC2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3294-83E3-4558-38E3-AAA6375D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F207A-A6B9-5278-BA89-7C94AD5C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082A5-69D0-3CE4-859A-AD1A6B2F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1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6DA9A-028A-AE38-E8BC-0984C152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3C5BC-B2B2-0290-5BB9-B66FF3AB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723B3-E982-C7E5-68CE-B063120F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6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8BAB-0CCE-2B48-2A11-816D8177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5C10-1DE7-3CFC-3CD2-50A5B103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5DD87-5E6D-8209-4897-8352A60A2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84336-6C27-E2F5-B023-7197879F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924F-F683-27F6-9C4E-3CAF0B98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B6E5C-BDB3-059A-273B-F05BFF63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2036-212D-5798-EB1F-F7FD43CA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35920-C7CC-0330-4785-9473207F7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CB870-D89E-5F16-06D9-FDD803F29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B09C-7944-2A7E-ADB1-802250C5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874A5-299D-69EF-FA0B-968C42FB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68262-D6B0-ED9C-2A34-D733125D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EADB2-B51C-093B-D7DE-60E294F3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E429D-4F62-7B23-317B-7F90122C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8FE1-C54F-BDE6-5E58-D766006A1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B2A0D-0B20-4624-A9C0-D39022936458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1BE43-9BE8-8138-85A1-83C9203B7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8A06-DF67-5866-084E-FC3C8638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570324-929F-4FB6-8203-5998D4F9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wWallet" TargetMode="External"/><Relationship Id="rId2" Type="http://schemas.openxmlformats.org/officeDocument/2006/relationships/hyperlink" Target="https://self-issued.inf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0AD8-A65A-2B99-C106-DA89E84FD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3" y="521469"/>
            <a:ext cx="10715297" cy="2387600"/>
          </a:xfrm>
        </p:spPr>
        <p:txBody>
          <a:bodyPr>
            <a:normAutofit/>
          </a:bodyPr>
          <a:lstStyle/>
          <a:p>
            <a:r>
              <a:rPr lang="en-US" sz="4800" dirty="0"/>
              <a:t>So you want to use Digital Credentials?</a:t>
            </a:r>
            <a:br>
              <a:rPr lang="en-US" sz="4800" dirty="0"/>
            </a:br>
            <a:br>
              <a:rPr lang="en-US" sz="1600" dirty="0"/>
            </a:br>
            <a:r>
              <a:rPr lang="en-US" sz="4800" dirty="0"/>
              <a:t>You’re now facing a myriad of choices!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43BB0-1F9E-660A-825B-9C3CDA5DF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4440" y="3902482"/>
            <a:ext cx="6620691" cy="1655762"/>
          </a:xfrm>
        </p:spPr>
        <p:txBody>
          <a:bodyPr>
            <a:normAutofit/>
          </a:bodyPr>
          <a:lstStyle/>
          <a:p>
            <a:r>
              <a:rPr lang="en-US" sz="4000" dirty="0"/>
              <a:t>Dr. Michael B. Jones</a:t>
            </a:r>
          </a:p>
          <a:p>
            <a:r>
              <a:rPr lang="en-US" sz="3200" dirty="0"/>
              <a:t>Principal, Self-Issued Consulting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7773F6-32E0-D194-7C4B-5612787F6EF3}"/>
              </a:ext>
            </a:extLst>
          </p:cNvPr>
          <p:cNvGrpSpPr/>
          <p:nvPr/>
        </p:nvGrpSpPr>
        <p:grpSpPr>
          <a:xfrm>
            <a:off x="857019" y="2543056"/>
            <a:ext cx="4187422" cy="4187422"/>
            <a:chOff x="719858" y="1186140"/>
            <a:chExt cx="4485715" cy="4485715"/>
          </a:xfrm>
        </p:grpSpPr>
        <p:pic>
          <p:nvPicPr>
            <p:cNvPr id="5" name="Picture Placeholder 2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7C21A69D-DC50-1375-94D0-024A2F72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28762" y="1595044"/>
              <a:ext cx="3667909" cy="3667909"/>
            </a:xfrm>
            <a:prstGeom prst="ellipse">
              <a:avLst/>
            </a:prstGeom>
            <a:ln w="25400">
              <a:noFill/>
            </a:ln>
            <a:effectLst/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C152F0-6C36-8A87-0B4E-A89B50B6A3B7}"/>
                </a:ext>
              </a:extLst>
            </p:cNvPr>
            <p:cNvSpPr/>
            <p:nvPr/>
          </p:nvSpPr>
          <p:spPr>
            <a:xfrm>
              <a:off x="719858" y="1186140"/>
              <a:ext cx="4485715" cy="448571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71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5A724-EE4A-B2CC-07F5-CF0FD93FC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1864-60BF-9075-EB75-F7B4F105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Disclosure CWT (SD-CWT)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C933-59CA-7FF7-F774-2B9051C65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CBOR-based credential format</a:t>
            </a:r>
          </a:p>
          <a:p>
            <a:r>
              <a:rPr lang="en-US" dirty="0"/>
              <a:t>Supports salted hash-based selective disclosure of claims</a:t>
            </a:r>
          </a:p>
          <a:p>
            <a:r>
              <a:rPr lang="en-US" dirty="0"/>
              <a:t>Claims not namespaced</a:t>
            </a:r>
          </a:p>
          <a:p>
            <a:r>
              <a:rPr lang="en-US" dirty="0"/>
              <a:t>Claims from IANA CWT Claims Registry</a:t>
            </a:r>
          </a:p>
          <a:p>
            <a:pPr lvl="1"/>
            <a:r>
              <a:rPr lang="en-US" dirty="0"/>
              <a:t>Claim identifiers are small binary integers, rather than strings</a:t>
            </a:r>
          </a:p>
          <a:p>
            <a:r>
              <a:rPr lang="en-US" dirty="0"/>
              <a:t>In development in the IETF SPICE working group</a:t>
            </a:r>
          </a:p>
        </p:txBody>
      </p:sp>
      <p:pic>
        <p:nvPicPr>
          <p:cNvPr id="7" name="Picture 6" descr="IETF logo">
            <a:extLst>
              <a:ext uri="{FF2B5EF4-FFF2-40B4-BE49-F238E27FC236}">
                <a16:creationId xmlns:a16="http://schemas.microsoft.com/office/drawing/2014/main" id="{85F5D5B8-1F45-C750-235C-1845E370F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71" y="681036"/>
            <a:ext cx="2322874" cy="12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3D47E-1195-B8B6-6D0E-F3B29734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4520-D948-92A2-2B2D-8C5CD7E6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Web Proof (JWP)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15DB-0534-6109-730B-959D5EAE7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Credential format supporting zero-knowledge proofs</a:t>
            </a:r>
          </a:p>
          <a:p>
            <a:pPr lvl="1"/>
            <a:r>
              <a:rPr lang="en-US" dirty="0"/>
              <a:t>For instance, enables proof of age-over-21 derived from birthdate without disclosing birthdate</a:t>
            </a:r>
          </a:p>
          <a:p>
            <a:r>
              <a:rPr lang="en-US" dirty="0"/>
              <a:t>BBS signatures one proof mechanism supported</a:t>
            </a:r>
          </a:p>
          <a:p>
            <a:pPr lvl="1"/>
            <a:r>
              <a:rPr lang="en-US" dirty="0"/>
              <a:t>In development in the IRTF CFRG working group</a:t>
            </a:r>
          </a:p>
          <a:p>
            <a:r>
              <a:rPr lang="en-US" dirty="0"/>
              <a:t>Two serializations – JSON and CBOR</a:t>
            </a:r>
          </a:p>
          <a:p>
            <a:pPr lvl="1"/>
            <a:r>
              <a:rPr lang="en-US" dirty="0"/>
              <a:t>JSON claims from IANA JWT Claims Registry</a:t>
            </a:r>
          </a:p>
          <a:p>
            <a:pPr lvl="1"/>
            <a:r>
              <a:rPr lang="en-US" dirty="0"/>
              <a:t>CBOR claims from IANA CWT Claims Registry</a:t>
            </a:r>
          </a:p>
          <a:p>
            <a:r>
              <a:rPr lang="en-US" dirty="0"/>
              <a:t>In development in the IETF JOSE working group</a:t>
            </a:r>
          </a:p>
        </p:txBody>
      </p:sp>
      <p:pic>
        <p:nvPicPr>
          <p:cNvPr id="7" name="Picture 6" descr="IETF logo">
            <a:extLst>
              <a:ext uri="{FF2B5EF4-FFF2-40B4-BE49-F238E27FC236}">
                <a16:creationId xmlns:a16="http://schemas.microsoft.com/office/drawing/2014/main" id="{3FBE316C-679C-2EAB-2072-C65462E14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71" y="681036"/>
            <a:ext cx="2322874" cy="12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8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09581-05B7-2260-F5E6-E1D1FC039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55C4-74E2-038F-C024-844793E5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67A05-01FB-EB29-A952-04881757D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ASN.1-based certificate format</a:t>
            </a:r>
          </a:p>
          <a:p>
            <a:r>
              <a:rPr lang="en-US" dirty="0"/>
              <a:t>Does not support selective disclosure of attributes</a:t>
            </a:r>
          </a:p>
          <a:p>
            <a:r>
              <a:rPr lang="en-US" dirty="0"/>
              <a:t>Attribute names are Object IDentifiers (OIDs)</a:t>
            </a:r>
          </a:p>
          <a:p>
            <a:pPr lvl="1"/>
            <a:r>
              <a:rPr lang="en-US" dirty="0"/>
              <a:t>Subject Alternative Name OID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2.5.29.17</a:t>
            </a:r>
          </a:p>
          <a:p>
            <a:pPr lvl="1"/>
            <a:r>
              <a:rPr lang="en-US" dirty="0"/>
              <a:t>Birth Family Name OID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2.23.42.2.3</a:t>
            </a:r>
          </a:p>
          <a:p>
            <a:endParaRPr lang="en-US" dirty="0"/>
          </a:p>
          <a:p>
            <a:r>
              <a:rPr lang="en-US" dirty="0"/>
              <a:t>Many different certificate profiles</a:t>
            </a:r>
          </a:p>
          <a:p>
            <a:pPr lvl="1"/>
            <a:r>
              <a:rPr lang="en-US" dirty="0"/>
              <a:t>TLS certificates</a:t>
            </a:r>
          </a:p>
          <a:p>
            <a:pPr lvl="1"/>
            <a:r>
              <a:rPr lang="en-US" dirty="0"/>
              <a:t>Covid Vaccination certificates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EA76B-46EC-376B-0339-02E41221D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2942" y="440307"/>
            <a:ext cx="1774770" cy="195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3117F-7D8B-9AFF-83F5-C61A03369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3DEE-9070-F29B-445F-E18A080F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How to communicate them?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27DAC-FE85-B107-9944-A9B4CDD6E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0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ED9A8-8484-8C13-7B9A-9C94D4FB7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C15C4-2ECC-D869-F7A1-01A3E2D4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Issuance and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AC885-3B4B-882C-A664-D45FF9B8A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Credential Issuance</a:t>
            </a:r>
          </a:p>
          <a:p>
            <a:pPr lvl="1"/>
            <a:r>
              <a:rPr lang="en-US" dirty="0"/>
              <a:t>An issuer communicating a digital credential to the person’s wallet</a:t>
            </a:r>
          </a:p>
          <a:p>
            <a:r>
              <a:rPr lang="en-US" dirty="0"/>
              <a:t>Credential Presentation</a:t>
            </a:r>
          </a:p>
          <a:p>
            <a:pPr lvl="1"/>
            <a:r>
              <a:rPr lang="en-US" dirty="0"/>
              <a:t>A wallet presenting a digital credential to a verifier</a:t>
            </a:r>
          </a:p>
          <a:p>
            <a:pPr lvl="1"/>
            <a:r>
              <a:rPr lang="en-US" dirty="0"/>
              <a:t>May involve selective disclosure or zero-knowledge proofs</a:t>
            </a:r>
          </a:p>
          <a:p>
            <a:endParaRPr lang="en-US" dirty="0"/>
          </a:p>
          <a:p>
            <a:r>
              <a:rPr lang="en-US" dirty="0"/>
              <a:t>Multiple mechanisms to do each</a:t>
            </a:r>
          </a:p>
        </p:txBody>
      </p:sp>
    </p:spTree>
    <p:extLst>
      <p:ext uri="{BB962C8B-B14F-4D97-AF65-F5344CB8AC3E}">
        <p14:creationId xmlns:p14="http://schemas.microsoft.com/office/powerpoint/2010/main" val="90706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51BC-6E9C-5C27-E906-4596EB679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E4A74-5F90-CE5C-41B9-E575A204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 Issuance Mechanisms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38EA6-0F43-9FC8-A802-40723606E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Bespoke issuance mechanisms common</a:t>
            </a:r>
          </a:p>
          <a:p>
            <a:pPr lvl="1"/>
            <a:r>
              <a:rPr lang="en-US" dirty="0"/>
              <a:t>For instance, custom mechanisms for adding mDLs to Apple, Google wallets</a:t>
            </a:r>
          </a:p>
          <a:p>
            <a:r>
              <a:rPr lang="en-US" dirty="0"/>
              <a:t>Some are credential-format specific</a:t>
            </a:r>
          </a:p>
          <a:p>
            <a:pPr lvl="1"/>
            <a:r>
              <a:rPr lang="en-US" dirty="0"/>
              <a:t>What might work for mDLs might not work for SD-JWTs</a:t>
            </a:r>
          </a:p>
          <a:p>
            <a:endParaRPr lang="en-US" dirty="0"/>
          </a:p>
          <a:p>
            <a:r>
              <a:rPr lang="en-US" dirty="0"/>
              <a:t>OpenID for Verifiable Credential Issuance</a:t>
            </a:r>
          </a:p>
          <a:p>
            <a:pPr lvl="1"/>
            <a:r>
              <a:rPr lang="en-US" dirty="0"/>
              <a:t>Credential format independent issuance protocol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35BCBDA-0272-B01F-3462-F37C0874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87" y="4294360"/>
            <a:ext cx="2640032" cy="9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9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C2C6A-3B1C-EA45-9E87-E98147438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C0DE2-01F5-B987-BDF2-5CF8FC83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 Presentation Mechanisms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DC1221-63C8-9A95-0D86-88BD112E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766"/>
            <a:ext cx="10515600" cy="4974565"/>
          </a:xfrm>
        </p:spPr>
        <p:txBody>
          <a:bodyPr>
            <a:normAutofit/>
          </a:bodyPr>
          <a:lstStyle/>
          <a:p>
            <a:r>
              <a:rPr lang="en-US" dirty="0"/>
              <a:t>Two kinds of presentation mechanisms</a:t>
            </a:r>
          </a:p>
          <a:p>
            <a:pPr lvl="1"/>
            <a:r>
              <a:rPr lang="en-US" dirty="0"/>
              <a:t>In-person presentation</a:t>
            </a:r>
          </a:p>
          <a:p>
            <a:pPr lvl="1"/>
            <a:r>
              <a:rPr lang="en-US" dirty="0"/>
              <a:t>Remote (Internet) presentation</a:t>
            </a:r>
          </a:p>
          <a:p>
            <a:r>
              <a:rPr lang="en-US" dirty="0"/>
              <a:t>In-person presentation uses proximate communication</a:t>
            </a:r>
          </a:p>
          <a:p>
            <a:pPr lvl="1"/>
            <a:r>
              <a:rPr lang="en-US" dirty="0"/>
              <a:t>Near-Field Communication (NFC)</a:t>
            </a:r>
          </a:p>
          <a:p>
            <a:pPr lvl="1"/>
            <a:r>
              <a:rPr lang="en-US" dirty="0"/>
              <a:t>Bluetooth Low Energy (BLE)</a:t>
            </a:r>
          </a:p>
          <a:p>
            <a:r>
              <a:rPr lang="en-US" dirty="0"/>
              <a:t>Remote presentation uses Internet communication or APIs</a:t>
            </a:r>
          </a:p>
          <a:p>
            <a:pPr lvl="1"/>
            <a:r>
              <a:rPr lang="en-US" dirty="0"/>
              <a:t>OpenID for Verifiable Presentation</a:t>
            </a:r>
          </a:p>
          <a:p>
            <a:pPr lvl="2"/>
            <a:r>
              <a:rPr lang="en-US" dirty="0"/>
              <a:t>Credential format independent presentation protocol</a:t>
            </a:r>
          </a:p>
          <a:p>
            <a:pPr lvl="2"/>
            <a:r>
              <a:rPr lang="en-US" dirty="0"/>
              <a:t>Both OAuth-based protocol and browser API defined</a:t>
            </a:r>
          </a:p>
          <a:p>
            <a:pPr lvl="1"/>
            <a:r>
              <a:rPr lang="en-US" dirty="0"/>
              <a:t>18013-7 Annex C is AustRoads mechanism</a:t>
            </a:r>
          </a:p>
          <a:p>
            <a:pPr lvl="2"/>
            <a:r>
              <a:rPr lang="en-US" dirty="0"/>
              <a:t>mDOC specific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ADB88E4-3B80-401C-E721-E19E2C6F6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68" y="4596451"/>
            <a:ext cx="2640032" cy="981963"/>
          </a:xfrm>
          <a:prstGeom prst="rect">
            <a:avLst/>
          </a:prstGeom>
        </p:spPr>
      </p:pic>
      <p:pic>
        <p:nvPicPr>
          <p:cNvPr id="2" name="Picture 1" descr="ISO logo">
            <a:extLst>
              <a:ext uri="{FF2B5EF4-FFF2-40B4-BE49-F238E27FC236}">
                <a16:creationId xmlns:a16="http://schemas.microsoft.com/office/drawing/2014/main" id="{E6DCE83B-0868-A344-D588-FEC85E694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5578414"/>
            <a:ext cx="2093345" cy="11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2DFD-B5D1-C39E-227D-2790C5A7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Credential Communication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82EE-D3D7-4649-6440-859B725F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W3C Digital Credentials API (DC API)</a:t>
            </a:r>
          </a:p>
          <a:p>
            <a:pPr lvl="1"/>
            <a:r>
              <a:rPr lang="en-US" dirty="0"/>
              <a:t>Uses OpenID4VP</a:t>
            </a:r>
          </a:p>
          <a:p>
            <a:endParaRPr lang="en-US" dirty="0"/>
          </a:p>
          <a:p>
            <a:r>
              <a:rPr lang="en-US" dirty="0"/>
              <a:t>W3C Verifiable Credentials API (VC API)</a:t>
            </a:r>
          </a:p>
          <a:p>
            <a:pPr lvl="1"/>
            <a:r>
              <a:rPr lang="en-US" i="1" dirty="0"/>
              <a:t>(no, they’re not the same!)</a:t>
            </a:r>
          </a:p>
          <a:p>
            <a:endParaRPr lang="en-US" dirty="0"/>
          </a:p>
          <a:p>
            <a:r>
              <a:rPr lang="en-US" dirty="0"/>
              <a:t>DIDComm</a:t>
            </a:r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77B2A5CD-7F4C-5505-05BE-312DB5563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01" y="1941334"/>
            <a:ext cx="2478509" cy="15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A3589-B057-D281-329C-15AC9B19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4BF-EEC5-0940-1FD8-4A96012E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How do you choose credentials?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109C2-BD1C-560F-3ADD-D90EAEE79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8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987B1-39E0-497D-88C1-4C67F4819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99283E-AAC0-6325-9CF7-9E5F53DC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Languages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D215E0-FAB9-BF5D-0101-44110DC9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query languages for selecting credentials in use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Presentation Exchange (PE)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Digital Credential Query Language (DCQL)</a:t>
            </a:r>
          </a:p>
        </p:txBody>
      </p:sp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465EE90-3680-15CD-4D73-B8B25C115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87" y="4383669"/>
            <a:ext cx="2640032" cy="981963"/>
          </a:xfrm>
          <a:prstGeom prst="rect">
            <a:avLst/>
          </a:prstGeom>
        </p:spPr>
      </p:pic>
      <p:pic>
        <p:nvPicPr>
          <p:cNvPr id="6" name="Picture 5" descr="A black and blue letter d&#10;&#10;AI-generated content may be incorrect.">
            <a:extLst>
              <a:ext uri="{FF2B5EF4-FFF2-40B4-BE49-F238E27FC236}">
                <a16:creationId xmlns:a16="http://schemas.microsoft.com/office/drawing/2014/main" id="{4FDCC8EA-A95D-8F39-F618-FD134D19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98" y="3001481"/>
            <a:ext cx="2526101" cy="8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E3AE-7C23-99B1-1444-1832F2CC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Promise of Digital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188F-186E-01C3-4FC8-B4A6649864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identity innovation facilitating user control and choice</a:t>
            </a:r>
          </a:p>
          <a:p>
            <a:r>
              <a:rPr lang="en-US" dirty="0"/>
              <a:t>You decide when and where to use credentials you control</a:t>
            </a:r>
          </a:p>
          <a:p>
            <a:r>
              <a:rPr lang="en-US" dirty="0"/>
              <a:t>Like your physical driver’s license or ID card, the issuer doesn’t know where you’ve used it</a:t>
            </a:r>
          </a:p>
          <a:p>
            <a:r>
              <a:rPr lang="en-US" dirty="0"/>
              <a:t>Unlike your physical driver’s license or ID card, you can reveal only the subset of information you choose to the recipient</a:t>
            </a:r>
          </a:p>
        </p:txBody>
      </p:sp>
      <p:pic>
        <p:nvPicPr>
          <p:cNvPr id="6" name="Content Placeholder 5" descr="A certificate with a gold seal">
            <a:extLst>
              <a:ext uri="{FF2B5EF4-FFF2-40B4-BE49-F238E27FC236}">
                <a16:creationId xmlns:a16="http://schemas.microsoft.com/office/drawing/2014/main" id="{674E032A-6691-EBF9-C3AE-C470B50BC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05819"/>
            <a:ext cx="4876800" cy="3790950"/>
          </a:xfrm>
        </p:spPr>
      </p:pic>
    </p:spTree>
    <p:extLst>
      <p:ext uri="{BB962C8B-B14F-4D97-AF65-F5344CB8AC3E}">
        <p14:creationId xmlns:p14="http://schemas.microsoft.com/office/powerpoint/2010/main" val="399494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F978-874C-3D06-6530-C60D147E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 Choice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9734-952C-562E-688E-6EBEDE1AFC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Wallets implement user experiences for choosing credentials</a:t>
            </a:r>
          </a:p>
          <a:p>
            <a:r>
              <a:rPr lang="en-US" dirty="0"/>
              <a:t>Platforms implement user experiences for choosing wallets</a:t>
            </a:r>
          </a:p>
          <a:p>
            <a:endParaRPr lang="en-US" dirty="0"/>
          </a:p>
          <a:p>
            <a:r>
              <a:rPr lang="en-US" i="1" dirty="0"/>
              <a:t>Best practices and usability a work in progress!</a:t>
            </a:r>
          </a:p>
        </p:txBody>
      </p:sp>
      <p:pic>
        <p:nvPicPr>
          <p:cNvPr id="8" name="Content Placeholder 7" descr="InfoCard Selector">
            <a:extLst>
              <a:ext uri="{FF2B5EF4-FFF2-40B4-BE49-F238E27FC236}">
                <a16:creationId xmlns:a16="http://schemas.microsoft.com/office/drawing/2014/main" id="{DBC84064-5A26-3800-A499-B5E14B223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7427"/>
            <a:ext cx="5181600" cy="3635626"/>
          </a:xfrm>
        </p:spPr>
      </p:pic>
    </p:spTree>
    <p:extLst>
      <p:ext uri="{BB962C8B-B14F-4D97-AF65-F5344CB8AC3E}">
        <p14:creationId xmlns:p14="http://schemas.microsoft.com/office/powerpoint/2010/main" val="317214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DDB1F-1034-5071-B031-A8A7EF74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FE8E-39F2-EF2E-C397-36107539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Establishing Trust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E972B-DC0B-BBC6-B2AB-8AE614A58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Deciding whether to interact with a party (or not)</a:t>
            </a:r>
          </a:p>
        </p:txBody>
      </p:sp>
    </p:spTree>
    <p:extLst>
      <p:ext uri="{BB962C8B-B14F-4D97-AF65-F5344CB8AC3E}">
        <p14:creationId xmlns:p14="http://schemas.microsoft.com/office/powerpoint/2010/main" val="327179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6DE8D-BA39-ECB1-B138-96E17BD9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Different Ways to Establish Trust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AE62AC-5E4E-4BB3-C571-2FBF0E743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Trusted Lists of Participants</a:t>
            </a:r>
          </a:p>
          <a:p>
            <a:pPr lvl="1"/>
            <a:r>
              <a:rPr lang="en-US" dirty="0"/>
              <a:t>Simple – doesn’t scale</a:t>
            </a:r>
          </a:p>
          <a:p>
            <a:r>
              <a:rPr lang="en-US" dirty="0"/>
              <a:t>X.509 Certificates and Certificate Chains</a:t>
            </a:r>
          </a:p>
          <a:p>
            <a:pPr lvl="1"/>
            <a:r>
              <a:rPr lang="en-US" dirty="0"/>
              <a:t>Requires custom certificate issuance &amp; update mechanisms</a:t>
            </a:r>
          </a:p>
          <a:p>
            <a:pPr lvl="1"/>
            <a:r>
              <a:rPr lang="en-US" dirty="0"/>
              <a:t>Requires maintaining list of trusted certificate authorities</a:t>
            </a:r>
          </a:p>
          <a:p>
            <a:r>
              <a:rPr lang="en-US" dirty="0"/>
              <a:t>Federations</a:t>
            </a:r>
          </a:p>
          <a:p>
            <a:pPr lvl="1"/>
            <a:r>
              <a:rPr lang="en-US" dirty="0"/>
              <a:t>Trust a party when you and they share a common trust anchor</a:t>
            </a:r>
          </a:p>
          <a:p>
            <a:pPr lvl="1"/>
            <a:r>
              <a:rPr lang="en-US" dirty="0"/>
              <a:t>OpenID Federation model</a:t>
            </a:r>
          </a:p>
          <a:p>
            <a:pPr lvl="1"/>
            <a:r>
              <a:rPr lang="en-US" dirty="0"/>
              <a:t>Scalable</a:t>
            </a:r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5AACC66-8E86-BF64-E61C-8E660FB0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87" y="4822395"/>
            <a:ext cx="2640032" cy="9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7634-1BF8-4D18-27A3-4E89F3AB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on Trust Establishment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435C-F194-632B-3598-47EEA375E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assume the EU digital wallet projects wildly succeed</a:t>
            </a:r>
          </a:p>
          <a:p>
            <a:r>
              <a:rPr lang="en-US" dirty="0"/>
              <a:t>People in Portugal will have become accustomed to using their credentials in Spain and Germany and Greece and Estonia</a:t>
            </a:r>
          </a:p>
          <a:p>
            <a:r>
              <a:rPr lang="en-US" dirty="0"/>
              <a:t>But then they’ll want to use their credentials in exotic places like Canada and Singapore and Kenya and the UK</a:t>
            </a:r>
          </a:p>
          <a:p>
            <a:r>
              <a:rPr lang="en-US" dirty="0"/>
              <a:t>How will we make that happen?</a:t>
            </a:r>
          </a:p>
        </p:txBody>
      </p:sp>
      <p:pic>
        <p:nvPicPr>
          <p:cNvPr id="7" name="Picture 6" descr="EU flag">
            <a:extLst>
              <a:ext uri="{FF2B5EF4-FFF2-40B4-BE49-F238E27FC236}">
                <a16:creationId xmlns:a16="http://schemas.microsoft.com/office/drawing/2014/main" id="{3E80EF90-1370-0C17-7AFB-025DD0BFB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80" y="4128657"/>
            <a:ext cx="2762620" cy="18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21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AE2E0-5EA0-0A3C-C403-B9AD4B1EC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FD15-6A09-8A6F-F8A5-BE1401CC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Usability is Everything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B9EFC-A2AB-A3E0-31BD-7DA28D7A8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00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2ECE6-4765-647A-669D-B55CFA5A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people be able to use it </a:t>
            </a:r>
            <a:r>
              <a:rPr lang="en-US" i="1" dirty="0"/>
              <a:t>and want to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2BBB89-153D-A99C-C401-E6229D3F6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29039"/>
            <a:ext cx="5968285" cy="4826313"/>
          </a:xfrm>
        </p:spPr>
        <p:txBody>
          <a:bodyPr>
            <a:normAutofit/>
          </a:bodyPr>
          <a:lstStyle/>
          <a:p>
            <a:r>
              <a:rPr lang="en-US" dirty="0"/>
              <a:t>InfoCards enabled</a:t>
            </a:r>
          </a:p>
          <a:p>
            <a:pPr lvl="1"/>
            <a:r>
              <a:rPr lang="en-US" dirty="0"/>
              <a:t>Wallet with credentials you choose when and where to use</a:t>
            </a:r>
          </a:p>
          <a:p>
            <a:pPr lvl="1"/>
            <a:r>
              <a:rPr lang="en-US" dirty="0"/>
              <a:t>Passwordless login</a:t>
            </a:r>
          </a:p>
          <a:p>
            <a:pPr lvl="1"/>
            <a:r>
              <a:rPr lang="en-US" i="1" dirty="0"/>
              <a:t>Sound familiar? ;-)</a:t>
            </a:r>
          </a:p>
          <a:p>
            <a:r>
              <a:rPr lang="en-US" dirty="0"/>
              <a:t>InfoCard usability a cautionary tale</a:t>
            </a:r>
          </a:p>
          <a:p>
            <a:pPr lvl="1"/>
            <a:r>
              <a:rPr lang="en-US" i="1" dirty="0"/>
              <a:t>Most people had no idea how to use them or why they would want to</a:t>
            </a:r>
          </a:p>
          <a:p>
            <a:pPr lvl="1"/>
            <a:r>
              <a:rPr lang="en-US" dirty="0"/>
              <a:t>The few who succeeded asked</a:t>
            </a:r>
            <a:br>
              <a:rPr lang="en-US" dirty="0"/>
            </a:br>
            <a:r>
              <a:rPr lang="en-US" dirty="0"/>
              <a:t>“How could I have logged in? – I didn’t type a password”</a:t>
            </a:r>
          </a:p>
          <a:p>
            <a:r>
              <a:rPr lang="en-US" dirty="0"/>
              <a:t>Usability lessons still apply today</a:t>
            </a:r>
          </a:p>
        </p:txBody>
      </p:sp>
      <p:pic>
        <p:nvPicPr>
          <p:cNvPr id="8" name="Content Placeholder 7" descr="InfoCard logo">
            <a:extLst>
              <a:ext uri="{FF2B5EF4-FFF2-40B4-BE49-F238E27FC236}">
                <a16:creationId xmlns:a16="http://schemas.microsoft.com/office/drawing/2014/main" id="{10616777-D719-C9FE-6AA9-A92A7CD7F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86" y="2782094"/>
            <a:ext cx="3476625" cy="2438400"/>
          </a:xfrm>
        </p:spPr>
      </p:pic>
    </p:spTree>
    <p:extLst>
      <p:ext uri="{BB962C8B-B14F-4D97-AF65-F5344CB8AC3E}">
        <p14:creationId xmlns:p14="http://schemas.microsoft.com/office/powerpoint/2010/main" val="3088728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EB6F0-EB8B-3DF3-61BD-F70EB8312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DBBE-2E3C-FF11-29CB-1CFA765E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Building Ecosystems is Hard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0511F-9E55-2BF3-E431-48B90F809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3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6DD53-C0BF-4C6F-B208-18A946017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5BC6-1177-5D7B-CE72-F2CC79A9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be compelling value for all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3456F-EAF9-2D67-6A78-F6C21623A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19875"/>
          </a:xfrm>
        </p:spPr>
        <p:txBody>
          <a:bodyPr>
            <a:normAutofit/>
          </a:bodyPr>
          <a:lstStyle/>
          <a:p>
            <a:r>
              <a:rPr lang="en-US" dirty="0"/>
              <a:t>Building ecosystems requires all necessary parties to voluntarily and incrementally adopt system</a:t>
            </a:r>
          </a:p>
          <a:p>
            <a:r>
              <a:rPr lang="en-US" dirty="0"/>
              <a:t>They will only adopt if there is value for them doing so </a:t>
            </a:r>
            <a:r>
              <a:rPr lang="en-US" b="1" i="1" dirty="0"/>
              <a:t>now</a:t>
            </a:r>
          </a:p>
          <a:p>
            <a:r>
              <a:rPr lang="en-US" dirty="0"/>
              <a:t>Visions of how great things will be once everyone does it won’t get the job done</a:t>
            </a:r>
          </a:p>
          <a:p>
            <a:r>
              <a:rPr lang="en-US" dirty="0"/>
              <a:t>Getting from zero to ubiquitous is hard!</a:t>
            </a:r>
          </a:p>
        </p:txBody>
      </p:sp>
      <p:pic>
        <p:nvPicPr>
          <p:cNvPr id="6" name="Content Placeholder 5" descr="Andrew Nash">
            <a:extLst>
              <a:ext uri="{FF2B5EF4-FFF2-40B4-BE49-F238E27FC236}">
                <a16:creationId xmlns:a16="http://schemas.microsoft.com/office/drawing/2014/main" id="{4BE6FBB7-7338-3C5A-FA6D-9DF278A46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61" y="1903996"/>
            <a:ext cx="3358551" cy="4198189"/>
          </a:xfrm>
        </p:spPr>
      </p:pic>
    </p:spTree>
    <p:extLst>
      <p:ext uri="{BB962C8B-B14F-4D97-AF65-F5344CB8AC3E}">
        <p14:creationId xmlns:p14="http://schemas.microsoft.com/office/powerpoint/2010/main" val="440333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CFE4-BD30-DC0B-D934-5ABAF27A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Katryna Dow on Building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C260B-367A-4484-7B71-190DFF056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937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global citizens, we are constantly crossing borders</a:t>
            </a:r>
          </a:p>
          <a:p>
            <a:r>
              <a:rPr lang="en-US" dirty="0"/>
              <a:t>Borders are digital but identity is local</a:t>
            </a:r>
          </a:p>
          <a:p>
            <a:r>
              <a:rPr lang="en-US" dirty="0"/>
              <a:t>Pillars of Ecosystem Success</a:t>
            </a:r>
          </a:p>
          <a:p>
            <a:pPr lvl="1"/>
            <a:r>
              <a:rPr lang="en-US" dirty="0"/>
              <a:t>Trust Frameworks</a:t>
            </a:r>
          </a:p>
          <a:p>
            <a:pPr lvl="1"/>
            <a:r>
              <a:rPr lang="en-US" dirty="0"/>
              <a:t>Open Standards</a:t>
            </a:r>
          </a:p>
          <a:p>
            <a:pPr lvl="1"/>
            <a:r>
              <a:rPr lang="en-US" dirty="0"/>
              <a:t>Governance Models</a:t>
            </a:r>
          </a:p>
          <a:p>
            <a:pPr lvl="1"/>
            <a:r>
              <a:rPr lang="en-US" dirty="0"/>
              <a:t>Public/Private Collaboration</a:t>
            </a:r>
          </a:p>
          <a:p>
            <a:pPr lvl="1"/>
            <a:r>
              <a:rPr lang="en-US" dirty="0"/>
              <a:t>User-Centric Design</a:t>
            </a:r>
          </a:p>
          <a:p>
            <a:r>
              <a:rPr lang="en-US" dirty="0"/>
              <a:t>How do you build trust at scale?</a:t>
            </a:r>
          </a:p>
          <a:p>
            <a:pPr lvl="1"/>
            <a:r>
              <a:rPr lang="en-US" dirty="0"/>
              <a:t>Mutual Recognition</a:t>
            </a:r>
          </a:p>
          <a:p>
            <a:pPr lvl="1"/>
            <a:r>
              <a:rPr lang="en-US" dirty="0"/>
              <a:t>Shared Assurance Levels</a:t>
            </a:r>
          </a:p>
          <a:p>
            <a:pPr lvl="1"/>
            <a:r>
              <a:rPr lang="en-US" dirty="0"/>
              <a:t>Transparent Verification</a:t>
            </a:r>
          </a:p>
        </p:txBody>
      </p:sp>
      <p:pic>
        <p:nvPicPr>
          <p:cNvPr id="6" name="Content Placeholder 5" descr="Katryna Dow">
            <a:extLst>
              <a:ext uri="{FF2B5EF4-FFF2-40B4-BE49-F238E27FC236}">
                <a16:creationId xmlns:a16="http://schemas.microsoft.com/office/drawing/2014/main" id="{7BED52B5-E1F9-F18C-B0BB-BB928C3FAF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65919"/>
            <a:ext cx="5181600" cy="4129087"/>
          </a:xfrm>
        </p:spPr>
      </p:pic>
    </p:spTree>
    <p:extLst>
      <p:ext uri="{BB962C8B-B14F-4D97-AF65-F5344CB8AC3E}">
        <p14:creationId xmlns:p14="http://schemas.microsoft.com/office/powerpoint/2010/main" val="291190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BAFD6-AEC3-D9A2-3417-964D40E0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3462-543D-42B5-1D2A-992359FF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Juliana Cafik on Digital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AFFC9-B771-8D10-A416-E341AFA4B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82296" cy="4793711"/>
          </a:xfrm>
        </p:spPr>
        <p:txBody>
          <a:bodyPr>
            <a:normAutofit fontScale="92500"/>
          </a:bodyPr>
          <a:lstStyle/>
          <a:p>
            <a:r>
              <a:rPr lang="en-US" dirty="0"/>
              <a:t>Use digital credentials to solve unsolved real-world problems</a:t>
            </a:r>
          </a:p>
          <a:p>
            <a:pPr lvl="1"/>
            <a:r>
              <a:rPr lang="en-US" dirty="0"/>
              <a:t>For instance, reducing online fraud a worthy objective</a:t>
            </a:r>
          </a:p>
          <a:p>
            <a:r>
              <a:rPr lang="en-US" dirty="0"/>
              <a:t>The Verifier is not the journey’s end</a:t>
            </a:r>
          </a:p>
          <a:p>
            <a:pPr lvl="1"/>
            <a:r>
              <a:rPr lang="en-US" dirty="0"/>
              <a:t>Verified credential is an input to a business process</a:t>
            </a:r>
          </a:p>
          <a:p>
            <a:r>
              <a:rPr lang="en-US" dirty="0"/>
              <a:t>Winning will take doing all the hard work to make it easy and safe</a:t>
            </a:r>
          </a:p>
          <a:p>
            <a:r>
              <a:rPr lang="en-US" dirty="0"/>
              <a:t>The protocols and data formats are not the point</a:t>
            </a:r>
          </a:p>
          <a:p>
            <a:pPr lvl="1"/>
            <a:r>
              <a:rPr lang="en-US" dirty="0"/>
              <a:t>Solving real problems is the point</a:t>
            </a:r>
          </a:p>
        </p:txBody>
      </p:sp>
      <p:pic>
        <p:nvPicPr>
          <p:cNvPr id="8" name="Content Placeholder 7" descr="Juliana Cafik">
            <a:extLst>
              <a:ext uri="{FF2B5EF4-FFF2-40B4-BE49-F238E27FC236}">
                <a16:creationId xmlns:a16="http://schemas.microsoft.com/office/drawing/2014/main" id="{02288009-B385-2949-836C-2BD2869490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55" y="1909336"/>
            <a:ext cx="3910290" cy="4351338"/>
          </a:xfrm>
        </p:spPr>
      </p:pic>
    </p:spTree>
    <p:extLst>
      <p:ext uri="{BB962C8B-B14F-4D97-AF65-F5344CB8AC3E}">
        <p14:creationId xmlns:p14="http://schemas.microsoft.com/office/powerpoint/2010/main" val="363644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25776A-EF1E-8EA5-71B3-D560C545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/>
              <a:t>The myriad of choices you’re now facing…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D9351-EBE7-6F0D-1EC4-DF70912CE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US" sz="1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87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8B8F-0D69-E94D-3837-65A25F02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are about making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67E8-1380-D824-F6A3-75BCF8AC6F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The subject of my talk last year</a:t>
            </a:r>
          </a:p>
          <a:p>
            <a:r>
              <a:rPr lang="en-US" dirty="0"/>
              <a:t>Applies to digital credentials</a:t>
            </a:r>
          </a:p>
          <a:p>
            <a:r>
              <a:rPr lang="en-US" dirty="0"/>
              <a:t>Interoperability requires that the same choices be made by interacting participants</a:t>
            </a:r>
          </a:p>
          <a:p>
            <a:pPr lvl="1"/>
            <a:r>
              <a:rPr lang="en-US" dirty="0"/>
              <a:t>No substitute for working together with others to make the right choices</a:t>
            </a:r>
          </a:p>
          <a:p>
            <a:r>
              <a:rPr lang="en-US" b="1" i="1" dirty="0"/>
              <a:t>So make good ones together!</a:t>
            </a:r>
          </a:p>
        </p:txBody>
      </p:sp>
      <p:pic>
        <p:nvPicPr>
          <p:cNvPr id="6" name="Content Placeholder 5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95208E7F-BC47-5ACD-A523-982338A6C3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45" y="1900924"/>
            <a:ext cx="4203510" cy="4200739"/>
          </a:xfrm>
        </p:spPr>
      </p:pic>
    </p:spTree>
    <p:extLst>
      <p:ext uri="{BB962C8B-B14F-4D97-AF65-F5344CB8AC3E}">
        <p14:creationId xmlns:p14="http://schemas.microsoft.com/office/powerpoint/2010/main" val="374020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8A79-5D0C-9854-01EC-ADC3DDB1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6A285-79CF-446B-D0F6-E48357258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170867"/>
            <a:ext cx="5181600" cy="10060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presentation available at</a:t>
            </a:r>
            <a:br>
              <a:rPr lang="en-US" dirty="0"/>
            </a:br>
            <a:r>
              <a:rPr lang="en-US" dirty="0">
                <a:hlinkClick r:id="rId2"/>
              </a:rPr>
              <a:t>https://self-issued.info/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330C8B-4B70-21AF-77CA-7C58FE4AF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people behind </a:t>
            </a:r>
            <a:r>
              <a:rPr lang="en-US" dirty="0">
                <a:hlinkClick r:id="rId3"/>
              </a:rPr>
              <a:t>wwWallet</a:t>
            </a:r>
            <a:endParaRPr lang="en-US" dirty="0"/>
          </a:p>
        </p:txBody>
      </p: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571E3331-61F5-4675-4F39-6757BFAD4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86" y="1932809"/>
            <a:ext cx="4320863" cy="9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3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8119-B2CC-E911-B4A7-8DE8E43D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they called?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5DBA-88D4-2C98-2F90-DE3FDC1CD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477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starters, we don’t even agree on what to call them!</a:t>
            </a:r>
          </a:p>
          <a:p>
            <a:r>
              <a:rPr lang="en-US" dirty="0"/>
              <a:t>Do you call them?</a:t>
            </a:r>
          </a:p>
          <a:p>
            <a:pPr lvl="1"/>
            <a:r>
              <a:rPr lang="en-US" dirty="0"/>
              <a:t>Digital Credentials</a:t>
            </a:r>
          </a:p>
          <a:p>
            <a:pPr lvl="1"/>
            <a:r>
              <a:rPr lang="en-US" dirty="0"/>
              <a:t>Verifiable Credentials</a:t>
            </a:r>
          </a:p>
          <a:p>
            <a:pPr lvl="1"/>
            <a:r>
              <a:rPr lang="en-US" dirty="0"/>
              <a:t>Verifiable Digital Credentials</a:t>
            </a:r>
          </a:p>
          <a:p>
            <a:pPr lvl="1"/>
            <a:r>
              <a:rPr lang="en-US" dirty="0"/>
              <a:t>Credentials</a:t>
            </a:r>
          </a:p>
          <a:p>
            <a:pPr lvl="1"/>
            <a:r>
              <a:rPr lang="en-US" dirty="0"/>
              <a:t>Tokens</a:t>
            </a:r>
          </a:p>
          <a:p>
            <a:pPr lvl="1"/>
            <a:r>
              <a:rPr lang="en-US" dirty="0"/>
              <a:t>Assertions</a:t>
            </a:r>
          </a:p>
          <a:p>
            <a:pPr lvl="1"/>
            <a:r>
              <a:rPr lang="en-US" dirty="0"/>
              <a:t>Certificates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Take your pick!</a:t>
            </a:r>
          </a:p>
        </p:txBody>
      </p:sp>
      <p:pic>
        <p:nvPicPr>
          <p:cNvPr id="10" name="Content Placeholder 9" descr="A cartoon child holding a sign&#10;&#10;AI-generated content may be incorrect.">
            <a:extLst>
              <a:ext uri="{FF2B5EF4-FFF2-40B4-BE49-F238E27FC236}">
                <a16:creationId xmlns:a16="http://schemas.microsoft.com/office/drawing/2014/main" id="{6905CC7E-8E66-5687-9DEE-EA0F2DF7C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73" y="1825625"/>
            <a:ext cx="2714054" cy="4351338"/>
          </a:xfrm>
        </p:spPr>
      </p:pic>
    </p:spTree>
    <p:extLst>
      <p:ext uri="{BB962C8B-B14F-4D97-AF65-F5344CB8AC3E}">
        <p14:creationId xmlns:p14="http://schemas.microsoft.com/office/powerpoint/2010/main" val="400089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54BC-D7FC-C90B-3985-C4458AC7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 kind(s) of digital credentials to use?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A6F1F-01E0-F988-E104-DB7995503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1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2EF88-5671-CF09-CF76-05CB26C8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Verifiable Credentials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B0B752-2066-4EC4-FB4A-45FC5A1D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original</a:t>
            </a:r>
          </a:p>
          <a:p>
            <a:r>
              <a:rPr lang="en-US" dirty="0"/>
              <a:t>JSON-based credentials using JSON-LD</a:t>
            </a:r>
          </a:p>
          <a:p>
            <a:pPr lvl="1"/>
            <a:r>
              <a:rPr lang="en-US" dirty="0"/>
              <a:t>As Markus said yesterday, developers tend to get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@context</a:t>
            </a:r>
            <a:r>
              <a:rPr lang="en-US" dirty="0"/>
              <a:t> values wrong</a:t>
            </a:r>
          </a:p>
          <a:p>
            <a:r>
              <a:rPr lang="en-US" dirty="0"/>
              <a:t>Three variants:  VC Data Model 1.0, 1.1, and 2.0</a:t>
            </a:r>
          </a:p>
          <a:p>
            <a:pPr lvl="1"/>
            <a:r>
              <a:rPr lang="en-US" dirty="0"/>
              <a:t>2.0 not compatible with 1.0 and 1.1 but arguably an improvement</a:t>
            </a:r>
          </a:p>
          <a:p>
            <a:r>
              <a:rPr lang="en-US" dirty="0"/>
              <a:t>Two classes of signing methods</a:t>
            </a:r>
          </a:p>
          <a:p>
            <a:pPr lvl="1"/>
            <a:r>
              <a:rPr lang="en-US" dirty="0"/>
              <a:t>VC-JOSE-COSE – Signs using IETF-defined signing mechanisms</a:t>
            </a:r>
          </a:p>
          <a:p>
            <a:pPr lvl="1"/>
            <a:r>
              <a:rPr lang="en-US" dirty="0"/>
              <a:t>VC-DATA-INTEGRITY – Custom representation signing over N-Quads or canonicalized JSON</a:t>
            </a:r>
          </a:p>
          <a:p>
            <a:r>
              <a:rPr lang="en-US" dirty="0"/>
              <a:t>A myriad of choices just within this credential format!</a:t>
            </a:r>
          </a:p>
          <a:p>
            <a:endParaRPr lang="en-US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BEAD3C46-70A0-492B-9D0B-FD84F755E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01" y="617496"/>
            <a:ext cx="2478509" cy="15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1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2B00-2C5A-05A4-C62E-BBE3C1AD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mDOC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22C3-A396-4593-FD38-1A39090B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CBOR-based credential format</a:t>
            </a:r>
          </a:p>
          <a:p>
            <a:r>
              <a:rPr lang="en-US" dirty="0"/>
              <a:t>Supports salted hash-based selective disclosure of claims</a:t>
            </a:r>
          </a:p>
          <a:p>
            <a:r>
              <a:rPr lang="en-US" dirty="0"/>
              <a:t>mDOC is base structure other credential formats based on</a:t>
            </a:r>
          </a:p>
          <a:p>
            <a:pPr lvl="1"/>
            <a:r>
              <a:rPr lang="en-US" dirty="0"/>
              <a:t>In particular, mDLs (Mobile Driving License)</a:t>
            </a:r>
          </a:p>
          <a:p>
            <a:r>
              <a:rPr lang="en-US" dirty="0"/>
              <a:t>Claims have a namespace component</a:t>
            </a:r>
          </a:p>
          <a:p>
            <a:pPr lvl="1"/>
            <a:r>
              <a:rPr lang="en-US" dirty="0"/>
              <a:t>mDL namespace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org.iso.18013.5.1.mDL</a:t>
            </a:r>
          </a:p>
          <a:p>
            <a:r>
              <a:rPr lang="en-US" dirty="0"/>
              <a:t>Claim names defined within mDL namespace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family_name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portrait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age_over_</a:t>
            </a:r>
            <a:r>
              <a:rPr lang="en-US" i="1" dirty="0"/>
              <a:t>NN</a:t>
            </a:r>
          </a:p>
        </p:txBody>
      </p:sp>
      <p:pic>
        <p:nvPicPr>
          <p:cNvPr id="7" name="Picture 6" descr="ISO logo">
            <a:extLst>
              <a:ext uri="{FF2B5EF4-FFF2-40B4-BE49-F238E27FC236}">
                <a16:creationId xmlns:a16="http://schemas.microsoft.com/office/drawing/2014/main" id="{10A7F70D-B654-293B-347B-8B0FD60E8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40" y="440307"/>
            <a:ext cx="3188495" cy="17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74ED7-85BE-3FEE-1C06-1A2F5B635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47BC-C4AB-2641-969B-AA9B1CA4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mDOC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51C1-888F-38D2-BD57-231478237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mDOCs also used for credentials other than mDLs</a:t>
            </a:r>
          </a:p>
          <a:p>
            <a:endParaRPr lang="en-US" dirty="0"/>
          </a:p>
          <a:p>
            <a:r>
              <a:rPr lang="en-US" dirty="0"/>
              <a:t>Personal Identifier Documents (PIDs)</a:t>
            </a:r>
          </a:p>
          <a:p>
            <a:pPr lvl="1"/>
            <a:r>
              <a:rPr lang="en-US" dirty="0"/>
              <a:t>EU PID namespace is </a:t>
            </a:r>
            <a:r>
              <a:rPr lang="en-US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eu.europa.ec.eudi.pid.1</a:t>
            </a:r>
          </a:p>
          <a:p>
            <a:pPr lvl="1"/>
            <a:r>
              <a:rPr lang="en-US" dirty="0"/>
              <a:t>German PID namespace is </a:t>
            </a:r>
            <a:r>
              <a:rPr lang="en-US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eu.europa.ec.eudi.pid.de.1</a:t>
            </a:r>
          </a:p>
          <a:p>
            <a:r>
              <a:rPr lang="en-US" dirty="0"/>
              <a:t>Health Certificates</a:t>
            </a:r>
          </a:p>
          <a:p>
            <a:pPr lvl="1"/>
            <a:r>
              <a:rPr lang="en-US" dirty="0"/>
              <a:t>Mobile International Certificate of Vaccination (micov) namespace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org.micov.medical.1</a:t>
            </a:r>
          </a:p>
          <a:p>
            <a:endParaRPr lang="en-US" dirty="0"/>
          </a:p>
        </p:txBody>
      </p:sp>
      <p:pic>
        <p:nvPicPr>
          <p:cNvPr id="4" name="Picture 3" descr="ISO logo">
            <a:extLst>
              <a:ext uri="{FF2B5EF4-FFF2-40B4-BE49-F238E27FC236}">
                <a16:creationId xmlns:a16="http://schemas.microsoft.com/office/drawing/2014/main" id="{24862B2B-52FB-D162-9905-0147ED7B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40" y="440307"/>
            <a:ext cx="3188495" cy="17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DA18-DB8D-D3BE-0294-19E7BCA1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Disclosure JWT (SD-JWT)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C71E-E6F4-ADDB-7761-7C68DFE7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JSON-based credential format</a:t>
            </a:r>
          </a:p>
          <a:p>
            <a:r>
              <a:rPr lang="en-US" dirty="0"/>
              <a:t>Supports salted hash-based selective disclosure of claims</a:t>
            </a:r>
          </a:p>
          <a:p>
            <a:r>
              <a:rPr lang="en-US" dirty="0"/>
              <a:t>Claims not namespaced</a:t>
            </a:r>
          </a:p>
          <a:p>
            <a:r>
              <a:rPr lang="en-US" dirty="0"/>
              <a:t>Claims from IANA JWT Claims Registry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family_name</a:t>
            </a:r>
            <a:r>
              <a:rPr lang="en-US" dirty="0"/>
              <a:t>, etc.</a:t>
            </a:r>
          </a:p>
          <a:p>
            <a:endParaRPr lang="en-US" dirty="0"/>
          </a:p>
          <a:p>
            <a:r>
              <a:rPr lang="en-US" dirty="0"/>
              <a:t>SD-JWT VC based on SD-JWT</a:t>
            </a:r>
          </a:p>
          <a:p>
            <a:pPr lvl="1"/>
            <a:r>
              <a:rPr lang="en-US" dirty="0"/>
              <a:t>Adds validation and processing rules</a:t>
            </a:r>
          </a:p>
          <a:p>
            <a:r>
              <a:rPr lang="en-US" dirty="0"/>
              <a:t>Both in development in the IETF OAuth working group</a:t>
            </a:r>
          </a:p>
        </p:txBody>
      </p:sp>
      <p:pic>
        <p:nvPicPr>
          <p:cNvPr id="7" name="Picture 6" descr="IETF logo">
            <a:extLst>
              <a:ext uri="{FF2B5EF4-FFF2-40B4-BE49-F238E27FC236}">
                <a16:creationId xmlns:a16="http://schemas.microsoft.com/office/drawing/2014/main" id="{72FD8DC0-EDC3-4B18-CBD0-3BBBF2CE6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71" y="681036"/>
            <a:ext cx="2322874" cy="12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1237</Words>
  <Application>Microsoft Office PowerPoint</Application>
  <PresentationFormat>Widescreen</PresentationFormat>
  <Paragraphs>202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Courier New</vt:lpstr>
      <vt:lpstr>Office Theme</vt:lpstr>
      <vt:lpstr>So you want to use Digital Credentials?  You’re now facing a myriad of choices! </vt:lpstr>
      <vt:lpstr>The Promise of Digital Credentials</vt:lpstr>
      <vt:lpstr>The myriad of choices you’re now facing…</vt:lpstr>
      <vt:lpstr>What are they called?</vt:lpstr>
      <vt:lpstr>What kind(s) of digital credentials to use?</vt:lpstr>
      <vt:lpstr>W3C Verifiable Credentials</vt:lpstr>
      <vt:lpstr>ISO mDOC</vt:lpstr>
      <vt:lpstr>ISO mDOC</vt:lpstr>
      <vt:lpstr>Selective Disclosure JWT (SD-JWT)</vt:lpstr>
      <vt:lpstr>Selective Disclosure CWT (SD-CWT)</vt:lpstr>
      <vt:lpstr>JSON Web Proof (JWP)</vt:lpstr>
      <vt:lpstr>X.509 Certificate</vt:lpstr>
      <vt:lpstr>How to communicate them?</vt:lpstr>
      <vt:lpstr>Issuance and Presentation</vt:lpstr>
      <vt:lpstr>Credential Issuance Mechanisms</vt:lpstr>
      <vt:lpstr>Credential Presentation Mechanisms</vt:lpstr>
      <vt:lpstr>More Credential Communication Options</vt:lpstr>
      <vt:lpstr>How do you choose credentials?</vt:lpstr>
      <vt:lpstr>Query Languages</vt:lpstr>
      <vt:lpstr>Credential Choice User Interfaces</vt:lpstr>
      <vt:lpstr>Establishing Trust</vt:lpstr>
      <vt:lpstr>Multiple Different Ways to Establish Trust</vt:lpstr>
      <vt:lpstr>Thought Experiment on Trust Establishment</vt:lpstr>
      <vt:lpstr>Usability is Everything</vt:lpstr>
      <vt:lpstr>Will people be able to use it and want to?</vt:lpstr>
      <vt:lpstr>Building Ecosystems is Hard</vt:lpstr>
      <vt:lpstr>Must be compelling value for all parties</vt:lpstr>
      <vt:lpstr>Katryna Dow on Building Ecosystems</vt:lpstr>
      <vt:lpstr>Juliana Cafik on Digital Credentials</vt:lpstr>
      <vt:lpstr>Standards are about making choices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Jones</dc:creator>
  <cp:lastModifiedBy>Michael Jones</cp:lastModifiedBy>
  <cp:revision>69</cp:revision>
  <dcterms:created xsi:type="dcterms:W3CDTF">2025-05-06T15:20:42Z</dcterms:created>
  <dcterms:modified xsi:type="dcterms:W3CDTF">2025-05-07T16:06:06Z</dcterms:modified>
</cp:coreProperties>
</file>