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embeddedFontLst>
    <p:embeddedFont>
      <p:font typeface="Arial Black" panose="020B0A04020102020204" pitchFamily="34" charset="0"/>
      <p:regular r:id="rId29"/>
      <p:bold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Libre Franklin Black" pitchFamily="2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296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fHgdZAEsA2/oJoQ5L+n0N7uli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57"/>
      </p:cViewPr>
      <p:guideLst>
        <p:guide pos="729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358566376_0_1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e358566376_0_1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g2e358566376_0_19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358566376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358566376_0_1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two parties. Not centralised.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checkbox these days because of data minimization.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e358566376_0_1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2e358566376_0_1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Social login, National Identity.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Acct URI feature not used. SIOP (openid://) not used.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e358566376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762" y="686422"/>
            <a:ext cx="6672600" cy="342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e358566376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Standing on the achievements of preceding initiatives</a:t>
            </a:r>
            <a:endParaRPr dirty="0"/>
          </a:p>
        </p:txBody>
      </p:sp>
      <p:sp>
        <p:nvSpPr>
          <p:cNvPr id="339" name="Google Shape;339;g2e358566376_0_1612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358566376_0_1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762" y="686422"/>
            <a:ext cx="6672600" cy="342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2e358566376_0_1833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92" name="Google Shape;392;g2e358566376_0_1833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358566376_0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g2e358566376_0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e358566376_0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762" y="686422"/>
            <a:ext cx="6672600" cy="342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2e358566376_0_1224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05" name="Google Shape;405;g2e358566376_0_1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358566376_0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762" y="686422"/>
            <a:ext cx="6672600" cy="342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2e358566376_0_1862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22" name="Google Shape;422;g2e358566376_0_1862:notes"/>
          <p:cNvSpPr txBox="1">
            <a:spLocks noGrp="1"/>
          </p:cNvSpPr>
          <p:nvPr>
            <p:ph type="sldNum" idx="12"/>
          </p:nvPr>
        </p:nvSpPr>
        <p:spPr>
          <a:xfrm>
            <a:off x="3884613" y="868522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358566376_0_1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e358566376_0_1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5" name="Google Shape;445;g2e358566376_0_19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e358566376_0_1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e358566376_0_1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3" name="Google Shape;453;g2e358566376_0_18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Google Shape;4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358566376_0_808"/>
          <p:cNvSpPr txBox="1">
            <a:spLocks noGrp="1"/>
          </p:cNvSpPr>
          <p:nvPr>
            <p:ph type="title"/>
          </p:nvPr>
        </p:nvSpPr>
        <p:spPr>
          <a:xfrm>
            <a:off x="1781226" y="2205534"/>
            <a:ext cx="8629500" cy="1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EAB"/>
              </a:buClr>
              <a:buSzPts val="5600"/>
              <a:buFont typeface="Arial"/>
              <a:buNone/>
              <a:defRPr sz="5600">
                <a:solidFill>
                  <a:srgbClr val="FEDEA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e358566376_0_808"/>
          <p:cNvSpPr txBox="1">
            <a:spLocks noGrp="1"/>
          </p:cNvSpPr>
          <p:nvPr>
            <p:ph type="body" idx="1"/>
          </p:nvPr>
        </p:nvSpPr>
        <p:spPr>
          <a:xfrm>
            <a:off x="1781175" y="4172229"/>
            <a:ext cx="8629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358566376_0_912"/>
          <p:cNvSpPr txBox="1">
            <a:spLocks noGrp="1"/>
          </p:cNvSpPr>
          <p:nvPr>
            <p:ph type="title"/>
          </p:nvPr>
        </p:nvSpPr>
        <p:spPr>
          <a:xfrm>
            <a:off x="838200" y="899886"/>
            <a:ext cx="105156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434"/>
              </a:buClr>
              <a:buSzPts val="3200"/>
              <a:buFont typeface="Arial Black"/>
              <a:buNone/>
              <a:defRPr sz="3200" b="1" i="0">
                <a:solidFill>
                  <a:srgbClr val="16243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e358566376_0_9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358566376_0_916"/>
          <p:cNvSpPr txBox="1">
            <a:spLocks noGrp="1"/>
          </p:cNvSpPr>
          <p:nvPr>
            <p:ph type="body" idx="1"/>
          </p:nvPr>
        </p:nvSpPr>
        <p:spPr>
          <a:xfrm>
            <a:off x="838200" y="2002971"/>
            <a:ext cx="5181600" cy="3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2e358566376_0_916"/>
          <p:cNvSpPr txBox="1">
            <a:spLocks noGrp="1"/>
          </p:cNvSpPr>
          <p:nvPr>
            <p:ph type="body" idx="2"/>
          </p:nvPr>
        </p:nvSpPr>
        <p:spPr>
          <a:xfrm>
            <a:off x="6172200" y="2002971"/>
            <a:ext cx="5181600" cy="3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e358566376_0_916"/>
          <p:cNvSpPr txBox="1">
            <a:spLocks noGrp="1"/>
          </p:cNvSpPr>
          <p:nvPr>
            <p:ph type="title"/>
          </p:nvPr>
        </p:nvSpPr>
        <p:spPr>
          <a:xfrm>
            <a:off x="838200" y="899886"/>
            <a:ext cx="105156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434"/>
              </a:buClr>
              <a:buSzPts val="3200"/>
              <a:buFont typeface="Arial Black"/>
              <a:buNone/>
              <a:defRPr sz="3200" b="1" i="0">
                <a:solidFill>
                  <a:srgbClr val="16243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358566376_0_921"/>
          <p:cNvSpPr txBox="1">
            <a:spLocks noGrp="1"/>
          </p:cNvSpPr>
          <p:nvPr>
            <p:ph type="title"/>
          </p:nvPr>
        </p:nvSpPr>
        <p:spPr>
          <a:xfrm>
            <a:off x="838200" y="899886"/>
            <a:ext cx="105156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434"/>
              </a:buClr>
              <a:buSzPts val="3200"/>
              <a:buFont typeface="Arial Black"/>
              <a:buNone/>
              <a:defRPr sz="3200" b="1" i="0">
                <a:solidFill>
                  <a:srgbClr val="16243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 Header 2_1"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358566376_0_934"/>
          <p:cNvSpPr txBox="1">
            <a:spLocks noGrp="1"/>
          </p:cNvSpPr>
          <p:nvPr>
            <p:ph type="title"/>
          </p:nvPr>
        </p:nvSpPr>
        <p:spPr>
          <a:xfrm>
            <a:off x="831850" y="2004096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EAB"/>
              </a:buClr>
              <a:buSzPts val="4800"/>
              <a:buFont typeface="Arial Black"/>
              <a:buNone/>
              <a:defRPr sz="4800" b="1" i="0">
                <a:solidFill>
                  <a:srgbClr val="FEDEA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C Titelfolie">
  <p:cSld name="KC Titelfoli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e358566376_0_9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1" y="0"/>
            <a:ext cx="12184709" cy="6903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e358566376_0_947"/>
          <p:cNvSpPr/>
          <p:nvPr/>
        </p:nvSpPr>
        <p:spPr>
          <a:xfrm>
            <a:off x="0" y="1860635"/>
            <a:ext cx="12192000" cy="2362500"/>
          </a:xfrm>
          <a:prstGeom prst="rect">
            <a:avLst/>
          </a:prstGeom>
          <a:solidFill>
            <a:schemeClr val="dk1">
              <a:alpha val="49410"/>
            </a:scheme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g2e358566376_0_947"/>
          <p:cNvSpPr txBox="1">
            <a:spLocks noGrp="1"/>
          </p:cNvSpPr>
          <p:nvPr>
            <p:ph type="title"/>
          </p:nvPr>
        </p:nvSpPr>
        <p:spPr>
          <a:xfrm>
            <a:off x="722457" y="2506280"/>
            <a:ext cx="10698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e358566376_0_947"/>
          <p:cNvSpPr>
            <a:spLocks noGrp="1"/>
          </p:cNvSpPr>
          <p:nvPr>
            <p:ph type="pic" idx="2"/>
          </p:nvPr>
        </p:nvSpPr>
        <p:spPr>
          <a:xfrm>
            <a:off x="722457" y="4002253"/>
            <a:ext cx="960000" cy="960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e358566376_0_947"/>
          <p:cNvSpPr txBox="1">
            <a:spLocks noGrp="1"/>
          </p:cNvSpPr>
          <p:nvPr>
            <p:ph type="body" idx="1"/>
          </p:nvPr>
        </p:nvSpPr>
        <p:spPr>
          <a:xfrm>
            <a:off x="1780305" y="4002089"/>
            <a:ext cx="24384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marL="1371600" lvl="2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4pPr>
            <a:lvl5pPr marL="2286000" lvl="4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9pPr>
          </a:lstStyle>
          <a:p>
            <a:endParaRPr/>
          </a:p>
        </p:txBody>
      </p:sp>
      <p:sp>
        <p:nvSpPr>
          <p:cNvPr id="112" name="Google Shape;112;g2e358566376_0_947"/>
          <p:cNvSpPr>
            <a:spLocks noGrp="1"/>
          </p:cNvSpPr>
          <p:nvPr>
            <p:ph type="pic" idx="3"/>
          </p:nvPr>
        </p:nvSpPr>
        <p:spPr>
          <a:xfrm>
            <a:off x="722457" y="5047372"/>
            <a:ext cx="960000" cy="960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e358566376_0_947"/>
          <p:cNvSpPr txBox="1">
            <a:spLocks noGrp="1"/>
          </p:cNvSpPr>
          <p:nvPr>
            <p:ph type="body" idx="4"/>
          </p:nvPr>
        </p:nvSpPr>
        <p:spPr>
          <a:xfrm>
            <a:off x="1780305" y="5053287"/>
            <a:ext cx="24384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marL="1371600" lvl="2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4pPr>
            <a:lvl5pPr marL="2286000" lvl="4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g2e358566376_0_947"/>
          <p:cNvSpPr>
            <a:spLocks noGrp="1"/>
          </p:cNvSpPr>
          <p:nvPr>
            <p:ph type="pic" idx="5"/>
          </p:nvPr>
        </p:nvSpPr>
        <p:spPr>
          <a:xfrm>
            <a:off x="4324997" y="4002253"/>
            <a:ext cx="960000" cy="960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e358566376_0_947"/>
          <p:cNvSpPr txBox="1">
            <a:spLocks noGrp="1"/>
          </p:cNvSpPr>
          <p:nvPr>
            <p:ph type="body" idx="6"/>
          </p:nvPr>
        </p:nvSpPr>
        <p:spPr>
          <a:xfrm>
            <a:off x="5382845" y="4002089"/>
            <a:ext cx="24384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marL="1371600" lvl="2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4pPr>
            <a:lvl5pPr marL="2286000" lvl="4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9pPr>
          </a:lstStyle>
          <a:p>
            <a:endParaRPr/>
          </a:p>
        </p:txBody>
      </p:sp>
      <p:sp>
        <p:nvSpPr>
          <p:cNvPr id="116" name="Google Shape;116;g2e358566376_0_947"/>
          <p:cNvSpPr>
            <a:spLocks noGrp="1"/>
          </p:cNvSpPr>
          <p:nvPr>
            <p:ph type="pic" idx="7"/>
          </p:nvPr>
        </p:nvSpPr>
        <p:spPr>
          <a:xfrm>
            <a:off x="4324997" y="5047372"/>
            <a:ext cx="960000" cy="960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e358566376_0_947"/>
          <p:cNvSpPr txBox="1">
            <a:spLocks noGrp="1"/>
          </p:cNvSpPr>
          <p:nvPr>
            <p:ph type="body" idx="8"/>
          </p:nvPr>
        </p:nvSpPr>
        <p:spPr>
          <a:xfrm>
            <a:off x="5382845" y="5053287"/>
            <a:ext cx="24384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marL="1371600" lvl="2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4pPr>
            <a:lvl5pPr marL="2286000" lvl="4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g2e358566376_0_947"/>
          <p:cNvSpPr>
            <a:spLocks noGrp="1"/>
          </p:cNvSpPr>
          <p:nvPr>
            <p:ph type="pic" idx="9"/>
          </p:nvPr>
        </p:nvSpPr>
        <p:spPr>
          <a:xfrm>
            <a:off x="7924901" y="4002253"/>
            <a:ext cx="960000" cy="960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e358566376_0_947"/>
          <p:cNvSpPr txBox="1">
            <a:spLocks noGrp="1"/>
          </p:cNvSpPr>
          <p:nvPr>
            <p:ph type="body" idx="13"/>
          </p:nvPr>
        </p:nvSpPr>
        <p:spPr>
          <a:xfrm>
            <a:off x="8982749" y="4002089"/>
            <a:ext cx="24384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marL="1371600" lvl="2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4pPr>
            <a:lvl5pPr marL="2286000" lvl="4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9pPr>
          </a:lstStyle>
          <a:p>
            <a:endParaRPr/>
          </a:p>
        </p:txBody>
      </p:sp>
      <p:sp>
        <p:nvSpPr>
          <p:cNvPr id="120" name="Google Shape;120;g2e358566376_0_947"/>
          <p:cNvSpPr>
            <a:spLocks noGrp="1"/>
          </p:cNvSpPr>
          <p:nvPr>
            <p:ph type="pic" idx="14"/>
          </p:nvPr>
        </p:nvSpPr>
        <p:spPr>
          <a:xfrm>
            <a:off x="7924901" y="5047372"/>
            <a:ext cx="960000" cy="960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e358566376_0_947"/>
          <p:cNvSpPr txBox="1">
            <a:spLocks noGrp="1"/>
          </p:cNvSpPr>
          <p:nvPr>
            <p:ph type="body" idx="15"/>
          </p:nvPr>
        </p:nvSpPr>
        <p:spPr>
          <a:xfrm>
            <a:off x="8982749" y="5053287"/>
            <a:ext cx="24384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marL="1371600" lvl="2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3pPr>
            <a:lvl4pPr marL="1828800" lvl="3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4pPr>
            <a:lvl5pPr marL="2286000" lvl="4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5pPr>
            <a:lvl6pPr marL="2743200" lvl="5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6pPr>
            <a:lvl7pPr marL="3200400" lvl="6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7pPr>
            <a:lvl8pPr marL="3657600" lvl="7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8pPr>
            <a:lvl9pPr marL="4114800" lvl="8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1" descr="openid-logo-wordmar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1152" y="301401"/>
            <a:ext cx="2564604" cy="109454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358566376_0_963"/>
          <p:cNvSpPr txBox="1">
            <a:spLocks noGrp="1"/>
          </p:cNvSpPr>
          <p:nvPr>
            <p:ph type="title"/>
          </p:nvPr>
        </p:nvSpPr>
        <p:spPr>
          <a:xfrm>
            <a:off x="239360" y="2204880"/>
            <a:ext cx="11628900" cy="1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Libre Franklin Black"/>
              <a:buNone/>
              <a:defRPr sz="4900" b="0" cap="none">
                <a:solidFill>
                  <a:srgbClr val="FFFFFF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e358566376_0_963"/>
          <p:cNvSpPr txBox="1">
            <a:spLocks noGrp="1"/>
          </p:cNvSpPr>
          <p:nvPr>
            <p:ph type="sldNum" idx="12"/>
          </p:nvPr>
        </p:nvSpPr>
        <p:spPr>
          <a:xfrm>
            <a:off x="10352541" y="295729"/>
            <a:ext cx="8379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358566376_0_966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e358566376_0_966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2e358566376_0_966"/>
          <p:cNvSpPr txBox="1">
            <a:spLocks noGrp="1"/>
          </p:cNvSpPr>
          <p:nvPr>
            <p:ph type="dt" idx="10"/>
          </p:nvPr>
        </p:nvSpPr>
        <p:spPr>
          <a:xfrm rot="5400000">
            <a:off x="10155789" y="1790551"/>
            <a:ext cx="990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 dirty="0"/>
          </a:p>
        </p:txBody>
      </p:sp>
      <p:sp>
        <p:nvSpPr>
          <p:cNvPr id="129" name="Google Shape;129;g2e358566376_0_966"/>
          <p:cNvSpPr txBox="1">
            <a:spLocks noGrp="1"/>
          </p:cNvSpPr>
          <p:nvPr>
            <p:ph type="ftr" idx="11"/>
          </p:nvPr>
        </p:nvSpPr>
        <p:spPr>
          <a:xfrm rot="5400000">
            <a:off x="8951722" y="3225150"/>
            <a:ext cx="3859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 dirty="0"/>
          </a:p>
        </p:txBody>
      </p:sp>
      <p:sp>
        <p:nvSpPr>
          <p:cNvPr id="130" name="Google Shape;130;g2e358566376_0_966"/>
          <p:cNvSpPr txBox="1">
            <a:spLocks noGrp="1"/>
          </p:cNvSpPr>
          <p:nvPr>
            <p:ph type="sldNum" idx="12"/>
          </p:nvPr>
        </p:nvSpPr>
        <p:spPr>
          <a:xfrm>
            <a:off x="10352541" y="295729"/>
            <a:ext cx="8379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D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358566376_0_972"/>
          <p:cNvSpPr txBox="1">
            <a:spLocks noGrp="1"/>
          </p:cNvSpPr>
          <p:nvPr>
            <p:ph type="title"/>
          </p:nvPr>
        </p:nvSpPr>
        <p:spPr>
          <a:xfrm>
            <a:off x="646112" y="452717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e358566376_0_972"/>
          <p:cNvSpPr txBox="1">
            <a:spLocks noGrp="1"/>
          </p:cNvSpPr>
          <p:nvPr>
            <p:ph type="dt" idx="10"/>
          </p:nvPr>
        </p:nvSpPr>
        <p:spPr>
          <a:xfrm rot="5400000">
            <a:off x="10155789" y="1790551"/>
            <a:ext cx="990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 dirty="0"/>
          </a:p>
        </p:txBody>
      </p:sp>
      <p:sp>
        <p:nvSpPr>
          <p:cNvPr id="134" name="Google Shape;134;g2e358566376_0_972"/>
          <p:cNvSpPr txBox="1">
            <a:spLocks noGrp="1"/>
          </p:cNvSpPr>
          <p:nvPr>
            <p:ph type="ftr" idx="11"/>
          </p:nvPr>
        </p:nvSpPr>
        <p:spPr>
          <a:xfrm rot="5400000">
            <a:off x="8951722" y="3225150"/>
            <a:ext cx="3859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 dirty="0"/>
          </a:p>
        </p:txBody>
      </p:sp>
      <p:sp>
        <p:nvSpPr>
          <p:cNvPr id="135" name="Google Shape;135;g2e358566376_0_972"/>
          <p:cNvSpPr txBox="1">
            <a:spLocks noGrp="1"/>
          </p:cNvSpPr>
          <p:nvPr>
            <p:ph type="sldNum" idx="12"/>
          </p:nvPr>
        </p:nvSpPr>
        <p:spPr>
          <a:xfrm>
            <a:off x="10352541" y="295729"/>
            <a:ext cx="8379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36" name="Google Shape;136;g2e358566376_0_972" descr="openid-logo-wordmar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1152" y="301401"/>
            <a:ext cx="2564604" cy="1094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2" descr="openid-logo-wordmar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1152" y="301401"/>
            <a:ext cx="2564604" cy="109454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615950" y="274638"/>
            <a:ext cx="872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358566376_0_8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88" name="Google Shape;88;g2e358566376_0_8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9" name="Google Shape;89;g2e358566376_0_805" descr="openid-logo-wordmark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25152" y="93401"/>
            <a:ext cx="2564604" cy="10945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45.jpg"/><Relationship Id="rId7" Type="http://schemas.openxmlformats.org/officeDocument/2006/relationships/image" Target="../media/image39.jp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g"/><Relationship Id="rId11" Type="http://schemas.openxmlformats.org/officeDocument/2006/relationships/image" Target="../media/image43.png"/><Relationship Id="rId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46.jpg"/><Relationship Id="rId9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9.jpg"/><Relationship Id="rId3" Type="http://schemas.openxmlformats.org/officeDocument/2006/relationships/image" Target="../media/image45.jpg"/><Relationship Id="rId7" Type="http://schemas.openxmlformats.org/officeDocument/2006/relationships/image" Target="../media/image39.jp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g"/><Relationship Id="rId11" Type="http://schemas.openxmlformats.org/officeDocument/2006/relationships/image" Target="../media/image43.png"/><Relationship Id="rId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46.jpg"/><Relationship Id="rId9" Type="http://schemas.openxmlformats.org/officeDocument/2006/relationships/image" Target="../media/image41.jpg"/><Relationship Id="rId1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penid-specs-ab@lists.openid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gif"/><Relationship Id="rId1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358566376_0_1934"/>
          <p:cNvSpPr txBox="1">
            <a:spLocks noGrp="1"/>
          </p:cNvSpPr>
          <p:nvPr>
            <p:ph type="ctrTitle"/>
          </p:nvPr>
        </p:nvSpPr>
        <p:spPr>
          <a:xfrm>
            <a:off x="782128" y="2390193"/>
            <a:ext cx="106161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Lessons Learned from OpenID Connect</a:t>
            </a:r>
            <a:endParaRPr b="1" dirty="0"/>
          </a:p>
        </p:txBody>
      </p:sp>
      <p:sp>
        <p:nvSpPr>
          <p:cNvPr id="143" name="Google Shape;143;g2e358566376_0_1934"/>
          <p:cNvSpPr txBox="1">
            <a:spLocks noGrp="1"/>
          </p:cNvSpPr>
          <p:nvPr>
            <p:ph type="subTitle" idx="1"/>
          </p:nvPr>
        </p:nvSpPr>
        <p:spPr>
          <a:xfrm>
            <a:off x="1964642" y="3895725"/>
            <a:ext cx="8257800" cy="26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Torsten Lodderstedt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SPRIND, OWF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44" name="Google Shape;144;g2e358566376_0_1934" descr="openid-logo-word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658" y="744594"/>
            <a:ext cx="3535157" cy="150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Extensible by Design</a:t>
            </a:r>
            <a:endParaRPr dirty="0"/>
          </a:p>
        </p:txBody>
      </p:sp>
      <p:sp>
        <p:nvSpPr>
          <p:cNvPr id="235" name="Google Shape;235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Successful systems have to adapt and grow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Always specified that “additional values may be used”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And specified that not-understood values don’t cause errors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Enables adding things without breaking existing deployments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Indeed, many successful Connect (and OAuth) extensions have been created and deployed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Including logout and identity assurance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Built using Modular Components</a:t>
            </a:r>
            <a:endParaRPr dirty="0"/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Created components and features we needed in parallel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JSON Web Signature (JWS)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JSON Web Encryption (JWE)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JSON Web Key (JWK)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JSON Web Token (JWT)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WebFinger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ID Token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615950" y="274638"/>
            <a:ext cx="872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We Achieved</a:t>
            </a:r>
            <a:endParaRPr dirty="0"/>
          </a:p>
        </p:txBody>
      </p:sp>
      <p:sp>
        <p:nvSpPr>
          <p:cNvPr id="247" name="Google Shape;24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Most used identity protocol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Thousands of interoperable implementations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dirty="0"/>
              <a:t>In every conceivable language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Certification Program making interop a reality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ISO accepted our submission for republication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48" name="Google Shape;248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7600" y="2040573"/>
            <a:ext cx="5384800" cy="3645217"/>
          </a:xfrm>
          <a:prstGeom prst="roundRect">
            <a:avLst>
              <a:gd name="adj" fmla="val 616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dirty="0"/>
              <a:t>Innumerable OpenID Connect Deployments</a:t>
            </a:r>
            <a:endParaRPr dirty="0"/>
          </a:p>
        </p:txBody>
      </p:sp>
      <p:sp>
        <p:nvSpPr>
          <p:cNvPr id="255" name="Google Shape;255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Android, AOL, Apple, AT&amp;T, Auth0, Deutsche Telekom, ForgeRock, Google, GrabTaxi, GSMA Mobile Connect, IBM, KDDI, Microsoft, NEC, NRI, NTT, Okta, Oracle, Orange, Ping Identity, Red Hat, Salesforce, Softbank, Symantec, </a:t>
            </a:r>
            <a:r>
              <a:rPr lang="en-US" b="0" i="0" u="none" strike="noStrike" dirty="0">
                <a:latin typeface="Arial"/>
                <a:ea typeface="Arial"/>
                <a:cs typeface="Arial"/>
                <a:sym typeface="Arial"/>
              </a:rPr>
              <a:t>Telefónica</a:t>
            </a:r>
            <a:r>
              <a:rPr lang="en-US" dirty="0"/>
              <a:t>, Verizon, Yahoo, Yahoo! Japan, all use OpenID Connect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And many MANY more!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Lessons Learned</a:t>
            </a:r>
            <a:endParaRPr dirty="0"/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Developers choose things that are simple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Developer choice critical to adoption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Interoperability and security require rigorous testing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OpenID Certification program was essential to Connect’s success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Extensibility is critical to long-term success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Deployments have to be easy to use (or they won’t be used)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Most RPs limited IdP choice as a simplification</a:t>
            </a:r>
            <a:endParaRPr dirty="0"/>
          </a:p>
          <a:p>
            <a:pPr marL="114300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Even though Connect was designed to give users complete choice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Not everything works out the way you planned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Developer and deployer feedback is gold!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>
            <a:spLocks noGrp="1"/>
          </p:cNvSpPr>
          <p:nvPr>
            <p:ph type="ctrTitle"/>
          </p:nvPr>
        </p:nvSpPr>
        <p:spPr>
          <a:xfrm>
            <a:off x="834800" y="2420300"/>
            <a:ext cx="10399500" cy="1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7300" b="1" dirty="0">
                <a:solidFill>
                  <a:schemeClr val="accent6"/>
                </a:solidFill>
              </a:rPr>
              <a:t>O</a:t>
            </a:r>
            <a:r>
              <a:rPr lang="en-US" sz="7300" dirty="0"/>
              <a:t>h, </a:t>
            </a:r>
            <a:r>
              <a:rPr lang="en-US" sz="7300" b="1" dirty="0">
                <a:solidFill>
                  <a:schemeClr val="accent6"/>
                </a:solidFill>
              </a:rPr>
              <a:t>I</a:t>
            </a:r>
            <a:r>
              <a:rPr lang="en-US" sz="7300" dirty="0"/>
              <a:t>ts </a:t>
            </a:r>
            <a:r>
              <a:rPr lang="en-US" sz="7300" b="1" dirty="0">
                <a:solidFill>
                  <a:schemeClr val="accent6"/>
                </a:solidFill>
              </a:rPr>
              <a:t>D</a:t>
            </a:r>
            <a:r>
              <a:rPr lang="en-US" sz="7300" dirty="0"/>
              <a:t>amn </a:t>
            </a:r>
            <a:r>
              <a:rPr lang="en-US" sz="7300" b="1" dirty="0">
                <a:solidFill>
                  <a:schemeClr val="accent6"/>
                </a:solidFill>
              </a:rPr>
              <a:t>C</a:t>
            </a:r>
            <a:r>
              <a:rPr lang="en-US" sz="7300" dirty="0"/>
              <a:t>omplex?!</a:t>
            </a:r>
            <a:endParaRPr sz="7300" b="1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subTitle" idx="1"/>
          </p:nvPr>
        </p:nvSpPr>
        <p:spPr>
          <a:xfrm>
            <a:off x="834802" y="3895725"/>
            <a:ext cx="5906100" cy="26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Nat Sakimura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 Consulting ETC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5655087" y="4356107"/>
            <a:ext cx="131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806" y="5136891"/>
            <a:ext cx="413712" cy="41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 txBox="1"/>
          <p:nvPr/>
        </p:nvSpPr>
        <p:spPr>
          <a:xfrm>
            <a:off x="5596508" y="5177117"/>
            <a:ext cx="5483839" cy="41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https://youtube.com/@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NatSakimura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5596508" y="5646365"/>
            <a:ext cx="5985896" cy="41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https://www.linkedin.com/in/natsakimura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806" y="5654089"/>
            <a:ext cx="413712" cy="41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7730" y="4599314"/>
            <a:ext cx="413712" cy="41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 txBox="1"/>
          <p:nvPr/>
        </p:nvSpPr>
        <p:spPr>
          <a:xfrm>
            <a:off x="7392072" y="4348489"/>
            <a:ext cx="4041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.sakimura.org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5" descr="openid-logo-wordmar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52858" y="744594"/>
            <a:ext cx="3535157" cy="150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2798" y="4611211"/>
            <a:ext cx="403150" cy="3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5"/>
          <p:cNvSpPr txBox="1"/>
          <p:nvPr/>
        </p:nvSpPr>
        <p:spPr>
          <a:xfrm>
            <a:off x="5655087" y="4756307"/>
            <a:ext cx="131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_en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7392072" y="4763989"/>
            <a:ext cx="4041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</a:t>
            </a: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.sakimura.org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358566376_0_1663"/>
          <p:cNvSpPr txBox="1">
            <a:spLocks noGrp="1"/>
          </p:cNvSpPr>
          <p:nvPr>
            <p:ph type="ctrTitle" idx="4294967295"/>
          </p:nvPr>
        </p:nvSpPr>
        <p:spPr>
          <a:xfrm>
            <a:off x="276280" y="533875"/>
            <a:ext cx="7772700" cy="211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OpenID Connect: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</a:rPr>
              <a:t>Online</a:t>
            </a:r>
            <a:r>
              <a:rPr lang="en-US" dirty="0"/>
              <a:t> Selective Claims Disclosure Protocol </a:t>
            </a:r>
            <a:endParaRPr dirty="0"/>
          </a:p>
        </p:txBody>
      </p:sp>
      <p:grpSp>
        <p:nvGrpSpPr>
          <p:cNvPr id="285" name="Google Shape;285;g2e358566376_0_1663"/>
          <p:cNvGrpSpPr/>
          <p:nvPr/>
        </p:nvGrpSpPr>
        <p:grpSpPr>
          <a:xfrm>
            <a:off x="3194628" y="1768763"/>
            <a:ext cx="8707757" cy="4649394"/>
            <a:chOff x="669233" y="641999"/>
            <a:chExt cx="7774783" cy="4347259"/>
          </a:xfrm>
        </p:grpSpPr>
        <p:pic>
          <p:nvPicPr>
            <p:cNvPr id="286" name="Google Shape;286;g2e358566376_0_16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09386" y="2455275"/>
              <a:ext cx="1207625" cy="1539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7" name="Google Shape;287;g2e358566376_0_1663"/>
            <p:cNvGrpSpPr/>
            <p:nvPr/>
          </p:nvGrpSpPr>
          <p:grpSpPr>
            <a:xfrm>
              <a:off x="669233" y="930051"/>
              <a:ext cx="7774783" cy="3732270"/>
              <a:chOff x="394749" y="925831"/>
              <a:chExt cx="7774783" cy="3732270"/>
            </a:xfrm>
          </p:grpSpPr>
          <p:pic>
            <p:nvPicPr>
              <p:cNvPr id="288" name="Google Shape;288;g2e358566376_0_166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94749" y="1678922"/>
                <a:ext cx="2141238" cy="11960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g2e358566376_0_166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51319" y="2975222"/>
                <a:ext cx="1587268" cy="14644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g2e358566376_0_166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5400000" flipH="1">
                <a:off x="2751930" y="1505169"/>
                <a:ext cx="1290066" cy="18541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g2e358566376_0_166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5400000">
                <a:off x="2722675" y="2776584"/>
                <a:ext cx="1290068" cy="18541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g2e358566376_0_166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661281" y="2229371"/>
                <a:ext cx="1409700" cy="1536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3" name="Google Shape;293;g2e358566376_0_1663"/>
              <p:cNvSpPr/>
              <p:nvPr/>
            </p:nvSpPr>
            <p:spPr>
              <a:xfrm>
                <a:off x="5465258" y="2754278"/>
                <a:ext cx="1030800" cy="486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CA3534"/>
                  </a:gs>
                  <a:gs pos="100000">
                    <a:srgbClr val="8C100F"/>
                  </a:gs>
                </a:gsLst>
                <a:lin ang="5400012" scaled="0"/>
              </a:gradFill>
              <a:ln w="9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4" name="Google Shape;294;g2e358566376_0_1663"/>
              <p:cNvSpPr txBox="1"/>
              <p:nvPr/>
            </p:nvSpPr>
            <p:spPr>
              <a:xfrm>
                <a:off x="2231639" y="2786239"/>
                <a:ext cx="145020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5" name="Google Shape;295;g2e358566376_0_1663"/>
              <p:cNvSpPr txBox="1"/>
              <p:nvPr/>
            </p:nvSpPr>
            <p:spPr>
              <a:xfrm>
                <a:off x="5518210" y="3241180"/>
                <a:ext cx="924900" cy="3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ID Token</a:t>
                </a:r>
                <a:endParaRPr sz="1600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Claims</a:t>
                </a:r>
                <a:endParaRPr sz="1600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AT/RT</a:t>
                </a:r>
                <a:endParaRPr sz="1600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Etc. </a:t>
                </a:r>
                <a:endParaRPr sz="1600" dirty="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6" name="Google Shape;296;g2e358566376_0_1663"/>
              <p:cNvSpPr txBox="1"/>
              <p:nvPr/>
            </p:nvSpPr>
            <p:spPr>
              <a:xfrm>
                <a:off x="3705481" y="4281001"/>
                <a:ext cx="2162700" cy="3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dirty="0"/>
              </a:p>
            </p:txBody>
          </p:sp>
          <p:sp>
            <p:nvSpPr>
              <p:cNvPr id="297" name="Google Shape;297;g2e358566376_0_1663"/>
              <p:cNvSpPr txBox="1"/>
              <p:nvPr/>
            </p:nvSpPr>
            <p:spPr>
              <a:xfrm>
                <a:off x="435078" y="925831"/>
                <a:ext cx="2543100" cy="8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latin typeface="HiraKakuPro-W3"/>
                  <a:ea typeface="HiraKakuPro-W3"/>
                  <a:cs typeface="HiraKakuPro-W3"/>
                  <a:sym typeface="HiraKakuPro-W3"/>
                </a:endParaRPr>
              </a:p>
            </p:txBody>
          </p:sp>
          <p:sp>
            <p:nvSpPr>
              <p:cNvPr id="298" name="Google Shape;298;g2e358566376_0_1663"/>
              <p:cNvSpPr txBox="1"/>
              <p:nvPr/>
            </p:nvSpPr>
            <p:spPr>
              <a:xfrm>
                <a:off x="6562732" y="3690664"/>
                <a:ext cx="1606800" cy="3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latin typeface="Century Gothic"/>
                    <a:ea typeface="Century Gothic"/>
                    <a:cs typeface="Century Gothic"/>
                    <a:sym typeface="Century Gothic"/>
                  </a:rPr>
                  <a:t>RP</a:t>
                </a:r>
                <a:endParaRPr sz="1500" dirty="0"/>
              </a:p>
            </p:txBody>
          </p:sp>
          <p:sp>
            <p:nvSpPr>
              <p:cNvPr id="299" name="Google Shape;299;g2e358566376_0_1663"/>
              <p:cNvSpPr txBox="1"/>
              <p:nvPr/>
            </p:nvSpPr>
            <p:spPr>
              <a:xfrm>
                <a:off x="3548460" y="1288168"/>
                <a:ext cx="1190700" cy="4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dirty="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1. Me</a:t>
                </a:r>
                <a:endParaRPr sz="1500" dirty="0"/>
              </a:p>
            </p:txBody>
          </p:sp>
        </p:grpSp>
        <p:grpSp>
          <p:nvGrpSpPr>
            <p:cNvPr id="300" name="Google Shape;300;g2e358566376_0_1663"/>
            <p:cNvGrpSpPr/>
            <p:nvPr/>
          </p:nvGrpSpPr>
          <p:grpSpPr>
            <a:xfrm>
              <a:off x="3609346" y="641999"/>
              <a:ext cx="1314208" cy="1290067"/>
              <a:chOff x="4309395" y="1054848"/>
              <a:chExt cx="1314208" cy="1290067"/>
            </a:xfrm>
          </p:grpSpPr>
          <p:sp>
            <p:nvSpPr>
              <p:cNvPr id="301" name="Google Shape;301;g2e358566376_0_1663"/>
              <p:cNvSpPr/>
              <p:nvPr/>
            </p:nvSpPr>
            <p:spPr>
              <a:xfrm>
                <a:off x="4824097" y="1352588"/>
                <a:ext cx="324000" cy="230700"/>
              </a:xfrm>
              <a:prstGeom prst="ellipse">
                <a:avLst/>
              </a:prstGeom>
              <a:solidFill>
                <a:schemeClr val="lt1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302" name="Google Shape;302;g2e358566376_0_1663"/>
              <p:cNvPicPr preferRelativeResize="0"/>
              <p:nvPr/>
            </p:nvPicPr>
            <p:blipFill rotWithShape="1">
              <a:blip r:embed="rId8">
                <a:alphaModFix/>
              </a:blip>
              <a:srcRect r="67661" b="58874"/>
              <a:stretch/>
            </p:blipFill>
            <p:spPr>
              <a:xfrm>
                <a:off x="4309395" y="1054848"/>
                <a:ext cx="1314208" cy="12900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3" name="Google Shape;303;g2e358566376_0_1663" descr="Android, Cellular, Iphone, Mobile, Phone, Scree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961328">
              <a:off x="4594862" y="1340204"/>
              <a:ext cx="343477" cy="637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g2e358566376_0_1663"/>
            <p:cNvSpPr/>
            <p:nvPr/>
          </p:nvSpPr>
          <p:spPr>
            <a:xfrm rot="-1734790">
              <a:off x="4283415" y="1904665"/>
              <a:ext cx="507566" cy="890798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g2e358566376_0_1663"/>
            <p:cNvSpPr txBox="1"/>
            <p:nvPr/>
          </p:nvSpPr>
          <p:spPr>
            <a:xfrm>
              <a:off x="1018866" y="4502358"/>
              <a:ext cx="1924500" cy="4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Lato"/>
                  <a:ea typeface="Lato"/>
                  <a:cs typeface="Lato"/>
                  <a:sym typeface="Lato"/>
                </a:rPr>
                <a:t>Claim Sources</a:t>
              </a:r>
              <a:endParaRPr sz="1600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6" name="Google Shape;306;g2e358566376_0_1663"/>
            <p:cNvSpPr txBox="1"/>
            <p:nvPr/>
          </p:nvSpPr>
          <p:spPr>
            <a:xfrm>
              <a:off x="4309460" y="3994875"/>
              <a:ext cx="1207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latin typeface="Lato"/>
                  <a:ea typeface="Lato"/>
                  <a:cs typeface="Lato"/>
                  <a:sym typeface="Lato"/>
                </a:rPr>
                <a:t>OP/SIOP</a:t>
              </a:r>
              <a:endParaRPr sz="1900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g2e358566376_0_1663"/>
            <p:cNvSpPr txBox="1"/>
            <p:nvPr/>
          </p:nvSpPr>
          <p:spPr>
            <a:xfrm>
              <a:off x="4868050" y="1438842"/>
              <a:ext cx="15615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latin typeface="Lato"/>
                  <a:ea typeface="Lato"/>
                  <a:cs typeface="Lato"/>
                  <a:sym typeface="Lato"/>
                </a:rPr>
                <a:t>User AuthN</a:t>
              </a:r>
              <a:endParaRPr sz="1900"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latin typeface="Lato"/>
                  <a:ea typeface="Lato"/>
                  <a:cs typeface="Lato"/>
                  <a:sym typeface="Lato"/>
                </a:rPr>
                <a:t>Grant (Consent)</a:t>
              </a:r>
              <a:endParaRPr sz="1900"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latin typeface="Lato"/>
                  <a:ea typeface="Lato"/>
                  <a:cs typeface="Lato"/>
                  <a:sym typeface="Lato"/>
                </a:rPr>
                <a:t>Claims</a:t>
              </a:r>
              <a:endParaRPr sz="1900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8" name="Google Shape;308;g2e358566376_0_1663"/>
            <p:cNvSpPr txBox="1"/>
            <p:nvPr/>
          </p:nvSpPr>
          <p:spPr>
            <a:xfrm>
              <a:off x="2615594" y="2556595"/>
              <a:ext cx="12075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latin typeface="Lato"/>
                  <a:ea typeface="Lato"/>
                  <a:cs typeface="Lato"/>
                  <a:sym typeface="Lato"/>
                </a:rPr>
                <a:t>Claims on-the-fly</a:t>
              </a:r>
              <a:endParaRPr sz="1900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9" name="Google Shape;309;g2e358566376_0_1663"/>
            <p:cNvSpPr txBox="1"/>
            <p:nvPr/>
          </p:nvSpPr>
          <p:spPr>
            <a:xfrm>
              <a:off x="3101900" y="3611650"/>
              <a:ext cx="1207500" cy="8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latin typeface="Lato"/>
                  <a:ea typeface="Lato"/>
                  <a:cs typeface="Lato"/>
                  <a:sym typeface="Lato"/>
                </a:rPr>
                <a:t>Static</a:t>
              </a:r>
              <a:endParaRPr sz="1900"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latin typeface="Lato"/>
                  <a:ea typeface="Lato"/>
                  <a:cs typeface="Lato"/>
                  <a:sym typeface="Lato"/>
                </a:rPr>
                <a:t>Claims</a:t>
              </a:r>
              <a:endParaRPr sz="1900" dirty="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0" name="Google Shape;310;g2e358566376_0_1663"/>
          <p:cNvSpPr txBox="1">
            <a:spLocks noGrp="1"/>
          </p:cNvSpPr>
          <p:nvPr>
            <p:ph type="subTitle" idx="4294967295"/>
          </p:nvPr>
        </p:nvSpPr>
        <p:spPr>
          <a:xfrm>
            <a:off x="420233" y="3892700"/>
            <a:ext cx="4299300" cy="84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dirty="0"/>
              <a:t>Which also forms </a:t>
            </a: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dirty="0"/>
              <a:t>Basis for ABAC. </a:t>
            </a:r>
            <a:endParaRPr dirty="0"/>
          </a:p>
        </p:txBody>
      </p:sp>
      <p:pic>
        <p:nvPicPr>
          <p:cNvPr id="311" name="Google Shape;311;g2e358566376_0_16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057249" flipH="1">
            <a:off x="9624591" y="1707454"/>
            <a:ext cx="1106057" cy="196009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e358566376_0_1663"/>
          <p:cNvSpPr txBox="1"/>
          <p:nvPr/>
        </p:nvSpPr>
        <p:spPr>
          <a:xfrm>
            <a:off x="9727586" y="2032538"/>
            <a:ext cx="13524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latin typeface="Lato"/>
                <a:ea typeface="Lato"/>
                <a:cs typeface="Lato"/>
                <a:sym typeface="Lato"/>
              </a:rPr>
              <a:t>Claims on-the-fly</a:t>
            </a:r>
            <a:endParaRPr sz="19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3" name="Google Shape;313;g2e358566376_0_16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57133" y="640567"/>
            <a:ext cx="1243500" cy="139196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2e358566376_0_1663"/>
          <p:cNvSpPr/>
          <p:nvPr/>
        </p:nvSpPr>
        <p:spPr>
          <a:xfrm>
            <a:off x="2955675" y="2248350"/>
            <a:ext cx="2874300" cy="42486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g2e358566376_0_1663"/>
          <p:cNvSpPr/>
          <p:nvPr/>
        </p:nvSpPr>
        <p:spPr>
          <a:xfrm>
            <a:off x="8316400" y="-355900"/>
            <a:ext cx="2874300" cy="42486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e358566376_0_15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9501" y="1462501"/>
            <a:ext cx="7755064" cy="436223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e358566376_0_1595"/>
          <p:cNvSpPr/>
          <p:nvPr/>
        </p:nvSpPr>
        <p:spPr>
          <a:xfrm>
            <a:off x="4203933" y="3464467"/>
            <a:ext cx="1823700" cy="46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g2e358566376_0_1595"/>
          <p:cNvSpPr/>
          <p:nvPr/>
        </p:nvSpPr>
        <p:spPr>
          <a:xfrm>
            <a:off x="4203933" y="3930467"/>
            <a:ext cx="1823700" cy="46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g2e358566376_0_1595"/>
          <p:cNvSpPr/>
          <p:nvPr/>
        </p:nvSpPr>
        <p:spPr>
          <a:xfrm>
            <a:off x="9451267" y="4336867"/>
            <a:ext cx="1823700" cy="46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g2e358566376_0_1595"/>
          <p:cNvSpPr txBox="1"/>
          <p:nvPr/>
        </p:nvSpPr>
        <p:spPr>
          <a:xfrm>
            <a:off x="3889900" y="5926033"/>
            <a:ext cx="76683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(Source) Based on https://www.namirial.com/en/news/state-of-play-on-adoption-of-digital-identity-in-italy-2023-all-roads-lead-to-the-wallets/</a:t>
            </a: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g2e358566376_0_1595"/>
          <p:cNvSpPr/>
          <p:nvPr/>
        </p:nvSpPr>
        <p:spPr>
          <a:xfrm>
            <a:off x="4203933" y="2425800"/>
            <a:ext cx="1823700" cy="46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g2e358566376_0_1595"/>
          <p:cNvSpPr/>
          <p:nvPr/>
        </p:nvSpPr>
        <p:spPr>
          <a:xfrm>
            <a:off x="4203933" y="2945133"/>
            <a:ext cx="1823700" cy="465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g2e358566376_0_1595"/>
          <p:cNvSpPr txBox="1"/>
          <p:nvPr/>
        </p:nvSpPr>
        <p:spPr>
          <a:xfrm>
            <a:off x="84150" y="357625"/>
            <a:ext cx="9309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62434"/>
                </a:solidFill>
              </a:rPr>
              <a:t>Used in wide array of use cases</a:t>
            </a:r>
            <a:endParaRPr sz="3200" b="1" dirty="0">
              <a:solidFill>
                <a:srgbClr val="162434"/>
              </a:solidFill>
            </a:endParaRPr>
          </a:p>
        </p:txBody>
      </p:sp>
      <p:pic>
        <p:nvPicPr>
          <p:cNvPr id="328" name="Google Shape;328;g2e358566376_0_15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22375"/>
            <a:ext cx="3554701" cy="126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e358566376_0_1595"/>
          <p:cNvPicPr preferRelativeResize="0"/>
          <p:nvPr/>
        </p:nvPicPr>
        <p:blipFill rotWithShape="1">
          <a:blip r:embed="rId5">
            <a:alphaModFix/>
          </a:blip>
          <a:srcRect t="16954" b="61471"/>
          <a:stretch/>
        </p:blipFill>
        <p:spPr>
          <a:xfrm>
            <a:off x="152400" y="2434503"/>
            <a:ext cx="3554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e358566376_0_1595"/>
          <p:cNvPicPr preferRelativeResize="0"/>
          <p:nvPr/>
        </p:nvPicPr>
        <p:blipFill rotWithShape="1">
          <a:blip r:embed="rId6">
            <a:alphaModFix/>
          </a:blip>
          <a:srcRect t="54033" b="28504"/>
          <a:stretch/>
        </p:blipFill>
        <p:spPr>
          <a:xfrm>
            <a:off x="152400" y="3191626"/>
            <a:ext cx="3554701" cy="4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e358566376_0_1595"/>
          <p:cNvSpPr txBox="1"/>
          <p:nvPr/>
        </p:nvSpPr>
        <p:spPr>
          <a:xfrm>
            <a:off x="429050" y="4333950"/>
            <a:ext cx="9894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acct: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332" name="Google Shape;332;g2e358566376_0_1595"/>
          <p:cNvSpPr/>
          <p:nvPr/>
        </p:nvSpPr>
        <p:spPr>
          <a:xfrm>
            <a:off x="1324750" y="4481000"/>
            <a:ext cx="2326200" cy="40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g2e358566376_0_1595"/>
          <p:cNvSpPr/>
          <p:nvPr/>
        </p:nvSpPr>
        <p:spPr>
          <a:xfrm>
            <a:off x="709800" y="4053225"/>
            <a:ext cx="3061500" cy="15105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g2e358566376_0_1595"/>
          <p:cNvSpPr txBox="1"/>
          <p:nvPr/>
        </p:nvSpPr>
        <p:spPr>
          <a:xfrm>
            <a:off x="429050" y="5563725"/>
            <a:ext cx="20937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openid://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335" name="Google Shape;335;g2e358566376_0_1595"/>
          <p:cNvSpPr/>
          <p:nvPr/>
        </p:nvSpPr>
        <p:spPr>
          <a:xfrm>
            <a:off x="709800" y="5219100"/>
            <a:ext cx="3061500" cy="15105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358566376_0_1612"/>
          <p:cNvSpPr txBox="1"/>
          <p:nvPr/>
        </p:nvSpPr>
        <p:spPr>
          <a:xfrm>
            <a:off x="2761365" y="911131"/>
            <a:ext cx="568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OpenID Authentication 2.0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(key=value)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Recordon</a:t>
            </a:r>
            <a:r>
              <a:rPr lang="en-US" sz="16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et al.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g2e358566376_0_1612"/>
          <p:cNvSpPr/>
          <p:nvPr/>
        </p:nvSpPr>
        <p:spPr>
          <a:xfrm>
            <a:off x="719403" y="3025603"/>
            <a:ext cx="9633300" cy="9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g2e358566376_0_1612"/>
          <p:cNvSpPr/>
          <p:nvPr/>
        </p:nvSpPr>
        <p:spPr>
          <a:xfrm>
            <a:off x="2531435" y="3323312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g2e358566376_0_1612"/>
          <p:cNvSpPr txBox="1"/>
          <p:nvPr/>
        </p:nvSpPr>
        <p:spPr>
          <a:xfrm>
            <a:off x="2308884" y="3815075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2002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g2e358566376_0_1612"/>
          <p:cNvSpPr/>
          <p:nvPr/>
        </p:nvSpPr>
        <p:spPr>
          <a:xfrm>
            <a:off x="5513355" y="3302141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g2e358566376_0_1612"/>
          <p:cNvSpPr txBox="1"/>
          <p:nvPr/>
        </p:nvSpPr>
        <p:spPr>
          <a:xfrm>
            <a:off x="4038671" y="3796984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2005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g2e358566376_0_1612"/>
          <p:cNvSpPr/>
          <p:nvPr/>
        </p:nvSpPr>
        <p:spPr>
          <a:xfrm>
            <a:off x="9360929" y="3302141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g2e358566376_0_1612"/>
          <p:cNvSpPr txBox="1"/>
          <p:nvPr/>
        </p:nvSpPr>
        <p:spPr>
          <a:xfrm>
            <a:off x="9143436" y="3721051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2014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g2e358566376_0_1612"/>
          <p:cNvSpPr/>
          <p:nvPr/>
        </p:nvSpPr>
        <p:spPr>
          <a:xfrm>
            <a:off x="8434963" y="3330879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g2e358566376_0_1612"/>
          <p:cNvSpPr txBox="1"/>
          <p:nvPr/>
        </p:nvSpPr>
        <p:spPr>
          <a:xfrm>
            <a:off x="8217469" y="3781807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2012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g2e358566376_0_1612"/>
          <p:cNvSpPr txBox="1"/>
          <p:nvPr/>
        </p:nvSpPr>
        <p:spPr>
          <a:xfrm>
            <a:off x="2308896" y="4700233"/>
            <a:ext cx="296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SAML 2.0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(XML, </a:t>
            </a:r>
            <a:b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XML DSIG, </a:t>
            </a:r>
            <a:b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SOAP)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g2e358566376_0_1612"/>
          <p:cNvSpPr/>
          <p:nvPr/>
        </p:nvSpPr>
        <p:spPr>
          <a:xfrm>
            <a:off x="4256164" y="3306179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g2e358566376_0_1612"/>
          <p:cNvSpPr txBox="1"/>
          <p:nvPr/>
        </p:nvSpPr>
        <p:spPr>
          <a:xfrm>
            <a:off x="1625569" y="2045361"/>
            <a:ext cx="218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SAML 1.0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g2e358566376_0_1612"/>
          <p:cNvCxnSpPr>
            <a:stCxn id="353" idx="2"/>
            <a:endCxn id="343" idx="0"/>
          </p:cNvCxnSpPr>
          <p:nvPr/>
        </p:nvCxnSpPr>
        <p:spPr>
          <a:xfrm>
            <a:off x="2718319" y="2491761"/>
            <a:ext cx="5100" cy="831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g2e358566376_0_1612"/>
          <p:cNvSpPr txBox="1"/>
          <p:nvPr/>
        </p:nvSpPr>
        <p:spPr>
          <a:xfrm>
            <a:off x="5225323" y="3806053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2007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6" name="Google Shape;356;g2e358566376_0_1612"/>
          <p:cNvCxnSpPr/>
          <p:nvPr/>
        </p:nvCxnSpPr>
        <p:spPr>
          <a:xfrm rot="10800000" flipH="1">
            <a:off x="5738352" y="4189285"/>
            <a:ext cx="16800" cy="472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g2e358566376_0_1612"/>
          <p:cNvCxnSpPr/>
          <p:nvPr/>
        </p:nvCxnSpPr>
        <p:spPr>
          <a:xfrm>
            <a:off x="5603755" y="1972941"/>
            <a:ext cx="0" cy="1329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8" name="Google Shape;358;g2e358566376_0_1612"/>
          <p:cNvSpPr txBox="1"/>
          <p:nvPr/>
        </p:nvSpPr>
        <p:spPr>
          <a:xfrm>
            <a:off x="4319967" y="4740816"/>
            <a:ext cx="285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OAuth 1.0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(Key=value)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 Hammer-Lahav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g2e358566376_0_1612"/>
          <p:cNvSpPr/>
          <p:nvPr/>
        </p:nvSpPr>
        <p:spPr>
          <a:xfrm>
            <a:off x="1696368" y="3323312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g2e358566376_0_1612"/>
          <p:cNvSpPr txBox="1"/>
          <p:nvPr/>
        </p:nvSpPr>
        <p:spPr>
          <a:xfrm>
            <a:off x="1478751" y="3815075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2001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1" name="Google Shape;361;g2e358566376_0_1612"/>
          <p:cNvCxnSpPr/>
          <p:nvPr/>
        </p:nvCxnSpPr>
        <p:spPr>
          <a:xfrm rot="10800000" flipH="1">
            <a:off x="1879952" y="4227719"/>
            <a:ext cx="16800" cy="472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g2e358566376_0_1612"/>
          <p:cNvSpPr txBox="1"/>
          <p:nvPr/>
        </p:nvSpPr>
        <p:spPr>
          <a:xfrm>
            <a:off x="1133500" y="4739433"/>
            <a:ext cx="18948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OpenID.net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Lehn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3" name="Google Shape;363;g2e358566376_0_1612"/>
          <p:cNvCxnSpPr/>
          <p:nvPr/>
        </p:nvCxnSpPr>
        <p:spPr>
          <a:xfrm flipH="1">
            <a:off x="4451000" y="2860100"/>
            <a:ext cx="18000" cy="463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g2e358566376_0_1612"/>
          <p:cNvSpPr txBox="1"/>
          <p:nvPr/>
        </p:nvSpPr>
        <p:spPr>
          <a:xfrm>
            <a:off x="3367203" y="2143795"/>
            <a:ext cx="2185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OpenID 1.0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Brad Fitzpatrick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g2e358566376_0_1612"/>
          <p:cNvSpPr txBox="1"/>
          <p:nvPr/>
        </p:nvSpPr>
        <p:spPr>
          <a:xfrm>
            <a:off x="4995750" y="1992216"/>
            <a:ext cx="285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OpenID AX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Dick Hardt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6" name="Google Shape;366;g2e358566376_0_1612"/>
          <p:cNvCxnSpPr>
            <a:stCxn id="351" idx="0"/>
            <a:endCxn id="346" idx="2"/>
          </p:cNvCxnSpPr>
          <p:nvPr/>
        </p:nvCxnSpPr>
        <p:spPr>
          <a:xfrm rot="-5400000">
            <a:off x="3883296" y="4135333"/>
            <a:ext cx="472500" cy="657300"/>
          </a:xfrm>
          <a:prstGeom prst="bentConnector3">
            <a:avLst>
              <a:gd name="adj1" fmla="val 49995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g2e358566376_0_1612"/>
          <p:cNvCxnSpPr>
            <a:stCxn id="368" idx="0"/>
          </p:cNvCxnSpPr>
          <p:nvPr/>
        </p:nvCxnSpPr>
        <p:spPr>
          <a:xfrm rot="5400000" flipH="1">
            <a:off x="5727250" y="4841000"/>
            <a:ext cx="1593900" cy="2577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" name="Google Shape;369;g2e358566376_0_1612"/>
          <p:cNvSpPr/>
          <p:nvPr/>
        </p:nvSpPr>
        <p:spPr>
          <a:xfrm>
            <a:off x="6230488" y="3302141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g2e358566376_0_1612"/>
          <p:cNvSpPr txBox="1"/>
          <p:nvPr/>
        </p:nvSpPr>
        <p:spPr>
          <a:xfrm>
            <a:off x="6012889" y="3806053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2008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g2e358566376_0_1612"/>
          <p:cNvSpPr txBox="1"/>
          <p:nvPr/>
        </p:nvSpPr>
        <p:spPr>
          <a:xfrm>
            <a:off x="4995700" y="5766800"/>
            <a:ext cx="3314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OpenID TX/CX Proposal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Nishitani/Sakimura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g2e358566376_0_1612"/>
          <p:cNvSpPr/>
          <p:nvPr/>
        </p:nvSpPr>
        <p:spPr>
          <a:xfrm>
            <a:off x="861301" y="3323312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g2e358566376_0_1612"/>
          <p:cNvSpPr txBox="1"/>
          <p:nvPr/>
        </p:nvSpPr>
        <p:spPr>
          <a:xfrm>
            <a:off x="652071" y="3815075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1999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g2e358566376_0_1612"/>
          <p:cNvSpPr txBox="1"/>
          <p:nvPr/>
        </p:nvSpPr>
        <p:spPr>
          <a:xfrm>
            <a:off x="219100" y="1825500"/>
            <a:ext cx="18948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XNS.org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Drummond Reed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4" name="Google Shape;374;g2e358566376_0_1612"/>
          <p:cNvCxnSpPr/>
          <p:nvPr/>
        </p:nvCxnSpPr>
        <p:spPr>
          <a:xfrm rot="10800000" flipH="1">
            <a:off x="1067152" y="2781215"/>
            <a:ext cx="16800" cy="472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g2e358566376_0_1612"/>
          <p:cNvSpPr/>
          <p:nvPr/>
        </p:nvSpPr>
        <p:spPr>
          <a:xfrm>
            <a:off x="6866281" y="3302141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g2e358566376_0_1612"/>
          <p:cNvSpPr txBox="1"/>
          <p:nvPr/>
        </p:nvSpPr>
        <p:spPr>
          <a:xfrm>
            <a:off x="6666123" y="3806053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2009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7" name="Google Shape;377;g2e358566376_0_1612"/>
          <p:cNvCxnSpPr/>
          <p:nvPr/>
        </p:nvCxnSpPr>
        <p:spPr>
          <a:xfrm rot="10800000">
            <a:off x="7185733" y="4189467"/>
            <a:ext cx="0" cy="15441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8" name="Google Shape;378;g2e358566376_0_1612"/>
          <p:cNvSpPr/>
          <p:nvPr/>
        </p:nvSpPr>
        <p:spPr>
          <a:xfrm>
            <a:off x="7508988" y="3302141"/>
            <a:ext cx="384000" cy="384000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g2e358566376_0_1612"/>
          <p:cNvSpPr txBox="1"/>
          <p:nvPr/>
        </p:nvSpPr>
        <p:spPr>
          <a:xfrm>
            <a:off x="7317216" y="3806053"/>
            <a:ext cx="81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2010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g2e358566376_0_1612"/>
          <p:cNvSpPr txBox="1"/>
          <p:nvPr/>
        </p:nvSpPr>
        <p:spPr>
          <a:xfrm>
            <a:off x="6197600" y="1331016"/>
            <a:ext cx="285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OpenID AB WG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(Key=value?)</a:t>
            </a: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1" name="Google Shape;381;g2e358566376_0_1612"/>
          <p:cNvCxnSpPr/>
          <p:nvPr/>
        </p:nvCxnSpPr>
        <p:spPr>
          <a:xfrm>
            <a:off x="7700988" y="1972941"/>
            <a:ext cx="0" cy="1329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2" name="Google Shape;382;g2e358566376_0_1612"/>
          <p:cNvSpPr txBox="1"/>
          <p:nvPr/>
        </p:nvSpPr>
        <p:spPr>
          <a:xfrm>
            <a:off x="7200167" y="4740816"/>
            <a:ext cx="285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OAuth 2.0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(Key=value)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Dick Hardt</a:t>
            </a:r>
            <a:endParaRPr sz="16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3" name="Google Shape;383;g2e358566376_0_1612"/>
          <p:cNvCxnSpPr/>
          <p:nvPr/>
        </p:nvCxnSpPr>
        <p:spPr>
          <a:xfrm rot="10800000" flipH="1">
            <a:off x="8621485" y="4189285"/>
            <a:ext cx="16800" cy="472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4" name="Google Shape;384;g2e358566376_0_1612"/>
          <p:cNvCxnSpPr/>
          <p:nvPr/>
        </p:nvCxnSpPr>
        <p:spPr>
          <a:xfrm rot="10800000" flipH="1">
            <a:off x="9556145" y="2770485"/>
            <a:ext cx="16800" cy="472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5" name="Google Shape;385;g2e358566376_0_1612"/>
          <p:cNvSpPr txBox="1"/>
          <p:nvPr/>
        </p:nvSpPr>
        <p:spPr>
          <a:xfrm>
            <a:off x="8126133" y="1940616"/>
            <a:ext cx="285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OpenID Connect 1.0</a:t>
            </a:r>
            <a:endParaRPr sz="2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6" name="Google Shape;386;g2e358566376_0_1612"/>
          <p:cNvCxnSpPr>
            <a:stCxn id="380" idx="3"/>
            <a:endCxn id="385" idx="0"/>
          </p:cNvCxnSpPr>
          <p:nvPr/>
        </p:nvCxnSpPr>
        <p:spPr>
          <a:xfrm>
            <a:off x="9051200" y="1677366"/>
            <a:ext cx="501600" cy="263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7" name="Google Shape;387;g2e358566376_0_1612"/>
          <p:cNvSpPr txBox="1"/>
          <p:nvPr/>
        </p:nvSpPr>
        <p:spPr>
          <a:xfrm>
            <a:off x="202600" y="263450"/>
            <a:ext cx="7176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lt1"/>
                </a:solidFill>
              </a:rPr>
              <a:t>Learning from the history</a:t>
            </a:r>
            <a:endParaRPr sz="3300" dirty="0">
              <a:solidFill>
                <a:schemeClr val="lt1"/>
              </a:solidFill>
            </a:endParaRPr>
          </a:p>
        </p:txBody>
      </p:sp>
      <p:cxnSp>
        <p:nvCxnSpPr>
          <p:cNvPr id="388" name="Google Shape;388;g2e358566376_0_1612"/>
          <p:cNvCxnSpPr/>
          <p:nvPr/>
        </p:nvCxnSpPr>
        <p:spPr>
          <a:xfrm rot="-5400000">
            <a:off x="5848746" y="2586246"/>
            <a:ext cx="472500" cy="657300"/>
          </a:xfrm>
          <a:prstGeom prst="bentConnector3">
            <a:avLst>
              <a:gd name="adj1" fmla="val 49995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e358566376_0_1833"/>
          <p:cNvSpPr txBox="1">
            <a:spLocks noGrp="1"/>
          </p:cNvSpPr>
          <p:nvPr>
            <p:ph type="title"/>
          </p:nvPr>
        </p:nvSpPr>
        <p:spPr>
          <a:xfrm>
            <a:off x="736600" y="133048"/>
            <a:ext cx="14020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 dirty="0"/>
              <a:t>Early design decisions: </a:t>
            </a:r>
            <a:endParaRPr dirty="0"/>
          </a:p>
        </p:txBody>
      </p:sp>
      <p:sp>
        <p:nvSpPr>
          <p:cNvPr id="395" name="Google Shape;395;g2e358566376_0_1833"/>
          <p:cNvSpPr txBox="1">
            <a:spLocks noGrp="1"/>
          </p:cNvSpPr>
          <p:nvPr>
            <p:ph type="body" idx="1"/>
          </p:nvPr>
        </p:nvSpPr>
        <p:spPr>
          <a:xfrm>
            <a:off x="1292875" y="1155725"/>
            <a:ext cx="8195700" cy="4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85800" lvl="0" indent="-800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No Canonicalization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ASCII Armoring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AutoNum type="arabicPeriod"/>
            </a:pPr>
            <a:r>
              <a:rPr lang="en-US" sz="4500" dirty="0"/>
              <a:t>REST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JSON</a:t>
            </a:r>
            <a:endParaRPr sz="4500" dirty="0"/>
          </a:p>
          <a:p>
            <a:pPr marL="241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500" dirty="0"/>
          </a:p>
        </p:txBody>
      </p:sp>
      <p:pic>
        <p:nvPicPr>
          <p:cNvPr id="396" name="Google Shape;396;g2e358566376_0_1833" descr="Image result for nat sakimu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750" y="1334550"/>
            <a:ext cx="1170500" cy="117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e358566376_0_1833" descr="Image result for john bradley oau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0939" y="1334551"/>
            <a:ext cx="1170500" cy="116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e358566376_0_1833" descr="Image result for breno de medeiros goog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303" y="1334550"/>
            <a:ext cx="1124948" cy="117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2e358566376_0_18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1056" y="2623116"/>
            <a:ext cx="1069160" cy="106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e358566376_0_18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38175" y="2623125"/>
            <a:ext cx="1069175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e358566376_0_18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45300" y="2595225"/>
            <a:ext cx="1124950" cy="11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358566376_0_19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What can people in standardization learn from the success of OpenID Connect?</a:t>
            </a:r>
            <a:endParaRPr dirty="0"/>
          </a:p>
        </p:txBody>
      </p:sp>
      <p:sp>
        <p:nvSpPr>
          <p:cNvPr id="150" name="Google Shape;150;g2e358566376_0_19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Easy to use - for developers but also for users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However, OpenID Connect can also be used for complex scenarios - up to LOA High, FAPI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Cooperation - OpenID Connect was built on top of OAuth and JWT ( IETF)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Amazing interoperability</a:t>
            </a:r>
            <a:endParaRPr dirty="0"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Connect OP: 575, Connect RP: 112</a:t>
            </a:r>
            <a:endParaRPr dirty="0"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conformance testing is standard now at OIDF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Outstanding security through formal security analysis</a:t>
            </a:r>
            <a:endParaRPr dirty="0"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Systematic and formal security analysis are standard now at OIDF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Open Standard </a:t>
            </a:r>
            <a:endParaRPr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Approachable community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358566376_0_1224"/>
          <p:cNvSpPr txBox="1">
            <a:spLocks noGrp="1"/>
          </p:cNvSpPr>
          <p:nvPr>
            <p:ph type="title"/>
          </p:nvPr>
        </p:nvSpPr>
        <p:spPr>
          <a:xfrm>
            <a:off x="736600" y="133048"/>
            <a:ext cx="14020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 dirty="0"/>
              <a:t>Early design decisions: </a:t>
            </a:r>
            <a:endParaRPr dirty="0"/>
          </a:p>
        </p:txBody>
      </p:sp>
      <p:sp>
        <p:nvSpPr>
          <p:cNvPr id="408" name="Google Shape;408;g2e358566376_0_1224"/>
          <p:cNvSpPr txBox="1">
            <a:spLocks noGrp="1"/>
          </p:cNvSpPr>
          <p:nvPr>
            <p:ph type="body" idx="1"/>
          </p:nvPr>
        </p:nvSpPr>
        <p:spPr>
          <a:xfrm>
            <a:off x="1292875" y="1155725"/>
            <a:ext cx="8195700" cy="4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85800" lvl="0" indent="-800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No Canonicalization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ASCII Armoring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AutoNum type="arabicPeriod"/>
            </a:pPr>
            <a:r>
              <a:rPr lang="en-US" sz="4500" dirty="0"/>
              <a:t>REST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JSON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JWx</a:t>
            </a:r>
            <a:endParaRPr sz="4500" dirty="0"/>
          </a:p>
          <a:p>
            <a:pPr marL="241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500" dirty="0"/>
          </a:p>
        </p:txBody>
      </p:sp>
      <p:pic>
        <p:nvPicPr>
          <p:cNvPr id="409" name="Google Shape;409;g2e358566376_0_1224" descr="https://lh3.googleusercontent.com/-Cehn1XcizVw/AAAAAAAAAAI/AAAAAAAAAAA/PzyfgHXaKV0/s128-c-k/pho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8540" y="4031784"/>
            <a:ext cx="1069152" cy="106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2e358566376_0_1224" descr="https://lh4.googleusercontent.com/-nwmprfOHY3g/AAAAAAAAAAI/AAAAAAAAAAA/IX4sT1FAUWc/s128-c-k/phot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4549" y="4031750"/>
            <a:ext cx="1069152" cy="10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2e358566376_0_1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9450" y="4031775"/>
            <a:ext cx="1069128" cy="10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2e358566376_0_1224" descr="Image result for Michael B. Jones microso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3077" y="4031775"/>
            <a:ext cx="998741" cy="10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2e358566376_0_1224" descr="Image result for nat sakimur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5750" y="1334550"/>
            <a:ext cx="1170500" cy="117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2e358566376_0_1224" descr="Image result for john bradley oaut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10939" y="1334551"/>
            <a:ext cx="1170500" cy="116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e358566376_0_1224" descr="Image result for breno de medeiros goog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45303" y="1334550"/>
            <a:ext cx="1124948" cy="117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e358566376_0_12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31056" y="2623116"/>
            <a:ext cx="1069160" cy="106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2e358566376_0_12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38175" y="2623125"/>
            <a:ext cx="1069175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2e358566376_0_12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445300" y="2595225"/>
            <a:ext cx="1124950" cy="11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e358566376_0_1862"/>
          <p:cNvSpPr txBox="1">
            <a:spLocks noGrp="1"/>
          </p:cNvSpPr>
          <p:nvPr>
            <p:ph type="title"/>
          </p:nvPr>
        </p:nvSpPr>
        <p:spPr>
          <a:xfrm>
            <a:off x="736600" y="133048"/>
            <a:ext cx="14020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Century Gothic"/>
              <a:buNone/>
            </a:pPr>
            <a:r>
              <a:rPr lang="en-US" dirty="0"/>
              <a:t>Early design decisions: </a:t>
            </a:r>
            <a:endParaRPr dirty="0"/>
          </a:p>
        </p:txBody>
      </p:sp>
      <p:sp>
        <p:nvSpPr>
          <p:cNvPr id="425" name="Google Shape;425;g2e358566376_0_1862"/>
          <p:cNvSpPr txBox="1">
            <a:spLocks noGrp="1"/>
          </p:cNvSpPr>
          <p:nvPr>
            <p:ph type="body" idx="1"/>
          </p:nvPr>
        </p:nvSpPr>
        <p:spPr>
          <a:xfrm>
            <a:off x="1292875" y="1155725"/>
            <a:ext cx="8195700" cy="48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85800" lvl="0" indent="-800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No Canonicalization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ASCII Armoring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AutoNum type="arabicPeriod"/>
            </a:pPr>
            <a:r>
              <a:rPr lang="en-US" sz="4500" dirty="0"/>
              <a:t>REST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JSON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JWx</a:t>
            </a:r>
            <a:endParaRPr sz="4500" dirty="0"/>
          </a:p>
          <a:p>
            <a:pPr marL="685800" lvl="0" indent="-800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500"/>
              <a:buFont typeface="Century Gothic"/>
              <a:buAutoNum type="arabicPeriod"/>
            </a:pPr>
            <a:r>
              <a:rPr lang="en-US" sz="4500" dirty="0"/>
              <a:t>Base on OAuth WRAP</a:t>
            </a:r>
            <a:endParaRPr sz="4500" dirty="0"/>
          </a:p>
        </p:txBody>
      </p:sp>
      <p:grpSp>
        <p:nvGrpSpPr>
          <p:cNvPr id="426" name="Google Shape;426;g2e358566376_0_1862"/>
          <p:cNvGrpSpPr/>
          <p:nvPr/>
        </p:nvGrpSpPr>
        <p:grpSpPr>
          <a:xfrm>
            <a:off x="6096007" y="4532643"/>
            <a:ext cx="1824354" cy="1293893"/>
            <a:chOff x="5149593" y="3115756"/>
            <a:chExt cx="1368300" cy="970444"/>
          </a:xfrm>
        </p:grpSpPr>
        <p:cxnSp>
          <p:nvCxnSpPr>
            <p:cNvPr id="427" name="Google Shape;427;g2e358566376_0_1862"/>
            <p:cNvCxnSpPr/>
            <p:nvPr/>
          </p:nvCxnSpPr>
          <p:spPr>
            <a:xfrm>
              <a:off x="5149593" y="3867200"/>
              <a:ext cx="1368300" cy="2190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8" name="Google Shape;428;g2e358566376_0_1862"/>
            <p:cNvSpPr txBox="1"/>
            <p:nvPr/>
          </p:nvSpPr>
          <p:spPr>
            <a:xfrm>
              <a:off x="5184067" y="3115756"/>
              <a:ext cx="825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2.0</a:t>
              </a:r>
              <a:endParaRPr sz="4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429" name="Google Shape;429;g2e358566376_0_1862" descr="https://lh3.googleusercontent.com/-Cehn1XcizVw/AAAAAAAAAAI/AAAAAAAAAAA/PzyfgHXaKV0/s128-c-k/pho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8540" y="4031784"/>
            <a:ext cx="1069152" cy="106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e358566376_0_1862" descr="https://lh4.googleusercontent.com/-nwmprfOHY3g/AAAAAAAAAAI/AAAAAAAAAAA/IX4sT1FAUWc/s128-c-k/phot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4549" y="4031750"/>
            <a:ext cx="1069152" cy="10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e358566376_0_18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9450" y="4031775"/>
            <a:ext cx="1069128" cy="10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e358566376_0_1862" descr="Image result for Michael B. Jones microso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3077" y="4031775"/>
            <a:ext cx="998741" cy="10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e358566376_0_1862" descr="Image result for nat sakimur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5750" y="1334550"/>
            <a:ext cx="1170500" cy="117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2e358566376_0_1862" descr="Image result for john bradley oauth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10939" y="1334551"/>
            <a:ext cx="1170500" cy="116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2e358566376_0_1862" descr="Image result for breno de medeiros goog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45303" y="1334550"/>
            <a:ext cx="1124948" cy="117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2e358566376_0_18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31056" y="2623116"/>
            <a:ext cx="1069160" cy="106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2e358566376_0_18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38175" y="2623125"/>
            <a:ext cx="1069175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2e358566376_0_18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445300" y="2595225"/>
            <a:ext cx="1124950" cy="11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2e358566376_0_1862" descr="Image result for Dick Hard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44561" y="5206802"/>
            <a:ext cx="1069125" cy="10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g2e358566376_0_1862" descr="https://lh4.googleusercontent.com/-isDsh0jV1ks/AAAAAAAAAAI/AAAAAAAAAAA/ZJS0R3p49_M/s128-c-k/photo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84625" y="5242000"/>
            <a:ext cx="998750" cy="9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2e358566376_0_1862"/>
          <p:cNvSpPr txBox="1"/>
          <p:nvPr/>
        </p:nvSpPr>
        <p:spPr>
          <a:xfrm>
            <a:off x="6634407" y="2506058"/>
            <a:ext cx="115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Dick Hardt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e358566376_0_1922"/>
          <p:cNvSpPr txBox="1">
            <a:spLocks noGrp="1"/>
          </p:cNvSpPr>
          <p:nvPr>
            <p:ph type="title"/>
          </p:nvPr>
        </p:nvSpPr>
        <p:spPr>
          <a:xfrm>
            <a:off x="838200" y="899886"/>
            <a:ext cx="10515600" cy="90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Features not widely used or seen</a:t>
            </a:r>
            <a:endParaRPr dirty="0"/>
          </a:p>
        </p:txBody>
      </p:sp>
      <p:sp>
        <p:nvSpPr>
          <p:cNvPr id="448" name="Google Shape;448;g2e358566376_0_19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59900" cy="467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spcBef>
                <a:spcPts val="1100"/>
              </a:spcBef>
              <a:spcAft>
                <a:spcPts val="0"/>
              </a:spcAft>
              <a:buSzPts val="1900"/>
              <a:buAutoNum type="arabicPeriod"/>
            </a:pPr>
            <a:r>
              <a:rPr lang="en-US" dirty="0"/>
              <a:t>Aggregated and Distributed Claims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dirty="0"/>
              <a:t>Granular Claims Request 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dirty="0"/>
              <a:t>Essential/Optional Claims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dirty="0"/>
              <a:t>AcctURI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dirty="0"/>
              <a:t>policy_url 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dirty="0"/>
              <a:t>Request Object (Started to see this only after FAPI)</a:t>
            </a:r>
            <a:endParaRPr dirty="0"/>
          </a:p>
        </p:txBody>
      </p:sp>
      <p:sp>
        <p:nvSpPr>
          <p:cNvPr id="449" name="Google Shape;449;g2e358566376_0_1922"/>
          <p:cNvSpPr txBox="1"/>
          <p:nvPr/>
        </p:nvSpPr>
        <p:spPr>
          <a:xfrm>
            <a:off x="7695975" y="1744550"/>
            <a:ext cx="4238400" cy="4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6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h, </a:t>
            </a:r>
            <a:endParaRPr sz="6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6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t’s </a:t>
            </a:r>
            <a:endParaRPr sz="6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US" sz="6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amn</a:t>
            </a:r>
            <a:endParaRPr sz="6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60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omplex</a:t>
            </a:r>
            <a:endParaRPr sz="60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e358566376_0_1802"/>
          <p:cNvSpPr txBox="1">
            <a:spLocks noGrp="1"/>
          </p:cNvSpPr>
          <p:nvPr>
            <p:ph type="title"/>
          </p:nvPr>
        </p:nvSpPr>
        <p:spPr>
          <a:xfrm>
            <a:off x="838200" y="899886"/>
            <a:ext cx="10515600" cy="90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lessons we learned that could apply to other initiatives</a:t>
            </a:r>
            <a:endParaRPr dirty="0"/>
          </a:p>
        </p:txBody>
      </p:sp>
      <p:sp>
        <p:nvSpPr>
          <p:cNvPr id="456" name="Google Shape;456;g2e358566376_0_1802"/>
          <p:cNvSpPr txBox="1">
            <a:spLocks noGrp="1"/>
          </p:cNvSpPr>
          <p:nvPr>
            <p:ph type="body" idx="1"/>
          </p:nvPr>
        </p:nvSpPr>
        <p:spPr>
          <a:xfrm>
            <a:off x="838200" y="1950300"/>
            <a:ext cx="10876500" cy="45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600"/>
              <a:buChar char="❏"/>
            </a:pPr>
            <a:r>
              <a:rPr lang="en-US" sz="3500" dirty="0"/>
              <a:t>Be persistent - till you succeed</a:t>
            </a:r>
            <a:endParaRPr sz="35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 sz="3500" dirty="0"/>
              <a:t>Learn from history</a:t>
            </a:r>
            <a:endParaRPr sz="35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 sz="3500" dirty="0"/>
              <a:t>Fix what was not done well</a:t>
            </a:r>
            <a:endParaRPr sz="35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 sz="3500" dirty="0"/>
              <a:t>Find the developer pain and solve it</a:t>
            </a:r>
            <a:endParaRPr sz="35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-US" sz="3500" dirty="0"/>
              <a:t>Make it simple to read, simple to implement </a:t>
            </a:r>
            <a:br>
              <a:rPr lang="en-US" sz="3500" dirty="0"/>
            </a:br>
            <a:r>
              <a:rPr lang="en-US" sz="3500" dirty="0"/>
              <a:t>for the minimum viable case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ctrTitle"/>
          </p:nvPr>
        </p:nvSpPr>
        <p:spPr>
          <a:xfrm>
            <a:off x="782128" y="2390193"/>
            <a:ext cx="10616242" cy="118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OpenID:  There is no spoon</a:t>
            </a:r>
            <a:endParaRPr b="1" dirty="0"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1"/>
          </p:nvPr>
        </p:nvSpPr>
        <p:spPr>
          <a:xfrm>
            <a:off x="1964642" y="3895725"/>
            <a:ext cx="8257735" cy="26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John Bradley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</a:rPr>
              <a:t>Principal Architect, Yubico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</a:rPr>
              <a:t>a.k.a. Mercenary</a:t>
            </a:r>
            <a:endParaRPr dirty="0"/>
          </a:p>
        </p:txBody>
      </p:sp>
      <p:pic>
        <p:nvPicPr>
          <p:cNvPr id="464" name="Google Shape;464;p17" descr="openid-logo-word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658" y="744594"/>
            <a:ext cx="3535157" cy="150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OpenID is more than a single specification or Idea</a:t>
            </a:r>
            <a:endParaRPr dirty="0"/>
          </a:p>
        </p:txBody>
      </p:sp>
      <p:pic>
        <p:nvPicPr>
          <p:cNvPr id="470" name="Google Shape;470;p18" descr="A child looking at a mirro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8"/>
          <p:cNvSpPr txBox="1"/>
          <p:nvPr/>
        </p:nvSpPr>
        <p:spPr>
          <a:xfrm>
            <a:off x="1616529" y="5372100"/>
            <a:ext cx="44794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insightful comment….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782128" y="2390193"/>
            <a:ext cx="10616242" cy="118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Celebrating Ten Years of OpenID Connect</a:t>
            </a:r>
            <a:endParaRPr dirty="0"/>
          </a:p>
        </p:txBody>
      </p:sp>
      <p:sp>
        <p:nvSpPr>
          <p:cNvPr id="157" name="Google Shape;157;p1"/>
          <p:cNvSpPr txBox="1">
            <a:spLocks noGrp="1"/>
          </p:cNvSpPr>
          <p:nvPr>
            <p:ph type="subTitle" idx="1"/>
          </p:nvPr>
        </p:nvSpPr>
        <p:spPr>
          <a:xfrm>
            <a:off x="1964642" y="3895725"/>
            <a:ext cx="8257735" cy="26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</a:rPr>
              <a:t>June 7, 2024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</a:rPr>
              <a:t>Michael B. Jones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chemeClr val="dk1"/>
                </a:solidFill>
              </a:rPr>
              <a:t>Self-Issued Consulting</a:t>
            </a:r>
            <a:endParaRPr dirty="0"/>
          </a:p>
        </p:txBody>
      </p:sp>
      <p:pic>
        <p:nvPicPr>
          <p:cNvPr id="158" name="Google Shape;158;p1" descr="openid-logo-word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658" y="744594"/>
            <a:ext cx="3535157" cy="150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Looking Back and Looking Forward</a:t>
            </a:r>
            <a:endParaRPr dirty="0"/>
          </a:p>
        </p:txBody>
      </p:sp>
      <p:sp>
        <p:nvSpPr>
          <p:cNvPr id="165" name="Google Shape;165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OpenID Connect became final in February 2014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Today I’ll briefly share my thoughts on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How we created OpenID Connect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we achieved together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Lessons learned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 the Beginning</a:t>
            </a:r>
            <a:endParaRPr dirty="0"/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Artifact Binding for OpenID 2.0 started in 2010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Hence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openid-specs-ab@lists.openid.net</a:t>
            </a:r>
            <a:r>
              <a:rPr lang="en-US" dirty="0"/>
              <a:t> mailing list name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But developers were choosing JSON/REST over XML/SOAP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Pivoted to instead create JSON/REST protocol over OAuth 2.0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Result branded “OpenID Connect” at IIW in May 2011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Five rounds of interop testing between 2011 and 2013!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Specifications refined after each round of interop testing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Early developer feedback was priceless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Design Philosophy</a:t>
            </a:r>
            <a:endParaRPr dirty="0"/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Keep simple things simple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Make complex things possible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615950" y="274638"/>
            <a:ext cx="8724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Nov Matake Test</a:t>
            </a:r>
            <a:endParaRPr dirty="0"/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As we considered new features, we’d ask ourselves: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dirty="0"/>
              <a:t>Would Nov want to add it to his implementation?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dirty="0"/>
              <a:t>Is it simple enough that he could build it in a few hours?</a:t>
            </a:r>
            <a:endParaRPr dirty="0"/>
          </a:p>
        </p:txBody>
      </p:sp>
      <p:pic>
        <p:nvPicPr>
          <p:cNvPr id="184" name="Google Shape;184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92764" y="1600200"/>
            <a:ext cx="3394472" cy="4525963"/>
          </a:xfrm>
          <a:prstGeom prst="roundRect">
            <a:avLst>
              <a:gd name="adj" fmla="val 579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Broad Participation</a:t>
            </a:r>
            <a:endParaRPr dirty="0"/>
          </a:p>
        </p:txBody>
      </p:sp>
      <p:sp>
        <p:nvSpPr>
          <p:cNvPr id="191" name="Google Shape;191;p6"/>
          <p:cNvSpPr txBox="1"/>
          <p:nvPr/>
        </p:nvSpPr>
        <p:spPr>
          <a:xfrm>
            <a:off x="4729233" y="3246983"/>
            <a:ext cx="29787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OpenID Connect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6" descr="Faceb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461" y="1700180"/>
            <a:ext cx="21907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 descr="Goog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6366" y="1443029"/>
            <a:ext cx="1401061" cy="47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 descr="Microsof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517" y="1425598"/>
            <a:ext cx="2199803" cy="47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Nomura Research Institu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522" y="4331275"/>
            <a:ext cx="1428750" cy="85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 descr="Ping Identit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9618" y="2441375"/>
            <a:ext cx="2190750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6"/>
          <p:cNvCxnSpPr/>
          <p:nvPr/>
        </p:nvCxnSpPr>
        <p:spPr>
          <a:xfrm>
            <a:off x="4295335" y="2391508"/>
            <a:ext cx="1143684" cy="855474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8" name="Google Shape;198;p6"/>
          <p:cNvCxnSpPr/>
          <p:nvPr/>
        </p:nvCxnSpPr>
        <p:spPr>
          <a:xfrm>
            <a:off x="5404139" y="2025329"/>
            <a:ext cx="563659" cy="1206995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6"/>
          <p:cNvCxnSpPr/>
          <p:nvPr/>
        </p:nvCxnSpPr>
        <p:spPr>
          <a:xfrm flipH="1">
            <a:off x="6459628" y="2047227"/>
            <a:ext cx="509978" cy="1194383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0" name="Google Shape;200;p6"/>
          <p:cNvCxnSpPr/>
          <p:nvPr/>
        </p:nvCxnSpPr>
        <p:spPr>
          <a:xfrm>
            <a:off x="3691382" y="3076814"/>
            <a:ext cx="1106824" cy="292029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1" name="Google Shape;201;p6"/>
          <p:cNvCxnSpPr/>
          <p:nvPr/>
        </p:nvCxnSpPr>
        <p:spPr>
          <a:xfrm rot="10800000" flipH="1">
            <a:off x="6088986" y="3879230"/>
            <a:ext cx="7014" cy="663896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2" name="Google Shape;202;p6"/>
          <p:cNvCxnSpPr/>
          <p:nvPr/>
        </p:nvCxnSpPr>
        <p:spPr>
          <a:xfrm rot="10800000">
            <a:off x="7309905" y="3823047"/>
            <a:ext cx="1488351" cy="972107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3" name="Google Shape;203;p6" descr="Yahoo!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68329" y="1798322"/>
            <a:ext cx="1739296" cy="756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6"/>
          <p:cNvCxnSpPr/>
          <p:nvPr/>
        </p:nvCxnSpPr>
        <p:spPr>
          <a:xfrm flipH="1">
            <a:off x="7698115" y="3076814"/>
            <a:ext cx="902677" cy="292028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5" name="Google Shape;205;p6" descr="Yahoo! JAPA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88027" y="5695255"/>
            <a:ext cx="1384945" cy="369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6"/>
          <p:cNvCxnSpPr/>
          <p:nvPr/>
        </p:nvCxnSpPr>
        <p:spPr>
          <a:xfrm rot="10800000">
            <a:off x="6969606" y="3879231"/>
            <a:ext cx="1010892" cy="1720774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07" name="Google Shape;207;p6"/>
          <p:cNvCxnSpPr/>
          <p:nvPr/>
        </p:nvCxnSpPr>
        <p:spPr>
          <a:xfrm rot="10800000" flipH="1">
            <a:off x="4450080" y="3859190"/>
            <a:ext cx="739260" cy="711369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8" name="Google Shape;208;p6" descr="AO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66849" y="5403053"/>
            <a:ext cx="1318137" cy="9886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6"/>
          <p:cNvCxnSpPr/>
          <p:nvPr/>
        </p:nvCxnSpPr>
        <p:spPr>
          <a:xfrm rot="10800000" flipH="1">
            <a:off x="5180145" y="3895056"/>
            <a:ext cx="430521" cy="1656182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0" name="Google Shape;210;p6"/>
          <p:cNvCxnSpPr/>
          <p:nvPr/>
        </p:nvCxnSpPr>
        <p:spPr>
          <a:xfrm rot="10800000" flipH="1">
            <a:off x="3691382" y="3705280"/>
            <a:ext cx="1037850" cy="17395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1" name="Google Shape;211;p6" descr="Deutsche Telekom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03081" y="3780957"/>
            <a:ext cx="2133908" cy="5281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6"/>
          <p:cNvCxnSpPr/>
          <p:nvPr/>
        </p:nvCxnSpPr>
        <p:spPr>
          <a:xfrm rot="10800000">
            <a:off x="7730857" y="3705278"/>
            <a:ext cx="1067398" cy="189777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3" name="Google Shape;213;p6" descr="Mitr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18582" y="5053411"/>
            <a:ext cx="1184586" cy="5330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6"/>
          <p:cNvCxnSpPr>
            <a:stCxn id="213" idx="0"/>
          </p:cNvCxnSpPr>
          <p:nvPr/>
        </p:nvCxnSpPr>
        <p:spPr>
          <a:xfrm rot="10800000">
            <a:off x="6536675" y="3882811"/>
            <a:ext cx="274200" cy="117060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15" name="Google Shape;215;p6" descr="Salesfor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72972" y="4804905"/>
            <a:ext cx="1280465" cy="100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 descr="eBay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12797" y="3705280"/>
            <a:ext cx="1530208" cy="62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 descr="Pamela Dingl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442475" y="5393388"/>
            <a:ext cx="684048" cy="68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 descr="Roland Hedber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600410" y="4625634"/>
            <a:ext cx="767374" cy="7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 descr="Nov Matak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838410" y="4706815"/>
            <a:ext cx="762000" cy="7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6"/>
          <p:cNvCxnSpPr/>
          <p:nvPr/>
        </p:nvCxnSpPr>
        <p:spPr>
          <a:xfrm flipH="1">
            <a:off x="7057303" y="2391509"/>
            <a:ext cx="1190883" cy="862295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21" name="Google Shape;221;p6" descr="Symantec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72972" y="2701550"/>
            <a:ext cx="1879919" cy="49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 descr="http://media02.linkedin.com/media/p/3/000/007/00c/13c2fb1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264182" y="5062189"/>
            <a:ext cx="687288" cy="68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 descr="Axel Nennker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696230" y="5494237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8737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Learning from the Past</a:t>
            </a:r>
            <a:endParaRPr dirty="0"/>
          </a:p>
        </p:txBody>
      </p:sp>
      <p:sp>
        <p:nvSpPr>
          <p:cNvPr id="229" name="Google Shape;229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Architects had extensive SAML and OpenID 2.0 experience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Borrowed ideas that already worked well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Metadata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Authentication Contexts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Added useful things that were previously hard or missing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Support for native applications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Encrypted claims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Signed requests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22434"/>
      </a:dk2>
      <a:lt2>
        <a:srgbClr val="F1F6F8"/>
      </a:lt2>
      <a:accent1>
        <a:srgbClr val="00D7F7"/>
      </a:accent1>
      <a:accent2>
        <a:srgbClr val="FF5E2C"/>
      </a:accent2>
      <a:accent3>
        <a:srgbClr val="F5F5F3"/>
      </a:accent3>
      <a:accent4>
        <a:srgbClr val="EE63ED"/>
      </a:accent4>
      <a:accent5>
        <a:srgbClr val="FFD351"/>
      </a:accent5>
      <a:accent6>
        <a:srgbClr val="F9F07A"/>
      </a:accent6>
      <a:hlink>
        <a:srgbClr val="00D3F7"/>
      </a:hlink>
      <a:folHlink>
        <a:srgbClr val="FF5E2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Widescreen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Libre Franklin Black</vt:lpstr>
      <vt:lpstr>HiraKakuPro-W3</vt:lpstr>
      <vt:lpstr>Courier New</vt:lpstr>
      <vt:lpstr>Calibri</vt:lpstr>
      <vt:lpstr>Century Gothic</vt:lpstr>
      <vt:lpstr>Arial</vt:lpstr>
      <vt:lpstr>Lato</vt:lpstr>
      <vt:lpstr>Arial Black</vt:lpstr>
      <vt:lpstr>Office Theme</vt:lpstr>
      <vt:lpstr>Office Theme</vt:lpstr>
      <vt:lpstr>Lessons Learned from OpenID Connect</vt:lpstr>
      <vt:lpstr>What can people in standardization learn from the success of OpenID Connect?</vt:lpstr>
      <vt:lpstr>Celebrating Ten Years of OpenID Connect</vt:lpstr>
      <vt:lpstr>Looking Back and Looking Forward</vt:lpstr>
      <vt:lpstr>In the Beginning</vt:lpstr>
      <vt:lpstr>Design Philosophy</vt:lpstr>
      <vt:lpstr>The Nov Matake Test</vt:lpstr>
      <vt:lpstr>Broad Participation</vt:lpstr>
      <vt:lpstr>Learning from the Past</vt:lpstr>
      <vt:lpstr>Extensible by Design</vt:lpstr>
      <vt:lpstr>Built using Modular Components</vt:lpstr>
      <vt:lpstr>What We Achieved</vt:lpstr>
      <vt:lpstr>Innumerable OpenID Connect Deployments</vt:lpstr>
      <vt:lpstr>Lessons Learned</vt:lpstr>
      <vt:lpstr>Oh, Its Damn Complex?!</vt:lpstr>
      <vt:lpstr>OpenID Connect:  Online Selective Claims Disclosure Protocol </vt:lpstr>
      <vt:lpstr>PowerPoint Presentation</vt:lpstr>
      <vt:lpstr>PowerPoint Presentation</vt:lpstr>
      <vt:lpstr>Early design decisions: </vt:lpstr>
      <vt:lpstr>Early design decisions: </vt:lpstr>
      <vt:lpstr>Early design decisions: </vt:lpstr>
      <vt:lpstr>Features not widely used or seen</vt:lpstr>
      <vt:lpstr>What lessons we learned that could apply to other initiatives</vt:lpstr>
      <vt:lpstr>OpenID:  There is no spoon</vt:lpstr>
      <vt:lpstr>OpenID is more than a single specification or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Michael Jones</cp:lastModifiedBy>
  <cp:revision>1</cp:revision>
  <dcterms:created xsi:type="dcterms:W3CDTF">2016-03-31T02:28:24Z</dcterms:created>
  <dcterms:modified xsi:type="dcterms:W3CDTF">2024-06-07T06:15:16Z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2020-10-20T17:02:00Z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/>
  </property>
  <property fmtid="{D5CDD505-2E9C-101B-9397-08002B2CF9AE}" pid="8" name="MSIP_Label_f42aa342-8706-4288-bd11-ebb85995028c_ContentBits">
    <vt:lpwstr>0</vt:lpwstr>
  </property>
</Properties>
</file>