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Montserrat SemiBold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Montserrat Medium"/>
      <p:regular r:id="rId53"/>
      <p:bold r:id="rId54"/>
      <p:italic r:id="rId55"/>
      <p:boldItalic r:id="rId56"/>
    </p:embeddedFont>
    <p:embeddedFont>
      <p:font typeface="Century Schoolbook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85A4E0-646E-490B-ADE7-D16FA73ED36E}">
  <a:tblStyle styleId="{8485A4E0-646E-490B-ADE7-D16FA73ED3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MontserratSemiBold-bold.fntdata"/><Relationship Id="rId45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SemiBold-boldItalic.fntdata"/><Relationship Id="rId47" Type="http://schemas.openxmlformats.org/officeDocument/2006/relationships/font" Target="fonts/MontserratSemiBold-italic.fntdata"/><Relationship Id="rId49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Schoolbook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MontserratMedium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55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bold.fntdata"/><Relationship Id="rId13" Type="http://schemas.openxmlformats.org/officeDocument/2006/relationships/slide" Target="slides/slide7.xml"/><Relationship Id="rId57" Type="http://schemas.openxmlformats.org/officeDocument/2006/relationships/font" Target="fonts/CenturySchoolbook-regular.fntdata"/><Relationship Id="rId12" Type="http://schemas.openxmlformats.org/officeDocument/2006/relationships/slide" Target="slides/slide6.xml"/><Relationship Id="rId56" Type="http://schemas.openxmlformats.org/officeDocument/2006/relationships/font" Target="fonts/MontserratMedium-boldItalic.fntdata"/><Relationship Id="rId15" Type="http://schemas.openxmlformats.org/officeDocument/2006/relationships/slide" Target="slides/slide9.xml"/><Relationship Id="rId59" Type="http://schemas.openxmlformats.org/officeDocument/2006/relationships/font" Target="fonts/CenturySchoolbook-italic.fntdata"/><Relationship Id="rId14" Type="http://schemas.openxmlformats.org/officeDocument/2006/relationships/slide" Target="slides/slide8.xml"/><Relationship Id="rId58" Type="http://schemas.openxmlformats.org/officeDocument/2006/relationships/font" Target="fonts/CenturySchoolbook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778fb0f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1778fb0f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57e85977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957e85977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957e85977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957e85977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57e859770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957e859770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93f63d160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93f63d160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957e859770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957e859770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957e859770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957e859770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957e85977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957e85977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24d1076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24d1076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Option 2: use JWS instead of JSON object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&lt;JSON serialized SD-JWT&gt;~&lt;Disclosure 1&gt;~...~&lt;Disclosure n&gt;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957e859770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957e85977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957e859770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957e85977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1778fb0f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1778fb0f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93f63d1602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93f63d160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https://datatracker.ietf.org/doc/draft-fett-oauth-selective-disclosure-jwt/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1778fb0f1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41778fb0f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1778fb0f1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1778fb0f1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https://datatracker.ietf.org/doc/draft-fett-oauth-selective-disclosure-jwt/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41778fb0f1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41778fb0f1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https://datatracker.ietf.org/doc/draft-fett-oauth-selective-disclosure-jwt/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1ea27ba0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1ea27ba0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https://datatracker.ietf.org/doc/draft-fett-oauth-selective-disclosure-jwt/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1ea27ba0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41ea27ba0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https://datatracker.ietf.org/doc/draft-fett-oauth-selective-disclosure-jwt/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41778fb0f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41778fb0f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41cc9fb2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41cc9fb2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1cc9fb28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1cc9fb28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1cc9fb28a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41cc9fb28a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1778fb0f1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1778fb0f1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41cc9fb28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41cc9fb28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41778fb0f1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41778fb0f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41c58213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41c58213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41c582132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41c582132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41c582132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41c582132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1c582132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41c58213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1c582132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41c582132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41c582132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41c582132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1778fb0f1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41778fb0f1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1778fb0f1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41778fb0f1_4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045f2e2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045f2e2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c4fb267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c4fb267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93f63d160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93f63d160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57e8597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957e8597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957e8597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957e8597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oauthstuff/draft-selective-disclosure-jwt" TargetMode="External"/><Relationship Id="rId4" Type="http://schemas.openxmlformats.org/officeDocument/2006/relationships/hyperlink" Target="https://github.com/IDunion/SD-JWT-Kotlin" TargetMode="External"/><Relationship Id="rId9" Type="http://schemas.openxmlformats.org/officeDocument/2006/relationships/hyperlink" Target="https://github.com/authlete/sd-jwt" TargetMode="External"/><Relationship Id="rId5" Type="http://schemas.openxmlformats.org/officeDocument/2006/relationships/hyperlink" Target="https://github.com/kushaldas/sd_jwt" TargetMode="External"/><Relationship Id="rId6" Type="http://schemas.openxmlformats.org/officeDocument/2006/relationships/hyperlink" Target="https://github.com/christianpaquin/sd-jwt" TargetMode="External"/><Relationship Id="rId7" Type="http://schemas.openxmlformats.org/officeDocument/2006/relationships/hyperlink" Target="https://github.com/chike0905/sd-jwt-ts" TargetMode="External"/><Relationship Id="rId8" Type="http://schemas.openxmlformats.org/officeDocument/2006/relationships/hyperlink" Target="https://github.com/OR13/vc-sd-jw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so.org/standard/69084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3" Type="http://schemas.openxmlformats.org/officeDocument/2006/relationships/image" Target="../media/image1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13" Type="http://schemas.openxmlformats.org/officeDocument/2006/relationships/image" Target="../media/image1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5" Type="http://schemas.openxmlformats.org/officeDocument/2006/relationships/hyperlink" Target="https://github.com/Wind4Greg/grotto-bbs-signatures" TargetMode="External"/><Relationship Id="rId14" Type="http://schemas.openxmlformats.org/officeDocument/2006/relationships/image" Target="../media/image22.png"/><Relationship Id="rId17" Type="http://schemas.openxmlformats.org/officeDocument/2006/relationships/hyperlink" Target="https://github.com/christianpaquin/bbs-signature" TargetMode="External"/><Relationship Id="rId16" Type="http://schemas.openxmlformats.org/officeDocument/2006/relationships/hyperlink" Target="https://github.com/dyne/zenroom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18" Type="http://schemas.openxmlformats.org/officeDocument/2006/relationships/hyperlink" Target="https://github.com/hyperledger/aries-bbssignatures-rs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de" sz="4800">
                <a:solidFill>
                  <a:srgbClr val="353E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Current Work and Future Trends in Selective Disclosure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Thursday, May 11,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416375" y="1512425"/>
            <a:ext cx="86094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"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_sd": [ "EW1o0egqa5mGcbytT5S-kAubcEjYEUwRkXlu2vC5l20",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["GO0r26nO-iW50ZcAoOilFw", "given_name", "Max"]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"FEx-ITHt41I8_cn0SS-hvoLneX_RGlJo_8o2xRNhfdk",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["cSlbR135i0NjhsouMxrjjg", "family_name", "Mustermann"]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"igg7H5fn2eBEMIEkE5Ckbm23QuwDJlTYoKRip08dYIc" ],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["oHDt43Vwuhpo8mzaprgCcw", "email", "mustermann@example.com"]</a:t>
            </a: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"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_sd": [ "gqB5kmAwyry88aHjaAeO-USX6JOMaojukKsheo38O0c",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["rGc0KtY6WmflywTTKEWIEQ", "street_address", "Musterstr. 23"]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"w8InvxsPXdKoowuVpyBMgl1b9_R2b6Xpa3OYOIjgQro",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["pGQMQx-2tH2XwC_eQCFn4g", "locality", "Berlin"]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"vOnlYtcjr872fP3Wa75Ozl7c-6_MOVdIUNtwLKKxZw0" ]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["TI15M8G5UIxPiWNZ-VLYBA", "country", "DE"]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11700" y="1512425"/>
            <a:ext cx="85206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"IdentityCredential"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"cnf"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"jwk"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0vx....Kgw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"credentialSubject"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rgbClr val="A31515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 </a:t>
            </a:r>
            <a:endParaRPr sz="850">
              <a:solidFill>
                <a:srgbClr val="0000FF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highlight>
                <a:schemeClr val="lt1"/>
              </a:highlight>
            </a:endParaRPr>
          </a:p>
        </p:txBody>
      </p:sp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in 5 Simple Steps</a:t>
            </a:r>
            <a:endParaRPr/>
          </a:p>
        </p:txBody>
      </p:sp>
      <p:sp>
        <p:nvSpPr>
          <p:cNvPr id="208" name="Google Shape;208;p34"/>
          <p:cNvSpPr txBox="1"/>
          <p:nvPr/>
        </p:nvSpPr>
        <p:spPr>
          <a:xfrm>
            <a:off x="306150" y="1102175"/>
            <a:ext cx="4617000" cy="384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 3: Hash Disclosures &amp; Replace Original Claims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16375" y="1512425"/>
            <a:ext cx="86094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_sd[ "EW1o0egqa5mGcbytT5S-kAubcEjYEUwRkXlu2vC5l20",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["GO0r26nO-iW50ZcAoOilFw", "given_name", "Max"]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"FEx-ITHt41I8_cn0SS-hvoLneX_RGlJo_8o2xRNhfdk",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["cSlbR135i0NjhsouMxrjjg", "family_name", "Mustermann"]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"igg7H5fn2eBEMIEkE5Ckbm23QuwDJlTYoKRip08dYIc" ]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["oHDt43Vwuhpo8mzaprgCcw", "email", "mustermann@example.com"]</a:t>
            </a: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_sd[ "gqB5kmAwyry88aHjaAeO-USX6JOMaojukKsheo38O0c",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["rGc0KtY6WmflywTTKEWIEQ", "street_address", "Musterstr. 23"]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"w8InvxsPXdKoowuVpyBMgl1b9_R2b6Xpa3OYOIjgQro",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["pGQMQx-2tH2XwC_eQCFn4g", "locality", "Berlin"]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"vOnlYtcjr872fP3Wa75Ozl7c-6_MOVdIUNtwLKKxZw0" ]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["TI15M8G5UIxPiWNZ-VLYBA", "country", "DE"]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512425"/>
            <a:ext cx="85206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"IdentityCredential"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"cnf"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"jwk"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"0vx....Kgw"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"credentialSubject"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rgbClr val="A31515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endParaRPr sz="850">
              <a:solidFill>
                <a:srgbClr val="0000FF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highlight>
                <a:schemeClr val="lt1"/>
              </a:highlight>
            </a:endParaRPr>
          </a:p>
        </p:txBody>
      </p:sp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in 5 Simple Steps</a:t>
            </a:r>
            <a:endParaRPr/>
          </a:p>
        </p:txBody>
      </p:sp>
      <p:sp>
        <p:nvSpPr>
          <p:cNvPr id="216" name="Google Shape;216;p35"/>
          <p:cNvSpPr txBox="1"/>
          <p:nvPr/>
        </p:nvSpPr>
        <p:spPr>
          <a:xfrm>
            <a:off x="306150" y="1102175"/>
            <a:ext cx="4617000" cy="384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 4: Sign SD-JWT &amp; Encode for Transport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281675" y="1536925"/>
            <a:ext cx="4353600" cy="3490200"/>
          </a:xfrm>
          <a:prstGeom prst="rect">
            <a:avLst/>
          </a:prstGeom>
          <a:solidFill>
            <a:srgbClr val="FFFFFF">
              <a:alpha val="72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eyJhbGciOiAiUlMyNTYiLCAia2lkIjogImNBRUlVcUowY21MekQxa3pHemhlaUJhZzBZ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UkF6VmRsZnhOMjgwTmdIYUEifQ.eyJpc3MiOiAiaHR0cHM6Ly9leGFtcGxlLmNvbS9pc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3N1ZXIiLCAiY25mIjogeyJqd2siOiB7Imt0eSI6ICJSU0EiLCAibiI6ICIwdng3YWdvZ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WJHY1FTdS4uLi4tY3NGQ3VyLWtFZ1U4YXdhcEp6S25xREtndyIsICJlIjogIkFRQUIif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X0sICJ0eXBlIjogIklkZW50aXR5Q3JlZGVudGlhbCIsICJjcmVkZW50aWFsU3ViamVjd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CI6IHsiX3NkIjogWyJFVzFvMGVncWE1bUdjYnl0VDVTLWtBdWJjRWpZRVV3UmtYbHUyd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kM1bDIwIiwgIkZFeC1JVEh0NDFJOF9jbjBTUy1odm9MbmVYX1JHbEpvXzhvMnhSTmhmZ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GsiLCAiUXhKVi0yVjFIOG1jbHRSNnZWQzRtM3JlVTVhTkg5d2RKejJVZG1Sb0kxRSIsI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CJhdFVuMVRZd1JBbDRHUTdQZUV0WGFNdzJmNHVJVGlKclg0ODV3TTh2NjdFIiwgImZUT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XczdmtrRUx3TDFYTnVZSzhIN3pCS0NIdV91aWY2MFNsRzFweVhJVVEiLCAiaWdnN0g1Z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m4yZUJFTUlFa0U1Q2tibTIzUXV3REpsVFlvS1JpcDA4ZFlJYyIsICJ0cFV0bDcwaHBVX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3hucnZaaTBHaEdvUlIxam10MXpZZ3Z2NUlZMEF4N0tjIl0sICJhZGRyZXNzIjogeyJfc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2QiOiBbImdxQjVrbUF3eXJ5ODhhSGphQWVPLVVTWDZKT01hb2p1a0tzaGVvMzhPMGMiL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CAidk9ubFl0Y2pyODcyZlAzV2E3NU96bDdjLTZfTU9WZElVTnR3TEtLeFp3MCIsICJ3O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EludnhzUFhkS29vd3VWcHlCTWdsMWI5X1IyYjZYcGEzT1lPSWpnUXJvIl19fSwgImlhd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CI6IDE1MTYyMzkwMjIsICJleHAiOiAxNTE2MjQ3MDIyLCAic2RfZGlnZXN0X2Rlcml2Y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XRpb25fYWxnIjogInNoYS0yNTYifQ.1UHEPtLLUXOT51jH3gg-3C-ZidWzsB9Un-VxmM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VdQtTbLLhwDTB6HJtt15p43yCXTzdpiZxtDI6fr07Tp0Dy_Umg3Q5_FxFj4WHnsVuVzu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ASU8cFlGPi6xgH9D3w1G2hqepBS8DyQ5bA_p5kN_tKJVoP1xWhcQujRJ8kkEKQsRia4F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hrBldl8f41wgu_ipPqh1Ix4BVI7GJClZNx94nWPT7JUFkI6Y6JkahLf3S6gB0MxtmLAe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Y0qkuz8VeOZNfl_CDog55kVTkArorfoL6D6TEjI__-w6YyU0PnIRJXJ0wrYfoyhNl8LK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AP38QYMpdR7z_rsvHpQHzFAPTmevnHDg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416375" y="1512425"/>
            <a:ext cx="85206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_sd[ "EW1    o0egqa5mGcbytT5S-kAubcEjYEUwRkXlu2vC5l20",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["GO0r26nO-iW50ZcAoOilFw", "given_name", "Max"]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"FEx-ITH    t41I8_cn0SS-hvoLneX_RGlJo_8o2xRNhfdk",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["cSlbR135i0NjhsouMxrjjg", "family_name", "Mustermann"]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"igg7H5fn2eB    EMIEkE5Ckbm23QuwDJlTYoKRip08dYIc" ]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["oHDt43Vwuhpo8mzaprgCcw", "email", "mustermann@example.com"]</a:t>
            </a: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_sd[    "gqB5kmAwyry88aHjaAeO-USX6JOMaojukKsheo38O0c",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["rGc0KtY6WmflywTTKEWIEQ", "street_address", "Musterstr. 23"]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"w8InvxsPXdKoowuVpyBMgl1b9_R2b6Xpa3OYOIjgQro",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["pGQMQx-2tH2XwC_eQCFn4g", "locality", "Berlin"]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 </a:t>
            </a:r>
            <a:r>
              <a:rPr lang="de" sz="850">
                <a:solidFill>
                  <a:srgbClr val="351C7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"vOnlYtcjr872fP3Wa75Ozl7c-6_MOVdIUNtwLKKxZw0" ] 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←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["TI15M8G5UIxPiWNZ-VLYBA", "country", "DE"]</a:t>
            </a: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311700" y="1512425"/>
            <a:ext cx="81861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"IdentityCredential"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"cnf"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"jwk"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"0vx....Kgw"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"credentialSubject"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rgbClr val="A31515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endParaRPr sz="850">
              <a:solidFill>
                <a:srgbClr val="0000FF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highlight>
                <a:schemeClr val="lt1"/>
              </a:highlight>
            </a:endParaRPr>
          </a:p>
        </p:txBody>
      </p:sp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in 5 Simple Steps</a:t>
            </a:r>
            <a:endParaRPr/>
          </a:p>
        </p:txBody>
      </p:sp>
      <p:sp>
        <p:nvSpPr>
          <p:cNvPr id="225" name="Google Shape;225;p36"/>
          <p:cNvSpPr txBox="1"/>
          <p:nvPr/>
        </p:nvSpPr>
        <p:spPr>
          <a:xfrm>
            <a:off x="306150" y="1102175"/>
            <a:ext cx="4617000" cy="384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 5: Base64url-encode Disclosures for Transport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281675" y="1536925"/>
            <a:ext cx="4353600" cy="3490200"/>
          </a:xfrm>
          <a:prstGeom prst="rect">
            <a:avLst/>
          </a:prstGeom>
          <a:solidFill>
            <a:srgbClr val="FFFFFF">
              <a:alpha val="81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eyJhbGciOiAiUlMyNTYiLCAia2lkIjogImNBRUlVcUowY21MekQxa3pHemhlaUJhZzBZ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UkF6VmRsZnhOMjgwTmdIYUEifQ.eyJpc3MiOiAiaHR0cHM6Ly9leGFtcGxlLmNvbS9pc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3N1ZXIiLCAiY25mIjogeyJqd2siOiB7Imt0eSI6ICJSU0EiLCAibiI6ICIwdng3YWdvZ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WJHY1FTdS4uLi4tY3NGQ3VyLWtFZ1U4YXdhcEp6S25xREtndyIsICJlIjogIkFRQUIif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X0sICJ0eXBlIjogIklkZW50aXR5Q3JlZGVudGlhbCIsICJjcmVkZW50aWFsU3ViamVjd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CI6IHsiX3NkIjogWyJFVzFvMGVncWE1bUdjYnl0VDVTLWtBdWJjRWpZRVV3UmtYbHUyd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kM1bDIwIiwgIkZFeC1JVEh0NDFJOF9jbjBTUy1odm9MbmVYX1JHbEpvXzhvMnhSTmhmZ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GsiLCAiUXhKVi0yVjFIOG1jbHRSNnZWQzRtM3JlVTVhTkg5d2RKejJVZG1Sb0kxRSIsI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CJhdFVuMVRZd1JBbDRHUTdQZUV0WGFNdzJmNHVJVGlKclg0ODV3TTh2NjdFIiwgImZUT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XczdmtrRUx3TDFYTnVZSzhIN3pCS0NIdV91aWY2MFNsRzFweVhJVVEiLCAiaWdnN0g1Z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m4yZUJFTUlFa0U1Q2tibTIzUXV3REpsVFlvS1JpcDA4ZFlJYyIsICJ0cFV0bDcwaHBVX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3hucnZaaTBHaEdvUlIxam10MXpZZ3Z2NUlZMEF4N0tjIl0sICJhZGRyZXNzIjogeyJfc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2QiOiBbImdxQjVrbUF3eXJ5ODhhSGphQWVPLVVTWDZKT01hb2p1a0tzaGVvMzhPMGMiL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CAidk9ubFl0Y2pyODcyZlAzV2E3NU96bDdjLTZfTU9WZElVTnR3TEtLeFp3MCIsICJ3O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EludnhzUFhkS29vd3VWcHlCTWdsMWI5X1IyYjZYcGEzT1lPSWpnUXJvIl19fSwgImlhd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CI6IDE1MTYyMzkwMjIsICJleHAiOiAxNTE2MjQ3MDIyLCAic2RfZGlnZXN0X2Rlcml2Y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XRpb25fYWxnIjogInNoYS0yNTYifQ.1UHEPtLLUXOT51jH3gg-3C-ZidWzsB9Un-VxmM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VdQtTbLLhwDTB6HJtt15p43yCXTzdpiZxtDI6fr07Tp0Dy_Umg3Q5_FxFj4WHnsVuVzu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ASU8cFlGPi6xgH9D3w1G2hqepBS8DyQ5bA_p5kN_tKJVoP1xWhcQujRJ8kkEKQsRia4F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hrBldl8f41wgu_ipPqh1Ix4BVI7GJClZNx94nWPT7JUFkI6Y6JkahLf3S6gB0MxtmLAe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Y0qkuz8VeOZNfl_CDog55kVTkArorfoL6D6TEjI__-w6YyU0PnIRJXJ0wrYfoyhNl8LK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AP38QYMpdR7z_rsvHpQHzFAPTmevnHDg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4635275" y="1536925"/>
            <a:ext cx="4126200" cy="3490200"/>
          </a:xfrm>
          <a:prstGeom prst="rect">
            <a:avLst/>
          </a:prstGeom>
          <a:solidFill>
            <a:srgbClr val="FFFFFF">
              <a:alpha val="814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</a:t>
            </a: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WyJHTzByMjZuTy1pVzUwWmNBb09pbEZ3IiwgImdpdmVuX25hbWUiLCAiTWF4Il0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~WyJjU2xiUjEzNWkwTmpoc291TXhyampnIiwgImZhbWlseV9uYW1lIiwgIk11c3Rlcm1hbm4iXQ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~WyJvSER0NDNWd3VocG84bXphcHJnQ2N3IiwgImVtYWlsIiwgIm11c3Rlcm1hbm5AZXhhbXBsZS5jb20iXQ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~WyJyR2MwS3RZNldtZmx5d1RUS0VXSUVRIiwgInN0cmVldF9hZGRyZXNzIiwgIk11c3RlcnN0ci4gMjMiXQ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~WyJwR1FNUXgtMnRIMlh3Q19lUUNGbjRnIiwgImxvY2FsaXR5IiwgIkJlcmxpbiJd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800">
                <a:latin typeface="Droid Sans Mono"/>
                <a:ea typeface="Droid Sans Mono"/>
                <a:cs typeface="Droid Sans Mono"/>
                <a:sym typeface="Droid Sans Mono"/>
              </a:rPr>
              <a:t>~WyJUSTE1TThHNVVJeFBpV05aLVZMWUJBIiwgImNvdW50cnkiLCAiREUiXQ</a:t>
            </a:r>
            <a:endParaRPr sz="800"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6202825" y="4445450"/>
            <a:ext cx="26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→ Done!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/>
          <p:nvPr/>
        </p:nvSpPr>
        <p:spPr>
          <a:xfrm>
            <a:off x="117050" y="853800"/>
            <a:ext cx="7725600" cy="17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1762300" y="922775"/>
            <a:ext cx="2391300" cy="1355100"/>
          </a:xfrm>
          <a:prstGeom prst="roundRect">
            <a:avLst>
              <a:gd fmla="val 10664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200">
                <a:solidFill>
                  <a:schemeClr val="dk1"/>
                </a:solidFill>
              </a:rPr>
              <a:t>SD-JWT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chemeClr val="dk1"/>
                </a:solidFill>
              </a:rPr>
              <a:t>plain-text claims</a:t>
            </a:r>
            <a:br>
              <a:rPr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+ hashed Disclosures</a:t>
            </a:r>
            <a:endParaRPr sz="1200"/>
          </a:p>
        </p:txBody>
      </p:sp>
      <p:sp>
        <p:nvSpPr>
          <p:cNvPr id="235" name="Google Shape;235;p37"/>
          <p:cNvSpPr txBox="1"/>
          <p:nvPr/>
        </p:nvSpPr>
        <p:spPr>
          <a:xfrm>
            <a:off x="305065" y="509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226805" y="46424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37" name="Google Shape;237;p37"/>
          <p:cNvCxnSpPr>
            <a:stCxn id="235" idx="2"/>
            <a:endCxn id="238" idx="0"/>
          </p:cNvCxnSpPr>
          <p:nvPr/>
        </p:nvCxnSpPr>
        <p:spPr>
          <a:xfrm>
            <a:off x="811915" y="909700"/>
            <a:ext cx="0" cy="157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37"/>
          <p:cNvSpPr txBox="1"/>
          <p:nvPr/>
        </p:nvSpPr>
        <p:spPr>
          <a:xfrm>
            <a:off x="283194" y="24895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39" name="Google Shape;239;p37"/>
          <p:cNvCxnSpPr>
            <a:stCxn id="238" idx="2"/>
            <a:endCxn id="236" idx="0"/>
          </p:cNvCxnSpPr>
          <p:nvPr/>
        </p:nvCxnSpPr>
        <p:spPr>
          <a:xfrm>
            <a:off x="811944" y="3028389"/>
            <a:ext cx="300" cy="16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37"/>
          <p:cNvSpPr txBox="1"/>
          <p:nvPr/>
        </p:nvSpPr>
        <p:spPr>
          <a:xfrm rot="-5400000">
            <a:off x="-249325" y="1464095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Issuance</a:t>
            </a:r>
            <a:endParaRPr b="1" sz="1700"/>
          </a:p>
        </p:txBody>
      </p:sp>
      <p:sp>
        <p:nvSpPr>
          <p:cNvPr id="241" name="Google Shape;241;p37"/>
          <p:cNvSpPr txBox="1"/>
          <p:nvPr/>
        </p:nvSpPr>
        <p:spPr>
          <a:xfrm rot="-5400000">
            <a:off x="-210625" y="3604525"/>
            <a:ext cx="159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Presentation</a:t>
            </a:r>
            <a:endParaRPr sz="1700"/>
          </a:p>
        </p:txBody>
      </p:sp>
      <p:sp>
        <p:nvSpPr>
          <p:cNvPr id="242" name="Google Shape;242;p37"/>
          <p:cNvSpPr/>
          <p:nvPr/>
        </p:nvSpPr>
        <p:spPr>
          <a:xfrm>
            <a:off x="3333119" y="2186125"/>
            <a:ext cx="854100" cy="33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Issuer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4315925" y="922775"/>
            <a:ext cx="3165900" cy="1355100"/>
          </a:xfrm>
          <a:prstGeom prst="roundRect">
            <a:avLst>
              <a:gd fmla="val 10202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Disclosures</a:t>
            </a:r>
            <a:br>
              <a:rPr b="1"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salt + claim name + claim value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44" name="Google Shape;2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829" y="1582603"/>
            <a:ext cx="2599681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300" y="1582600"/>
            <a:ext cx="92689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/>
          <p:nvPr/>
        </p:nvSpPr>
        <p:spPr>
          <a:xfrm>
            <a:off x="117050" y="2987400"/>
            <a:ext cx="7464000" cy="17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305065" y="509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226805" y="46424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53" name="Google Shape;253;p38"/>
          <p:cNvCxnSpPr>
            <a:stCxn id="251" idx="2"/>
            <a:endCxn id="254" idx="0"/>
          </p:cNvCxnSpPr>
          <p:nvPr/>
        </p:nvCxnSpPr>
        <p:spPr>
          <a:xfrm>
            <a:off x="811915" y="909700"/>
            <a:ext cx="0" cy="157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38"/>
          <p:cNvSpPr txBox="1"/>
          <p:nvPr/>
        </p:nvSpPr>
        <p:spPr>
          <a:xfrm>
            <a:off x="283194" y="24895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55" name="Google Shape;255;p38"/>
          <p:cNvCxnSpPr>
            <a:stCxn id="254" idx="2"/>
            <a:endCxn id="252" idx="0"/>
          </p:cNvCxnSpPr>
          <p:nvPr/>
        </p:nvCxnSpPr>
        <p:spPr>
          <a:xfrm>
            <a:off x="811944" y="3028389"/>
            <a:ext cx="300" cy="16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8"/>
          <p:cNvSpPr txBox="1"/>
          <p:nvPr/>
        </p:nvSpPr>
        <p:spPr>
          <a:xfrm rot="-5400000">
            <a:off x="-249325" y="1464095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Issuance</a:t>
            </a:r>
            <a:endParaRPr sz="1700"/>
          </a:p>
        </p:txBody>
      </p:sp>
      <p:sp>
        <p:nvSpPr>
          <p:cNvPr id="257" name="Google Shape;257;p38"/>
          <p:cNvSpPr txBox="1"/>
          <p:nvPr/>
        </p:nvSpPr>
        <p:spPr>
          <a:xfrm rot="-5400000">
            <a:off x="-210625" y="3604525"/>
            <a:ext cx="159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grpSp>
        <p:nvGrpSpPr>
          <p:cNvPr id="258" name="Google Shape;258;p38"/>
          <p:cNvGrpSpPr/>
          <p:nvPr/>
        </p:nvGrpSpPr>
        <p:grpSpPr>
          <a:xfrm>
            <a:off x="1762300" y="922775"/>
            <a:ext cx="2424919" cy="1603250"/>
            <a:chOff x="1762300" y="922775"/>
            <a:chExt cx="2424919" cy="1603250"/>
          </a:xfrm>
        </p:grpSpPr>
        <p:sp>
          <p:nvSpPr>
            <p:cNvPr id="259" name="Google Shape;259;p38"/>
            <p:cNvSpPr/>
            <p:nvPr/>
          </p:nvSpPr>
          <p:spPr>
            <a:xfrm>
              <a:off x="1762300" y="922775"/>
              <a:ext cx="2391300" cy="1355100"/>
            </a:xfrm>
            <a:prstGeom prst="roundRect">
              <a:avLst>
                <a:gd fmla="val 10664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de" sz="1200">
                  <a:solidFill>
                    <a:schemeClr val="dk1"/>
                  </a:solidFill>
                </a:rPr>
                <a:t>SD-JWT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1200">
                  <a:solidFill>
                    <a:schemeClr val="dk1"/>
                  </a:solidFill>
                </a:rPr>
                <a:t>plain-text claims</a:t>
              </a:r>
              <a:br>
                <a:rPr lang="de" sz="1200">
                  <a:solidFill>
                    <a:schemeClr val="dk1"/>
                  </a:solidFill>
                </a:rPr>
              </a:br>
              <a:r>
                <a:rPr lang="de" sz="1200">
                  <a:solidFill>
                    <a:schemeClr val="dk1"/>
                  </a:solidFill>
                </a:rPr>
                <a:t>+ hashed Disclosures</a:t>
              </a:r>
              <a:endParaRPr sz="1200"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333119" y="2186125"/>
              <a:ext cx="854100" cy="339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38761D"/>
                  </a:solidFill>
                </a:rPr>
                <a:t>✓ signed by Issuer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sp>
        <p:nvSpPr>
          <p:cNvPr id="261" name="Google Shape;261;p38"/>
          <p:cNvSpPr/>
          <p:nvPr/>
        </p:nvSpPr>
        <p:spPr>
          <a:xfrm>
            <a:off x="4315925" y="922775"/>
            <a:ext cx="3165900" cy="1355100"/>
          </a:xfrm>
          <a:prstGeom prst="roundRect">
            <a:avLst>
              <a:gd fmla="val 10202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Disclosures</a:t>
            </a:r>
            <a:br>
              <a:rPr b="1"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salt + claim name + claim value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829" y="1582603"/>
            <a:ext cx="2599681" cy="53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38"/>
          <p:cNvGrpSpPr/>
          <p:nvPr/>
        </p:nvGrpSpPr>
        <p:grpSpPr>
          <a:xfrm>
            <a:off x="1762300" y="3056375"/>
            <a:ext cx="2424919" cy="1603250"/>
            <a:chOff x="1762300" y="922775"/>
            <a:chExt cx="2424919" cy="1603250"/>
          </a:xfrm>
        </p:grpSpPr>
        <p:sp>
          <p:nvSpPr>
            <p:cNvPr id="264" name="Google Shape;264;p38"/>
            <p:cNvSpPr/>
            <p:nvPr/>
          </p:nvSpPr>
          <p:spPr>
            <a:xfrm>
              <a:off x="1762300" y="922775"/>
              <a:ext cx="2391300" cy="1355100"/>
            </a:xfrm>
            <a:prstGeom prst="roundRect">
              <a:avLst>
                <a:gd fmla="val 10664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de" sz="1200">
                  <a:solidFill>
                    <a:schemeClr val="dk1"/>
                  </a:solidFill>
                </a:rPr>
                <a:t>SD-JWT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1200">
                  <a:solidFill>
                    <a:schemeClr val="dk1"/>
                  </a:solidFill>
                </a:rPr>
                <a:t>plain-text claims</a:t>
              </a:r>
              <a:br>
                <a:rPr lang="de" sz="1200">
                  <a:solidFill>
                    <a:schemeClr val="dk1"/>
                  </a:solidFill>
                </a:rPr>
              </a:br>
              <a:r>
                <a:rPr lang="de" sz="1200">
                  <a:solidFill>
                    <a:schemeClr val="dk1"/>
                  </a:solidFill>
                </a:rPr>
                <a:t>+ hashed Disclosures</a:t>
              </a:r>
              <a:endParaRPr sz="1200"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333119" y="2186125"/>
              <a:ext cx="854100" cy="339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38761D"/>
                  </a:solidFill>
                </a:rPr>
                <a:t>✓ signed by Issuer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sp>
        <p:nvSpPr>
          <p:cNvPr id="266" name="Google Shape;266;p38"/>
          <p:cNvSpPr/>
          <p:nvPr/>
        </p:nvSpPr>
        <p:spPr>
          <a:xfrm>
            <a:off x="4315925" y="3056375"/>
            <a:ext cx="3165900" cy="1355100"/>
          </a:xfrm>
          <a:prstGeom prst="roundRect">
            <a:avLst>
              <a:gd fmla="val 10202" name="adj"/>
            </a:avLst>
          </a:prstGeom>
          <a:gradFill>
            <a:gsLst>
              <a:gs pos="0">
                <a:srgbClr val="EAD1DC"/>
              </a:gs>
              <a:gs pos="50000">
                <a:srgbClr val="EAD1DC"/>
              </a:gs>
              <a:gs pos="51000">
                <a:srgbClr val="FFFFFF">
                  <a:alpha val="81568"/>
                </a:srgbClr>
              </a:gs>
              <a:gs pos="100000">
                <a:srgbClr val="FFFFFF">
                  <a:alpha val="81568"/>
                </a:srgbClr>
              </a:gs>
            </a:gsLst>
            <a:lin ang="4199895" scaled="0"/>
          </a:gra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 u="sng">
                <a:solidFill>
                  <a:schemeClr val="dk1"/>
                </a:solidFill>
              </a:rPr>
              <a:t>Selected</a:t>
            </a:r>
            <a:r>
              <a:rPr b="1" lang="de" sz="1200">
                <a:solidFill>
                  <a:schemeClr val="dk1"/>
                </a:solidFill>
              </a:rPr>
              <a:t> </a:t>
            </a:r>
            <a:r>
              <a:rPr b="1" lang="de" sz="1200">
                <a:solidFill>
                  <a:schemeClr val="dk1"/>
                </a:solidFill>
              </a:rPr>
              <a:t>Disclosures</a:t>
            </a:r>
            <a:br>
              <a:rPr b="1"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salt + claim name + claim value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 b="49791" l="0" r="0" t="0"/>
          <a:stretch/>
        </p:blipFill>
        <p:spPr>
          <a:xfrm>
            <a:off x="4461825" y="3716201"/>
            <a:ext cx="2599673" cy="27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8"/>
          <p:cNvCxnSpPr>
            <a:stCxn id="259" idx="2"/>
            <a:endCxn id="264" idx="0"/>
          </p:cNvCxnSpPr>
          <p:nvPr/>
        </p:nvCxnSpPr>
        <p:spPr>
          <a:xfrm>
            <a:off x="2957950" y="2277875"/>
            <a:ext cx="0" cy="778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38"/>
          <p:cNvCxnSpPr/>
          <p:nvPr/>
        </p:nvCxnSpPr>
        <p:spPr>
          <a:xfrm>
            <a:off x="5898875" y="2277875"/>
            <a:ext cx="0" cy="778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270" name="Google Shape;270;p38"/>
          <p:cNvGrpSpPr/>
          <p:nvPr/>
        </p:nvGrpSpPr>
        <p:grpSpPr>
          <a:xfrm>
            <a:off x="4302477" y="3800359"/>
            <a:ext cx="3000000" cy="400200"/>
            <a:chOff x="4302477" y="3800359"/>
            <a:chExt cx="3000000" cy="400200"/>
          </a:xfrm>
        </p:grpSpPr>
        <p:sp>
          <p:nvSpPr>
            <p:cNvPr id="271" name="Google Shape;271;p38"/>
            <p:cNvSpPr txBox="1"/>
            <p:nvPr/>
          </p:nvSpPr>
          <p:spPr>
            <a:xfrm>
              <a:off x="4302477" y="3800359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/>
                <a:t>✂</a:t>
              </a:r>
              <a:endParaRPr/>
            </a:p>
          </p:txBody>
        </p:sp>
        <p:cxnSp>
          <p:nvCxnSpPr>
            <p:cNvPr id="272" name="Google Shape;272;p38"/>
            <p:cNvCxnSpPr/>
            <p:nvPr/>
          </p:nvCxnSpPr>
          <p:spPr>
            <a:xfrm>
              <a:off x="4454950" y="3993625"/>
              <a:ext cx="257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273" name="Google Shape;2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300" y="1582600"/>
            <a:ext cx="92689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300" y="3716200"/>
            <a:ext cx="92689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/>
          <p:nvPr/>
        </p:nvSpPr>
        <p:spPr>
          <a:xfrm>
            <a:off x="117050" y="2987400"/>
            <a:ext cx="8910000" cy="17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305065" y="509500"/>
            <a:ext cx="10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Issuer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226805" y="4642408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Verifier</a:t>
            </a:r>
            <a:endParaRPr/>
          </a:p>
        </p:txBody>
      </p:sp>
      <p:cxnSp>
        <p:nvCxnSpPr>
          <p:cNvPr id="282" name="Google Shape;282;p39"/>
          <p:cNvCxnSpPr>
            <a:stCxn id="280" idx="2"/>
            <a:endCxn id="283" idx="0"/>
          </p:cNvCxnSpPr>
          <p:nvPr/>
        </p:nvCxnSpPr>
        <p:spPr>
          <a:xfrm>
            <a:off x="811915" y="909700"/>
            <a:ext cx="0" cy="157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" name="Google Shape;283;p39"/>
          <p:cNvSpPr txBox="1"/>
          <p:nvPr/>
        </p:nvSpPr>
        <p:spPr>
          <a:xfrm>
            <a:off x="283194" y="2489589"/>
            <a:ext cx="10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End-User</a:t>
            </a:r>
            <a:br>
              <a:rPr lang="de"/>
            </a:br>
            <a:r>
              <a:rPr lang="de" sz="900"/>
              <a:t>(Holder)</a:t>
            </a:r>
            <a:endParaRPr sz="900"/>
          </a:p>
        </p:txBody>
      </p:sp>
      <p:cxnSp>
        <p:nvCxnSpPr>
          <p:cNvPr id="284" name="Google Shape;284;p39"/>
          <p:cNvCxnSpPr>
            <a:stCxn id="283" idx="2"/>
            <a:endCxn id="281" idx="0"/>
          </p:cNvCxnSpPr>
          <p:nvPr/>
        </p:nvCxnSpPr>
        <p:spPr>
          <a:xfrm>
            <a:off x="811944" y="3028389"/>
            <a:ext cx="300" cy="16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39"/>
          <p:cNvSpPr txBox="1"/>
          <p:nvPr/>
        </p:nvSpPr>
        <p:spPr>
          <a:xfrm rot="-5400000">
            <a:off x="-249325" y="1464095"/>
            <a:ext cx="15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/>
              <a:t>Issuance</a:t>
            </a:r>
            <a:endParaRPr sz="1700"/>
          </a:p>
        </p:txBody>
      </p:sp>
      <p:sp>
        <p:nvSpPr>
          <p:cNvPr id="286" name="Google Shape;286;p39"/>
          <p:cNvSpPr txBox="1"/>
          <p:nvPr/>
        </p:nvSpPr>
        <p:spPr>
          <a:xfrm rot="-5400000">
            <a:off x="-210625" y="3604525"/>
            <a:ext cx="159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00"/>
              <a:t>Presentation</a:t>
            </a:r>
            <a:endParaRPr b="1" sz="1700"/>
          </a:p>
        </p:txBody>
      </p:sp>
      <p:grpSp>
        <p:nvGrpSpPr>
          <p:cNvPr id="287" name="Google Shape;287;p39"/>
          <p:cNvGrpSpPr/>
          <p:nvPr/>
        </p:nvGrpSpPr>
        <p:grpSpPr>
          <a:xfrm>
            <a:off x="1762300" y="922775"/>
            <a:ext cx="2424919" cy="1603250"/>
            <a:chOff x="1762300" y="922775"/>
            <a:chExt cx="2424919" cy="1603250"/>
          </a:xfrm>
        </p:grpSpPr>
        <p:sp>
          <p:nvSpPr>
            <p:cNvPr id="288" name="Google Shape;288;p39"/>
            <p:cNvSpPr/>
            <p:nvPr/>
          </p:nvSpPr>
          <p:spPr>
            <a:xfrm>
              <a:off x="1762300" y="922775"/>
              <a:ext cx="2391300" cy="1355100"/>
            </a:xfrm>
            <a:prstGeom prst="roundRect">
              <a:avLst>
                <a:gd fmla="val 10664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de" sz="1200">
                  <a:solidFill>
                    <a:schemeClr val="dk1"/>
                  </a:solidFill>
                </a:rPr>
                <a:t>SD-JWT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1200">
                  <a:solidFill>
                    <a:schemeClr val="dk1"/>
                  </a:solidFill>
                </a:rPr>
                <a:t>plain-text claims</a:t>
              </a:r>
              <a:br>
                <a:rPr lang="de" sz="1200">
                  <a:solidFill>
                    <a:schemeClr val="dk1"/>
                  </a:solidFill>
                </a:rPr>
              </a:br>
              <a:r>
                <a:rPr lang="de" sz="1200">
                  <a:solidFill>
                    <a:schemeClr val="dk1"/>
                  </a:solidFill>
                </a:rPr>
                <a:t>+ hashed Disclosures</a:t>
              </a:r>
              <a:endParaRPr sz="1200"/>
            </a:p>
          </p:txBody>
        </p:sp>
        <p:sp>
          <p:nvSpPr>
            <p:cNvPr id="289" name="Google Shape;289;p39"/>
            <p:cNvSpPr/>
            <p:nvPr/>
          </p:nvSpPr>
          <p:spPr>
            <a:xfrm>
              <a:off x="3333119" y="2186125"/>
              <a:ext cx="854100" cy="339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38761D"/>
                  </a:solidFill>
                </a:rPr>
                <a:t>✓ signed by Issuer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sp>
        <p:nvSpPr>
          <p:cNvPr id="290" name="Google Shape;290;p39"/>
          <p:cNvSpPr/>
          <p:nvPr/>
        </p:nvSpPr>
        <p:spPr>
          <a:xfrm>
            <a:off x="4315925" y="922775"/>
            <a:ext cx="3165900" cy="1355100"/>
          </a:xfrm>
          <a:prstGeom prst="roundRect">
            <a:avLst>
              <a:gd fmla="val 10202" name="adj"/>
            </a:avLst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Disclosures</a:t>
            </a:r>
            <a:br>
              <a:rPr b="1"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salt + claim name + claim value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829" y="1582603"/>
            <a:ext cx="2599681" cy="53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39"/>
          <p:cNvGrpSpPr/>
          <p:nvPr/>
        </p:nvGrpSpPr>
        <p:grpSpPr>
          <a:xfrm>
            <a:off x="1762300" y="3056375"/>
            <a:ext cx="2424919" cy="1603250"/>
            <a:chOff x="1762300" y="922775"/>
            <a:chExt cx="2424919" cy="1603250"/>
          </a:xfrm>
        </p:grpSpPr>
        <p:sp>
          <p:nvSpPr>
            <p:cNvPr id="293" name="Google Shape;293;p39"/>
            <p:cNvSpPr/>
            <p:nvPr/>
          </p:nvSpPr>
          <p:spPr>
            <a:xfrm>
              <a:off x="1762300" y="922775"/>
              <a:ext cx="2391300" cy="1355100"/>
            </a:xfrm>
            <a:prstGeom prst="roundRect">
              <a:avLst>
                <a:gd fmla="val 10664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t" bIns="91425" lIns="91425" spcFirstLastPara="1" rIns="91425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de" sz="1200">
                  <a:solidFill>
                    <a:schemeClr val="dk1"/>
                  </a:solidFill>
                </a:rPr>
                <a:t>SD-JWT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" sz="1200">
                  <a:solidFill>
                    <a:schemeClr val="dk1"/>
                  </a:solidFill>
                </a:rPr>
                <a:t>plain-text claims</a:t>
              </a:r>
              <a:br>
                <a:rPr lang="de" sz="1200">
                  <a:solidFill>
                    <a:schemeClr val="dk1"/>
                  </a:solidFill>
                </a:rPr>
              </a:br>
              <a:r>
                <a:rPr lang="de" sz="1200">
                  <a:solidFill>
                    <a:schemeClr val="dk1"/>
                  </a:solidFill>
                </a:rPr>
                <a:t>+ hashed Disclosures</a:t>
              </a:r>
              <a:endParaRPr sz="1200"/>
            </a:p>
          </p:txBody>
        </p:sp>
        <p:sp>
          <p:nvSpPr>
            <p:cNvPr id="294" name="Google Shape;294;p39"/>
            <p:cNvSpPr/>
            <p:nvPr/>
          </p:nvSpPr>
          <p:spPr>
            <a:xfrm>
              <a:off x="3333119" y="2186125"/>
              <a:ext cx="854100" cy="339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38761D"/>
                  </a:solidFill>
                </a:rPr>
                <a:t>✓ signed by Issuer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sp>
        <p:nvSpPr>
          <p:cNvPr id="295" name="Google Shape;295;p39"/>
          <p:cNvSpPr/>
          <p:nvPr/>
        </p:nvSpPr>
        <p:spPr>
          <a:xfrm>
            <a:off x="4315925" y="3056375"/>
            <a:ext cx="3165900" cy="1355100"/>
          </a:xfrm>
          <a:prstGeom prst="roundRect">
            <a:avLst>
              <a:gd fmla="val 10202" name="adj"/>
            </a:avLst>
          </a:prstGeom>
          <a:gradFill>
            <a:gsLst>
              <a:gs pos="0">
                <a:srgbClr val="EAD1DC"/>
              </a:gs>
              <a:gs pos="50000">
                <a:srgbClr val="EAD1DC"/>
              </a:gs>
              <a:gs pos="51000">
                <a:srgbClr val="FFFFFF">
                  <a:alpha val="81568"/>
                </a:srgbClr>
              </a:gs>
              <a:gs pos="100000">
                <a:srgbClr val="FFFFFF">
                  <a:alpha val="81568"/>
                </a:srgbClr>
              </a:gs>
            </a:gsLst>
            <a:lin ang="4199895" scaled="0"/>
          </a:gradFill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 u="sng">
                <a:solidFill>
                  <a:schemeClr val="dk1"/>
                </a:solidFill>
              </a:rPr>
              <a:t>Selected</a:t>
            </a:r>
            <a:r>
              <a:rPr b="1" lang="de" sz="1200">
                <a:solidFill>
                  <a:schemeClr val="dk1"/>
                </a:solidFill>
              </a:rPr>
              <a:t> Disclosures</a:t>
            </a:r>
            <a:br>
              <a:rPr b="1"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salt + claim name + claim value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 rotWithShape="1">
          <a:blip r:embed="rId3">
            <a:alphaModFix/>
          </a:blip>
          <a:srcRect b="49791" l="0" r="0" t="0"/>
          <a:stretch/>
        </p:blipFill>
        <p:spPr>
          <a:xfrm>
            <a:off x="4461825" y="3716201"/>
            <a:ext cx="2599673" cy="2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9"/>
          <p:cNvSpPr/>
          <p:nvPr/>
        </p:nvSpPr>
        <p:spPr>
          <a:xfrm>
            <a:off x="7610525" y="3056375"/>
            <a:ext cx="1325100" cy="1355100"/>
          </a:xfrm>
          <a:prstGeom prst="roundRect">
            <a:avLst>
              <a:gd fmla="val 10202" name="adj"/>
            </a:avLst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200">
                <a:solidFill>
                  <a:schemeClr val="dk1"/>
                </a:solidFill>
              </a:rPr>
              <a:t>Holder-</a:t>
            </a:r>
            <a:br>
              <a:rPr b="1" lang="de" sz="1200">
                <a:solidFill>
                  <a:schemeClr val="dk1"/>
                </a:solidFill>
              </a:rPr>
            </a:br>
            <a:r>
              <a:rPr b="1" lang="de" sz="1200">
                <a:solidFill>
                  <a:schemeClr val="dk1"/>
                </a:solidFill>
              </a:rPr>
              <a:t>Binding JWT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chemeClr val="dk1"/>
                </a:solidFill>
              </a:rPr>
              <a:t>nonce</a:t>
            </a:r>
            <a:br>
              <a:rPr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audience</a:t>
            </a:r>
            <a:br>
              <a:rPr lang="de" sz="1200">
                <a:solidFill>
                  <a:schemeClr val="dk1"/>
                </a:solidFill>
              </a:rPr>
            </a:br>
            <a:r>
              <a:rPr lang="de" sz="1200">
                <a:solidFill>
                  <a:schemeClr val="dk1"/>
                </a:solidFill>
              </a:rPr>
              <a:t>etc.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8109607" y="4319713"/>
            <a:ext cx="854100" cy="33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4000" lIns="54000" spcFirstLastPara="1" rIns="54000" wrap="square" tIns="54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8761D"/>
                </a:solidFill>
              </a:rPr>
              <a:t>✓ signed by Holder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4158875" y="4076250"/>
            <a:ext cx="3945400" cy="487550"/>
          </a:xfrm>
          <a:custGeom>
            <a:rect b="b" l="l" r="r" t="t"/>
            <a:pathLst>
              <a:path extrusionOk="0" h="19502" w="157816">
                <a:moveTo>
                  <a:pt x="0" y="0"/>
                </a:moveTo>
                <a:cubicBezTo>
                  <a:pt x="3535" y="2984"/>
                  <a:pt x="-5096" y="14781"/>
                  <a:pt x="21207" y="17902"/>
                </a:cubicBezTo>
                <a:cubicBezTo>
                  <a:pt x="47510" y="21023"/>
                  <a:pt x="135048" y="18590"/>
                  <a:pt x="157816" y="18728"/>
                </a:cubicBezTo>
              </a:path>
            </a:pathLst>
          </a:custGeom>
          <a:noFill/>
          <a:ln cap="flat" cmpd="sng" w="9525">
            <a:solidFill>
              <a:srgbClr val="008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00" name="Google Shape;300;p39"/>
          <p:cNvSpPr txBox="1"/>
          <p:nvPr/>
        </p:nvSpPr>
        <p:spPr>
          <a:xfrm>
            <a:off x="6738185" y="4448522"/>
            <a:ext cx="17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8000"/>
                </a:solidFill>
              </a:rPr>
              <a:t>holder’s </a:t>
            </a:r>
            <a:r>
              <a:rPr lang="de" sz="1100">
                <a:solidFill>
                  <a:srgbClr val="008000"/>
                </a:solidFill>
              </a:rPr>
              <a:t>public key</a:t>
            </a:r>
            <a:endParaRPr sz="1100">
              <a:solidFill>
                <a:srgbClr val="008000"/>
              </a:solidFill>
            </a:endParaRPr>
          </a:p>
        </p:txBody>
      </p:sp>
      <p:cxnSp>
        <p:nvCxnSpPr>
          <p:cNvPr id="301" name="Google Shape;301;p39"/>
          <p:cNvCxnSpPr/>
          <p:nvPr/>
        </p:nvCxnSpPr>
        <p:spPr>
          <a:xfrm>
            <a:off x="2957950" y="2277875"/>
            <a:ext cx="0" cy="778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9"/>
          <p:cNvCxnSpPr/>
          <p:nvPr/>
        </p:nvCxnSpPr>
        <p:spPr>
          <a:xfrm>
            <a:off x="5898875" y="2277875"/>
            <a:ext cx="0" cy="7785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303" name="Google Shape;303;p39"/>
          <p:cNvGrpSpPr/>
          <p:nvPr/>
        </p:nvGrpSpPr>
        <p:grpSpPr>
          <a:xfrm>
            <a:off x="4302477" y="3800359"/>
            <a:ext cx="3000000" cy="400200"/>
            <a:chOff x="4302477" y="3800359"/>
            <a:chExt cx="3000000" cy="400200"/>
          </a:xfrm>
        </p:grpSpPr>
        <p:sp>
          <p:nvSpPr>
            <p:cNvPr id="304" name="Google Shape;304;p39"/>
            <p:cNvSpPr txBox="1"/>
            <p:nvPr/>
          </p:nvSpPr>
          <p:spPr>
            <a:xfrm>
              <a:off x="4302477" y="3800359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/>
                <a:t>✂</a:t>
              </a:r>
              <a:endParaRPr/>
            </a:p>
          </p:txBody>
        </p:sp>
        <p:cxnSp>
          <p:nvCxnSpPr>
            <p:cNvPr id="305" name="Google Shape;305;p39"/>
            <p:cNvCxnSpPr/>
            <p:nvPr/>
          </p:nvCxnSpPr>
          <p:spPr>
            <a:xfrm>
              <a:off x="4454950" y="3993625"/>
              <a:ext cx="2575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306" name="Google Shape;3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300" y="1582600"/>
            <a:ext cx="92689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300" y="3716200"/>
            <a:ext cx="92689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Verification</a:t>
            </a:r>
            <a:endParaRPr/>
          </a:p>
        </p:txBody>
      </p:sp>
      <p:sp>
        <p:nvSpPr>
          <p:cNvPr id="313" name="Google Shape;31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Verify SD-JWT signature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Hash over disclosed Disclosures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Find hash digests in SD-JWT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Replace disclosed claims in SD-JWT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Check holder binding, if required.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Done!</a:t>
            </a:r>
            <a:endParaRPr/>
          </a:p>
        </p:txBody>
      </p:sp>
      <p:sp>
        <p:nvSpPr>
          <p:cNvPr id="314" name="Google Shape;314;p40"/>
          <p:cNvSpPr/>
          <p:nvPr/>
        </p:nvSpPr>
        <p:spPr>
          <a:xfrm>
            <a:off x="5007975" y="1873375"/>
            <a:ext cx="3591300" cy="330900"/>
          </a:xfrm>
          <a:prstGeom prst="wedgeRectCallout">
            <a:avLst>
              <a:gd fmla="val -81511" name="adj1"/>
              <a:gd fmla="val 771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</a:rPr>
              <a:t>Verification requires hash check!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with JWS using JSON serialization</a:t>
            </a:r>
            <a:r>
              <a:rPr lang="de" sz="1800"/>
              <a:t> (proposal)</a:t>
            </a:r>
            <a:endParaRPr sz="1800"/>
          </a:p>
        </p:txBody>
      </p:sp>
      <p:sp>
        <p:nvSpPr>
          <p:cNvPr id="320" name="Google Shape;320;p41"/>
          <p:cNvSpPr txBox="1"/>
          <p:nvPr>
            <p:ph idx="1" type="body"/>
          </p:nvPr>
        </p:nvSpPr>
        <p:spPr>
          <a:xfrm>
            <a:off x="311700" y="1152475"/>
            <a:ext cx="8520600" cy="40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"payload": </a:t>
            </a:r>
            <a:r>
              <a:rPr lang="de" sz="1050">
                <a:solidFill>
                  <a:schemeClr val="dk1"/>
                </a:solidFill>
                <a:highlight>
                  <a:srgbClr val="FCE5CD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"eyJpc3MiOiAiaHR0cHM6L...Z0NGpUOUYySFpRIn19fQ"</a:t>
            </a: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"protected": "eyJhbGciOiAiRVMyNTYifQ",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"header": {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"kid": "e9bc097a-ce51-4036-9562-d2ade882db0d"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},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"signature": "mcndQ15m-4FbIzyfB...U2ZX7g",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10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"disclosures": [</a:t>
            </a:r>
            <a:endParaRPr sz="10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"WyJkcVR2WE14UzBHYTNEb2FHbmU5eDBRIiwgInN1YiIsICJqb2huX2RvZV80MiJd",</a:t>
            </a:r>
            <a:endParaRPr sz="10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"WyIzanFjYjY3ejl3a3MwOHp3aUs3RXlRIiwgImdpdmVuX25hbWUiLCAiSm9obiJd",</a:t>
            </a:r>
            <a:endParaRPr sz="10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  "WyJxUVdtakpsMXMxUjRscWhFTkxScnJ3IiwgImZhbWlseV9uYW1lIiwgIkRvZSJd"</a:t>
            </a:r>
            <a:endParaRPr sz="10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0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]</a:t>
            </a:r>
            <a:endParaRPr sz="10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21" name="Google Shape;321;p41"/>
          <p:cNvSpPr/>
          <p:nvPr/>
        </p:nvSpPr>
        <p:spPr>
          <a:xfrm>
            <a:off x="6095250" y="1085825"/>
            <a:ext cx="2631300" cy="330900"/>
          </a:xfrm>
          <a:prstGeom prst="wedgeRectCallout">
            <a:avLst>
              <a:gd fmla="val -85995" name="adj1"/>
              <a:gd fmla="val 7925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</a:rPr>
              <a:t>Payload as in SD-JWT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4463475" y="3809975"/>
            <a:ext cx="2631300" cy="330900"/>
          </a:xfrm>
          <a:prstGeom prst="wedgeRectCallout">
            <a:avLst>
              <a:gd fmla="val -32345" name="adj1"/>
              <a:gd fmla="val -13739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</a:rPr>
              <a:t>Disclosures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Compatibility</a:t>
            </a:r>
            <a:endParaRPr/>
          </a:p>
        </p:txBody>
      </p:sp>
      <p:sp>
        <p:nvSpPr>
          <p:cNvPr id="328" name="Google Shape;32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Can be used with any JSON-based data format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JSON-LD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W3C-VC Data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OpenID Connect for Identity Assurance (OIDC4IA)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Flexibility regarding holder binding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External signature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Key distribution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Makes no assumptions on the transport protocol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E.g., OIDC4VC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Available, Testable, Auditable</a:t>
            </a:r>
            <a:endParaRPr/>
          </a:p>
        </p:txBody>
      </p:sp>
      <p:sp>
        <p:nvSpPr>
          <p:cNvPr id="334" name="Google Shape;334;p43"/>
          <p:cNvSpPr txBox="1"/>
          <p:nvPr/>
        </p:nvSpPr>
        <p:spPr>
          <a:xfrm>
            <a:off x="311700" y="1287175"/>
            <a:ext cx="6380700" cy="3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2"/>
                </a:solidFill>
              </a:rPr>
              <a:t>All examples in specification generated via </a:t>
            </a:r>
            <a:r>
              <a:rPr lang="de">
                <a:solidFill>
                  <a:srgbClr val="1155CC"/>
                </a:solidFill>
              </a:rPr>
              <a:t>reference implementation</a:t>
            </a:r>
            <a:r>
              <a:rPr lang="de">
                <a:solidFill>
                  <a:schemeClr val="dk2"/>
                </a:solidFill>
              </a:rPr>
              <a:t>:</a:t>
            </a:r>
            <a:br>
              <a:rPr lang="de">
                <a:solidFill>
                  <a:schemeClr val="dk2"/>
                </a:solidFill>
              </a:rPr>
            </a:br>
            <a:r>
              <a:rPr lang="de" u="sng">
                <a:solidFill>
                  <a:schemeClr val="hlink"/>
                </a:solidFill>
                <a:hlinkClick r:id="rId3"/>
              </a:rPr>
              <a:t>oauthstuff/draft-selective-disclosure-jwt</a:t>
            </a:r>
            <a:r>
              <a:rPr lang="de">
                <a:solidFill>
                  <a:schemeClr val="dk2"/>
                </a:solidFill>
              </a:rPr>
              <a:t> (Python)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de">
                <a:solidFill>
                  <a:schemeClr val="dk2"/>
                </a:solidFill>
              </a:rPr>
            </a:br>
            <a:br>
              <a:rPr lang="de">
                <a:solidFill>
                  <a:schemeClr val="dk2"/>
                </a:solidFill>
              </a:rPr>
            </a:br>
            <a:br>
              <a:rPr lang="de">
                <a:solidFill>
                  <a:schemeClr val="dk2"/>
                </a:solidFill>
              </a:rPr>
            </a:br>
            <a:r>
              <a:rPr lang="de">
                <a:solidFill>
                  <a:schemeClr val="dk2"/>
                </a:solidFill>
              </a:rPr>
              <a:t>Independent open-source implementations: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Kotlin: </a:t>
            </a:r>
            <a:r>
              <a:rPr lang="de" u="sng">
                <a:solidFill>
                  <a:schemeClr val="hlink"/>
                </a:solidFill>
                <a:hlinkClick r:id="rId4"/>
              </a:rPr>
              <a:t>IDunion/SD-JWT-Kotlin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Rust: </a:t>
            </a:r>
            <a:r>
              <a:rPr lang="de" u="sng">
                <a:solidFill>
                  <a:schemeClr val="hlink"/>
                </a:solidFill>
                <a:hlinkClick r:id="rId5"/>
              </a:rPr>
              <a:t>kushaldas/sd_jwt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TypeScript: </a:t>
            </a:r>
            <a:r>
              <a:rPr lang="de" u="sng">
                <a:solidFill>
                  <a:schemeClr val="hlink"/>
                </a:solidFill>
                <a:hlinkClick r:id="rId6"/>
              </a:rPr>
              <a:t>christianpaquin/sd-jwt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TypeScript: </a:t>
            </a:r>
            <a:r>
              <a:rPr lang="de" u="sng">
                <a:solidFill>
                  <a:schemeClr val="hlink"/>
                </a:solidFill>
                <a:hlinkClick r:id="rId7"/>
              </a:rPr>
              <a:t>chike0905/sd-jwt-ts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Typescript: </a:t>
            </a:r>
            <a:r>
              <a:rPr lang="de" u="sng">
                <a:solidFill>
                  <a:schemeClr val="hlink"/>
                </a:solidFill>
                <a:hlinkClick r:id="rId8"/>
              </a:rPr>
              <a:t>OR13/vc-sd-jwt</a:t>
            </a:r>
            <a:r>
              <a:rPr lang="de">
                <a:solidFill>
                  <a:schemeClr val="dk2"/>
                </a:solidFill>
              </a:rPr>
              <a:t> </a:t>
            </a:r>
            <a:r>
              <a:rPr b="1" lang="de">
                <a:solidFill>
                  <a:srgbClr val="FF0000"/>
                </a:solidFill>
              </a:rPr>
              <a:t>NEW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de">
                <a:solidFill>
                  <a:schemeClr val="dk2"/>
                </a:solidFill>
              </a:rPr>
              <a:t>Java: </a:t>
            </a:r>
            <a:r>
              <a:rPr lang="de" u="sng">
                <a:solidFill>
                  <a:schemeClr val="hlink"/>
                </a:solidFill>
                <a:hlinkClick r:id="rId9"/>
              </a:rPr>
              <a:t>authlete/sd-jwt</a:t>
            </a:r>
            <a:r>
              <a:rPr lang="de">
                <a:solidFill>
                  <a:schemeClr val="dk2"/>
                </a:solidFill>
              </a:rPr>
              <a:t> </a:t>
            </a:r>
            <a:r>
              <a:rPr b="1" lang="de">
                <a:solidFill>
                  <a:srgbClr val="FF0000"/>
                </a:solidFill>
              </a:rPr>
              <a:t>NEW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7301400" y="1287175"/>
            <a:ext cx="1530900" cy="1553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rgbClr val="008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### Produce SD-JWT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sdjwt = SDJWT(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user_claims,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issuer,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ISSUER_KEY,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HOLDER_KEY,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iat,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exp,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75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)</a:t>
            </a:r>
            <a:endParaRPr sz="75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336" name="Google Shape;336;p43"/>
          <p:cNvSpPr/>
          <p:nvPr/>
        </p:nvSpPr>
        <p:spPr>
          <a:xfrm>
            <a:off x="4547400" y="1996825"/>
            <a:ext cx="2565000" cy="473100"/>
          </a:xfrm>
          <a:prstGeom prst="wedgeRectCallout">
            <a:avLst>
              <a:gd fmla="val -63100" name="adj1"/>
              <a:gd fmla="val -963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lt1"/>
                </a:solidFill>
              </a:rPr>
              <a:t>tooling might be separated into another GH repo in the future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Agenda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Mike Jones – </a:t>
            </a:r>
            <a:r>
              <a:rPr b="1" lang="de">
                <a:solidFill>
                  <a:schemeClr val="dk1"/>
                </a:solidFill>
              </a:rPr>
              <a:t>Introductory remarks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Daniel Fett – </a:t>
            </a:r>
            <a:r>
              <a:rPr b="1" lang="de">
                <a:solidFill>
                  <a:schemeClr val="dk1"/>
                </a:solidFill>
              </a:rPr>
              <a:t>SD-JWT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Kristina Yasuda – </a:t>
            </a:r>
            <a:r>
              <a:rPr b="1" lang="de">
                <a:solidFill>
                  <a:schemeClr val="dk1"/>
                </a:solidFill>
              </a:rPr>
              <a:t>ISO mdoc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Tobias Looker – </a:t>
            </a:r>
            <a:r>
              <a:rPr b="1" lang="de">
                <a:solidFill>
                  <a:schemeClr val="dk1"/>
                </a:solidFill>
              </a:rPr>
              <a:t>Zero-Knowledge Proofs and BBS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David Waite – </a:t>
            </a:r>
            <a:r>
              <a:rPr b="1" lang="de">
                <a:solidFill>
                  <a:schemeClr val="dk1"/>
                </a:solidFill>
              </a:rPr>
              <a:t>JSON Web Proofs and JOSE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>
                <a:solidFill>
                  <a:schemeClr val="dk1"/>
                </a:solidFill>
              </a:rPr>
              <a:t>All – </a:t>
            </a:r>
            <a:r>
              <a:rPr b="1" lang="de">
                <a:solidFill>
                  <a:schemeClr val="dk1"/>
                </a:solidFill>
              </a:rPr>
              <a:t>Closing Remarks and Discussion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type="title"/>
          </p:nvPr>
        </p:nvSpPr>
        <p:spPr>
          <a:xfrm>
            <a:off x="311700" y="7941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IETF OAuth WG Draft</a:t>
            </a:r>
            <a:endParaRPr/>
          </a:p>
        </p:txBody>
      </p:sp>
      <p:sp>
        <p:nvSpPr>
          <p:cNvPr id="342" name="Google Shape;342;p44"/>
          <p:cNvSpPr txBox="1"/>
          <p:nvPr/>
        </p:nvSpPr>
        <p:spPr>
          <a:xfrm>
            <a:off x="1029600" y="3876550"/>
            <a:ext cx="236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 Medium"/>
                <a:ea typeface="Montserrat Medium"/>
                <a:cs typeface="Montserrat Medium"/>
                <a:sym typeface="Montserrat Medium"/>
              </a:rPr>
              <a:t>Daniel Fett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"/>
                <a:ea typeface="Montserrat"/>
                <a:cs typeface="Montserrat"/>
                <a:sym typeface="Montserrat"/>
              </a:rPr>
              <a:t>Authlete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3391200" y="3876550"/>
            <a:ext cx="236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 Medium"/>
                <a:ea typeface="Montserrat Medium"/>
                <a:cs typeface="Montserrat Medium"/>
                <a:sym typeface="Montserrat Medium"/>
              </a:rPr>
              <a:t>Kristina Yasuda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latin typeface="Montserrat Medium"/>
                <a:ea typeface="Montserrat Medium"/>
                <a:cs typeface="Montserrat Medium"/>
                <a:sym typeface="Montserrat Medium"/>
              </a:rPr>
              <a:t>Microsoft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44"/>
          <p:cNvSpPr txBox="1"/>
          <p:nvPr/>
        </p:nvSpPr>
        <p:spPr>
          <a:xfrm>
            <a:off x="5752800" y="3876550"/>
            <a:ext cx="236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 Medium"/>
                <a:ea typeface="Montserrat Medium"/>
                <a:cs typeface="Montserrat Medium"/>
                <a:sym typeface="Montserrat Medium"/>
              </a:rPr>
              <a:t>Brian Campbell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Montserrat"/>
                <a:ea typeface="Montserrat"/>
                <a:cs typeface="Montserrat"/>
                <a:sym typeface="Montserrat"/>
              </a:rPr>
              <a:t>Ping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800" y="1842525"/>
            <a:ext cx="1935850" cy="19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4"/>
          <p:cNvSpPr txBox="1"/>
          <p:nvPr/>
        </p:nvSpPr>
        <p:spPr>
          <a:xfrm>
            <a:off x="2489250" y="1453000"/>
            <a:ext cx="416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chemeClr val="dk1"/>
                </a:solidFill>
              </a:rPr>
              <a:t>https://datatracker.ietf.org/doc/draft-fett-oauth-selective-disclosure-jwt/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600">
                <a:latin typeface="Montserrat SemiBold"/>
                <a:ea typeface="Montserrat SemiBold"/>
                <a:cs typeface="Montserrat SemiBold"/>
                <a:sym typeface="Montserrat SemiBold"/>
              </a:rPr>
              <a:t>mdoc</a:t>
            </a:r>
            <a:endParaRPr sz="11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900">
                <a:latin typeface="Montserrat SemiBold"/>
                <a:ea typeface="Montserrat SemiBold"/>
                <a:cs typeface="Montserrat SemiBold"/>
                <a:sym typeface="Montserrat SemiBold"/>
              </a:rPr>
              <a:t>with one small caveat…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Defined in the ISO/IEC 18013-5 (</a:t>
            </a:r>
            <a:r>
              <a:rPr lang="de" u="sng">
                <a:solidFill>
                  <a:schemeClr val="hlink"/>
                </a:solidFill>
                <a:hlinkClick r:id="rId3"/>
              </a:rPr>
              <a:t>https://www.iso.org/standard/69084.html</a:t>
            </a:r>
            <a:r>
              <a:rPr lang="de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de">
                <a:solidFill>
                  <a:schemeClr val="dk1"/>
                </a:solidFill>
              </a:rPr>
              <a:t>focuses on mobile driving licence scenarios but can be used in other use-cases, too, in theory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Includes a selective disclosure mechanism based on the salted hash values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Expressed in CBOR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de">
                <a:solidFill>
                  <a:schemeClr val="dk1"/>
                </a:solidFill>
              </a:rPr>
              <a:t>because NFC/BLE, “be happy it’s not ASN.1”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mdoc is defined as “document or application that resides on a mobile	device or requires	 a mobile device as part of the process to gain access to the mdoc”.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de" sz="1800">
                <a:solidFill>
                  <a:schemeClr val="dk1"/>
                </a:solidFill>
              </a:rPr>
              <a:t>Not originally defined as a “credential format”.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Mobile Security Object (MSO) is the issuer-signed object, contains digests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7" name="Google Shape;35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mdoc/MSO</a:t>
            </a:r>
            <a:r>
              <a:rPr lang="de"/>
              <a:t> basics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MobileSecurityObject =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"digestAlgorithm" : tstr, ; Message digest algorithm used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"valueDigests" : ValueDigests, ; Array of digests of all data elements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"deviceKey" : DeviceKey, ; Device key in COSE_Key as defined in RFC 8152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"docType" : tstr, ; DocType as used in Documents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"validityInfo" : validity of the MSO and its signature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Blinds claim name by using “digestID”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3" name="Google Shape;36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MSO </a:t>
            </a:r>
            <a:r>
              <a:rPr lang="de" sz="2711"/>
              <a:t>(mobile security object)</a:t>
            </a:r>
            <a:r>
              <a:rPr lang="de"/>
              <a:t> structure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IssuerSignedItem =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"digestID" : uint, ; Digest ID for issuer data authentication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"random" : bstr, ; Random value for issuer data authentication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"elementIdentifier" : DataElementIdentifier, ; Data element identifier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"elementValue" : DataElementValue ; Data element value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Issuance is entirely out of scope. 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" sz="1600">
                <a:solidFill>
                  <a:schemeClr val="dk1"/>
                </a:solidFill>
              </a:rPr>
              <a:t>How to send this mapping of direstID, random (salt), claim name and claim value during issuance is not defined.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" sz="1600">
                <a:solidFill>
                  <a:schemeClr val="dk1"/>
                </a:solidFill>
              </a:rPr>
              <a:t>there is also DeviceSigned. again how the issuer communicates IssuerSigned vs DeviceSigned is not defined.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9" name="Google Shape;36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mdoc response (presentation)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predicates: `age_over_NN` claim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unlinkability: issue the same copy of the credential with different User public key that can be used per verifier (to prevent RP-RP’ unlinkability)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refresh: can be only the issuer’s signature over hashes, or the entire “mdoc”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5" name="Google Shape;37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mdocs: other facts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Zero-Knowledge Proofs and BBS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Overview of ZKPs</a:t>
            </a:r>
            <a:endParaRPr/>
          </a:p>
        </p:txBody>
      </p:sp>
      <p:sp>
        <p:nvSpPr>
          <p:cNvPr id="386" name="Google Shape;38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ZKPs refer to a family of cryptographic algorithms and techniques which allow a proving party to prover a given statement is true without revealing any additional information.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ZKPs have a variety of possible applications including with verifiable credentials.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de">
                <a:solidFill>
                  <a:schemeClr val="dk1"/>
                </a:solidFill>
              </a:rPr>
              <a:t>The BBS Signature scheme is one such algorithm that meets these properties.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How does BBS work?</a:t>
            </a:r>
            <a:endParaRPr/>
          </a:p>
        </p:txBody>
      </p:sp>
      <p:sp>
        <p:nvSpPr>
          <p:cNvPr id="392" name="Google Shape;392;p52"/>
          <p:cNvSpPr txBox="1"/>
          <p:nvPr>
            <p:ph idx="1" type="body"/>
          </p:nvPr>
        </p:nvSpPr>
        <p:spPr>
          <a:xfrm>
            <a:off x="3821550" y="1152475"/>
            <a:ext cx="501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">
                <a:solidFill>
                  <a:schemeClr val="dk1"/>
                </a:solidFill>
              </a:rPr>
              <a:t>The Signer can sign multiple messages and a header with a constant size signature.</a:t>
            </a:r>
            <a:endParaRPr>
              <a:solidFill>
                <a:schemeClr val="dk1"/>
              </a:solidFill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">
                <a:solidFill>
                  <a:schemeClr val="dk1"/>
                </a:solidFill>
              </a:rPr>
              <a:t>The prover can generate a (randomized) proof for</a:t>
            </a:r>
            <a:r>
              <a:rPr lang="de">
                <a:solidFill>
                  <a:schemeClr val="dk1"/>
                </a:solidFill>
              </a:rPr>
              <a:t> a subset of the signed </a:t>
            </a:r>
            <a:r>
              <a:rPr lang="de">
                <a:solidFill>
                  <a:schemeClr val="dk1"/>
                </a:solidFill>
              </a:rPr>
              <a:t>messages.</a:t>
            </a:r>
            <a:endParaRPr>
              <a:solidFill>
                <a:schemeClr val="dk1"/>
              </a:solidFill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">
                <a:solidFill>
                  <a:schemeClr val="dk1"/>
                </a:solidFill>
              </a:rPr>
              <a:t>The verifier can validate that proof on those messages and header with the issuers public key.</a:t>
            </a:r>
            <a:endParaRPr>
              <a:solidFill>
                <a:schemeClr val="dk1"/>
              </a:solidFill>
            </a:endParaRPr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">
                <a:solidFill>
                  <a:schemeClr val="dk1"/>
                </a:solidFill>
              </a:rPr>
              <a:t>The header must always be disclosed by the Prover (intended to contain things like the algorithm identifier).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93" name="Google Shape;393;p52"/>
          <p:cNvCxnSpPr/>
          <p:nvPr/>
        </p:nvCxnSpPr>
        <p:spPr>
          <a:xfrm>
            <a:off x="2096634" y="1986132"/>
            <a:ext cx="0" cy="662400"/>
          </a:xfrm>
          <a:prstGeom prst="straightConnector1">
            <a:avLst/>
          </a:prstGeom>
          <a:noFill/>
          <a:ln cap="flat" cmpd="sng" w="9525">
            <a:solidFill>
              <a:srgbClr val="6F6F7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4" name="Google Shape;394;p52"/>
          <p:cNvCxnSpPr/>
          <p:nvPr/>
        </p:nvCxnSpPr>
        <p:spPr>
          <a:xfrm>
            <a:off x="2096634" y="3312750"/>
            <a:ext cx="0" cy="662400"/>
          </a:xfrm>
          <a:prstGeom prst="straightConnector1">
            <a:avLst/>
          </a:prstGeom>
          <a:noFill/>
          <a:ln cap="flat" cmpd="sng" w="9525">
            <a:solidFill>
              <a:srgbClr val="6F6F7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5" name="Google Shape;395;p52"/>
          <p:cNvSpPr txBox="1"/>
          <p:nvPr/>
        </p:nvSpPr>
        <p:spPr>
          <a:xfrm>
            <a:off x="2106808" y="2171247"/>
            <a:ext cx="870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Signature</a:t>
            </a:r>
            <a:endParaRPr i="1" sz="11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6" name="Google Shape;396;p52"/>
          <p:cNvSpPr txBox="1"/>
          <p:nvPr/>
        </p:nvSpPr>
        <p:spPr>
          <a:xfrm>
            <a:off x="2096634" y="3509367"/>
            <a:ext cx="53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Proof</a:t>
            </a:r>
            <a:endParaRPr i="1" sz="11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User with solid fill" id="397" name="Google Shape;3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81" y="3900394"/>
            <a:ext cx="563650" cy="51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/>
          <p:nvPr/>
        </p:nvSpPr>
        <p:spPr>
          <a:xfrm>
            <a:off x="497857" y="3694887"/>
            <a:ext cx="758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Verifier</a:t>
            </a:r>
            <a:endParaRPr sz="9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99" name="Google Shape;399;p52"/>
          <p:cNvGrpSpPr/>
          <p:nvPr/>
        </p:nvGrpSpPr>
        <p:grpSpPr>
          <a:xfrm>
            <a:off x="1594085" y="4042054"/>
            <a:ext cx="1009152" cy="361556"/>
            <a:chOff x="1961729" y="5515932"/>
            <a:chExt cx="1302300" cy="512700"/>
          </a:xfrm>
        </p:grpSpPr>
        <p:sp>
          <p:nvSpPr>
            <p:cNvPr id="400" name="Google Shape;400;p52"/>
            <p:cNvSpPr/>
            <p:nvPr/>
          </p:nvSpPr>
          <p:spPr>
            <a:xfrm>
              <a:off x="1961729" y="5515932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1" name="Google Shape;401;p52"/>
            <p:cNvSpPr/>
            <p:nvPr/>
          </p:nvSpPr>
          <p:spPr>
            <a:xfrm>
              <a:off x="2114129" y="5668332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2" name="Google Shape;402;p52"/>
            <p:cNvSpPr/>
            <p:nvPr/>
          </p:nvSpPr>
          <p:spPr>
            <a:xfrm>
              <a:off x="2266529" y="5820732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03" name="Google Shape;403;p52"/>
          <p:cNvSpPr txBox="1"/>
          <p:nvPr/>
        </p:nvSpPr>
        <p:spPr>
          <a:xfrm>
            <a:off x="2308302" y="3974934"/>
            <a:ext cx="557100" cy="19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04" name="Google Shape;404;p52"/>
          <p:cNvSpPr txBox="1"/>
          <p:nvPr/>
        </p:nvSpPr>
        <p:spPr>
          <a:xfrm>
            <a:off x="2438444" y="4092602"/>
            <a:ext cx="329100" cy="195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05" name="Google Shape;405;p52"/>
          <p:cNvSpPr txBox="1"/>
          <p:nvPr/>
        </p:nvSpPr>
        <p:spPr>
          <a:xfrm>
            <a:off x="2547705" y="4225167"/>
            <a:ext cx="341700" cy="195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06" name="Google Shape;406;p52"/>
          <p:cNvSpPr/>
          <p:nvPr/>
        </p:nvSpPr>
        <p:spPr>
          <a:xfrm rot="5400000">
            <a:off x="79161" y="1405058"/>
            <a:ext cx="3564900" cy="3018000"/>
          </a:xfrm>
          <a:prstGeom prst="arc">
            <a:avLst>
              <a:gd fmla="val 13471939" name="adj1"/>
              <a:gd fmla="val 19111821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3333470" y="2814923"/>
            <a:ext cx="406500" cy="260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grpSp>
        <p:nvGrpSpPr>
          <p:cNvPr id="408" name="Google Shape;408;p52"/>
          <p:cNvGrpSpPr/>
          <p:nvPr/>
        </p:nvGrpSpPr>
        <p:grpSpPr>
          <a:xfrm>
            <a:off x="545216" y="1082967"/>
            <a:ext cx="2500874" cy="837661"/>
            <a:chOff x="525046" y="1311523"/>
            <a:chExt cx="3227350" cy="1187835"/>
          </a:xfrm>
        </p:grpSpPr>
        <p:pic>
          <p:nvPicPr>
            <p:cNvPr descr="Female Profile with solid fill" id="409" name="Google Shape;409;p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4359" y="1594350"/>
              <a:ext cx="727364" cy="727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52"/>
            <p:cNvSpPr/>
            <p:nvPr/>
          </p:nvSpPr>
          <p:spPr>
            <a:xfrm>
              <a:off x="1724887" y="1650077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1" name="Google Shape;411;p52"/>
            <p:cNvSpPr/>
            <p:nvPr/>
          </p:nvSpPr>
          <p:spPr>
            <a:xfrm>
              <a:off x="1877287" y="18024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2" name="Google Shape;412;p52"/>
            <p:cNvSpPr/>
            <p:nvPr/>
          </p:nvSpPr>
          <p:spPr>
            <a:xfrm>
              <a:off x="2029687" y="19548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3" name="Google Shape;413;p52"/>
            <p:cNvSpPr/>
            <p:nvPr/>
          </p:nvSpPr>
          <p:spPr>
            <a:xfrm>
              <a:off x="2182087" y="21072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4" name="Google Shape;414;p52"/>
            <p:cNvSpPr/>
            <p:nvPr/>
          </p:nvSpPr>
          <p:spPr>
            <a:xfrm>
              <a:off x="2334487" y="22596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2668423" y="1558742"/>
              <a:ext cx="718800" cy="276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16" name="Google Shape;416;p52"/>
            <p:cNvSpPr txBox="1"/>
            <p:nvPr/>
          </p:nvSpPr>
          <p:spPr>
            <a:xfrm>
              <a:off x="2837466" y="1730345"/>
              <a:ext cx="437700" cy="276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3002361" y="1887492"/>
              <a:ext cx="441000" cy="2769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18" name="Google Shape;418;p52"/>
            <p:cNvSpPr txBox="1"/>
            <p:nvPr/>
          </p:nvSpPr>
          <p:spPr>
            <a:xfrm>
              <a:off x="3174152" y="2046655"/>
              <a:ext cx="428400" cy="2769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19" name="Google Shape;419;p52"/>
            <p:cNvSpPr txBox="1"/>
            <p:nvPr/>
          </p:nvSpPr>
          <p:spPr>
            <a:xfrm>
              <a:off x="3323996" y="2222458"/>
              <a:ext cx="428400" cy="276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20" name="Google Shape;420;p52"/>
            <p:cNvSpPr txBox="1"/>
            <p:nvPr/>
          </p:nvSpPr>
          <p:spPr>
            <a:xfrm>
              <a:off x="525046" y="1311523"/>
              <a:ext cx="867600" cy="3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latin typeface="Century Schoolbook"/>
                  <a:ea typeface="Century Schoolbook"/>
                  <a:cs typeface="Century Schoolbook"/>
                  <a:sym typeface="Century Schoolbook"/>
                </a:rPr>
                <a:t>Issuer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21" name="Google Shape;421;p52"/>
          <p:cNvGrpSpPr/>
          <p:nvPr/>
        </p:nvGrpSpPr>
        <p:grpSpPr>
          <a:xfrm>
            <a:off x="560212" y="2409889"/>
            <a:ext cx="2467519" cy="882351"/>
            <a:chOff x="544399" y="3193148"/>
            <a:chExt cx="3184307" cy="1251207"/>
          </a:xfrm>
        </p:grpSpPr>
        <p:pic>
          <p:nvPicPr>
            <p:cNvPr descr="Female Profile with solid fill" id="422" name="Google Shape;422;p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9510" y="3496193"/>
              <a:ext cx="727364" cy="727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52"/>
            <p:cNvSpPr/>
            <p:nvPr/>
          </p:nvSpPr>
          <p:spPr>
            <a:xfrm>
              <a:off x="1724887" y="3603566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4" name="Google Shape;424;p52"/>
            <p:cNvSpPr/>
            <p:nvPr/>
          </p:nvSpPr>
          <p:spPr>
            <a:xfrm>
              <a:off x="1877287" y="3755966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5" name="Google Shape;425;p52"/>
            <p:cNvSpPr/>
            <p:nvPr/>
          </p:nvSpPr>
          <p:spPr>
            <a:xfrm>
              <a:off x="2029687" y="3908366"/>
              <a:ext cx="997500" cy="207900"/>
            </a:xfrm>
            <a:prstGeom prst="rect">
              <a:avLst/>
            </a:prstGeom>
            <a:solidFill>
              <a:srgbClr val="B8B8BB"/>
            </a:solidFill>
            <a:ln cap="flat" cmpd="sng" w="9525">
              <a:solidFill>
                <a:srgbClr val="6F6F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6" name="Google Shape;426;p52"/>
            <p:cNvSpPr/>
            <p:nvPr/>
          </p:nvSpPr>
          <p:spPr>
            <a:xfrm>
              <a:off x="2182087" y="4060766"/>
              <a:ext cx="997500" cy="207900"/>
            </a:xfrm>
            <a:prstGeom prst="rect">
              <a:avLst/>
            </a:prstGeom>
            <a:solidFill>
              <a:srgbClr val="B8B8BB"/>
            </a:solidFill>
            <a:ln cap="flat" cmpd="sng" w="9525">
              <a:solidFill>
                <a:srgbClr val="6F6F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7" name="Google Shape;427;p52"/>
            <p:cNvSpPr/>
            <p:nvPr/>
          </p:nvSpPr>
          <p:spPr>
            <a:xfrm>
              <a:off x="2334487" y="4213166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8" name="Google Shape;428;p52"/>
            <p:cNvSpPr txBox="1"/>
            <p:nvPr/>
          </p:nvSpPr>
          <p:spPr>
            <a:xfrm>
              <a:off x="2668423" y="3503739"/>
              <a:ext cx="718800" cy="276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29" name="Google Shape;429;p52"/>
            <p:cNvSpPr txBox="1"/>
            <p:nvPr/>
          </p:nvSpPr>
          <p:spPr>
            <a:xfrm>
              <a:off x="2823252" y="3675342"/>
              <a:ext cx="437700" cy="276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30" name="Google Shape;430;p52"/>
            <p:cNvSpPr txBox="1"/>
            <p:nvPr/>
          </p:nvSpPr>
          <p:spPr>
            <a:xfrm>
              <a:off x="2988147" y="3832489"/>
              <a:ext cx="441000" cy="2769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31" name="Google Shape;431;p52"/>
            <p:cNvSpPr txBox="1"/>
            <p:nvPr/>
          </p:nvSpPr>
          <p:spPr>
            <a:xfrm>
              <a:off x="3159938" y="3982176"/>
              <a:ext cx="428400" cy="2769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32" name="Google Shape;432;p52"/>
            <p:cNvSpPr txBox="1"/>
            <p:nvPr/>
          </p:nvSpPr>
          <p:spPr>
            <a:xfrm>
              <a:off x="3300306" y="4167455"/>
              <a:ext cx="428400" cy="276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33" name="Google Shape;433;p52"/>
            <p:cNvSpPr txBox="1"/>
            <p:nvPr/>
          </p:nvSpPr>
          <p:spPr>
            <a:xfrm>
              <a:off x="544399" y="3193148"/>
              <a:ext cx="817500" cy="3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Prover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Some deeper details on</a:t>
            </a:r>
            <a:r>
              <a:rPr lang="de"/>
              <a:t> BBS</a:t>
            </a:r>
            <a:endParaRPr/>
          </a:p>
        </p:txBody>
      </p:sp>
      <p:cxnSp>
        <p:nvCxnSpPr>
          <p:cNvPr id="439" name="Google Shape;439;p53"/>
          <p:cNvCxnSpPr/>
          <p:nvPr/>
        </p:nvCxnSpPr>
        <p:spPr>
          <a:xfrm>
            <a:off x="2096634" y="1986132"/>
            <a:ext cx="0" cy="662400"/>
          </a:xfrm>
          <a:prstGeom prst="straightConnector1">
            <a:avLst/>
          </a:prstGeom>
          <a:noFill/>
          <a:ln cap="flat" cmpd="sng" w="9525">
            <a:solidFill>
              <a:srgbClr val="6F6F7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0" name="Google Shape;440;p53"/>
          <p:cNvCxnSpPr/>
          <p:nvPr/>
        </p:nvCxnSpPr>
        <p:spPr>
          <a:xfrm>
            <a:off x="2096634" y="3312750"/>
            <a:ext cx="0" cy="662400"/>
          </a:xfrm>
          <a:prstGeom prst="straightConnector1">
            <a:avLst/>
          </a:prstGeom>
          <a:noFill/>
          <a:ln cap="flat" cmpd="sng" w="9525">
            <a:solidFill>
              <a:srgbClr val="6F6F7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1" name="Google Shape;441;p53"/>
          <p:cNvSpPr txBox="1"/>
          <p:nvPr/>
        </p:nvSpPr>
        <p:spPr>
          <a:xfrm>
            <a:off x="2106808" y="2171247"/>
            <a:ext cx="870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Signature</a:t>
            </a:r>
            <a:endParaRPr i="1" sz="11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096634" y="3509367"/>
            <a:ext cx="53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Proof</a:t>
            </a:r>
            <a:endParaRPr i="1" sz="11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User with solid fill" id="443" name="Google Shape;44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81" y="3900394"/>
            <a:ext cx="563650" cy="51291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3"/>
          <p:cNvSpPr txBox="1"/>
          <p:nvPr/>
        </p:nvSpPr>
        <p:spPr>
          <a:xfrm>
            <a:off x="497857" y="3694887"/>
            <a:ext cx="758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Verifier</a:t>
            </a:r>
            <a:endParaRPr sz="9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45" name="Google Shape;445;p53"/>
          <p:cNvGrpSpPr/>
          <p:nvPr/>
        </p:nvGrpSpPr>
        <p:grpSpPr>
          <a:xfrm>
            <a:off x="1594085" y="4042054"/>
            <a:ext cx="1009152" cy="361556"/>
            <a:chOff x="1961729" y="5515932"/>
            <a:chExt cx="1302300" cy="512700"/>
          </a:xfrm>
        </p:grpSpPr>
        <p:sp>
          <p:nvSpPr>
            <p:cNvPr id="446" name="Google Shape;446;p53"/>
            <p:cNvSpPr/>
            <p:nvPr/>
          </p:nvSpPr>
          <p:spPr>
            <a:xfrm>
              <a:off x="1961729" y="5515932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47" name="Google Shape;447;p53"/>
            <p:cNvSpPr/>
            <p:nvPr/>
          </p:nvSpPr>
          <p:spPr>
            <a:xfrm>
              <a:off x="2114129" y="5668332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48" name="Google Shape;448;p53"/>
            <p:cNvSpPr/>
            <p:nvPr/>
          </p:nvSpPr>
          <p:spPr>
            <a:xfrm>
              <a:off x="2266529" y="5820732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49" name="Google Shape;449;p53"/>
          <p:cNvSpPr txBox="1"/>
          <p:nvPr/>
        </p:nvSpPr>
        <p:spPr>
          <a:xfrm>
            <a:off x="2308302" y="3974934"/>
            <a:ext cx="557100" cy="195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50" name="Google Shape;450;p53"/>
          <p:cNvSpPr txBox="1"/>
          <p:nvPr/>
        </p:nvSpPr>
        <p:spPr>
          <a:xfrm>
            <a:off x="2438444" y="4092602"/>
            <a:ext cx="329100" cy="195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51" name="Google Shape;451;p53"/>
          <p:cNvSpPr txBox="1"/>
          <p:nvPr/>
        </p:nvSpPr>
        <p:spPr>
          <a:xfrm>
            <a:off x="2547705" y="4225167"/>
            <a:ext cx="341700" cy="195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sp>
        <p:nvSpPr>
          <p:cNvPr id="452" name="Google Shape;452;p53"/>
          <p:cNvSpPr/>
          <p:nvPr/>
        </p:nvSpPr>
        <p:spPr>
          <a:xfrm rot="5400000">
            <a:off x="79161" y="1405058"/>
            <a:ext cx="3564900" cy="3018000"/>
          </a:xfrm>
          <a:prstGeom prst="arc">
            <a:avLst>
              <a:gd fmla="val 13471939" name="adj1"/>
              <a:gd fmla="val 19111821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53" name="Google Shape;453;p53"/>
          <p:cNvSpPr txBox="1"/>
          <p:nvPr/>
        </p:nvSpPr>
        <p:spPr>
          <a:xfrm>
            <a:off x="3333470" y="2814923"/>
            <a:ext cx="406500" cy="260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latin typeface="Century Schoolbook"/>
                <a:ea typeface="Century Schoolbook"/>
                <a:cs typeface="Century Schoolbook"/>
                <a:sym typeface="Century Schoolbook"/>
              </a:rPr>
              <a:t> </a:t>
            </a:r>
            <a:endParaRPr/>
          </a:p>
        </p:txBody>
      </p:sp>
      <p:grpSp>
        <p:nvGrpSpPr>
          <p:cNvPr id="454" name="Google Shape;454;p53"/>
          <p:cNvGrpSpPr/>
          <p:nvPr/>
        </p:nvGrpSpPr>
        <p:grpSpPr>
          <a:xfrm>
            <a:off x="545216" y="1082967"/>
            <a:ext cx="2500874" cy="837661"/>
            <a:chOff x="525046" y="1311523"/>
            <a:chExt cx="3227350" cy="1187835"/>
          </a:xfrm>
        </p:grpSpPr>
        <p:pic>
          <p:nvPicPr>
            <p:cNvPr descr="Female Profile with solid fill" id="455" name="Google Shape;455;p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4359" y="1594350"/>
              <a:ext cx="727364" cy="727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53"/>
            <p:cNvSpPr/>
            <p:nvPr/>
          </p:nvSpPr>
          <p:spPr>
            <a:xfrm>
              <a:off x="1724887" y="1650077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7" name="Google Shape;457;p53"/>
            <p:cNvSpPr/>
            <p:nvPr/>
          </p:nvSpPr>
          <p:spPr>
            <a:xfrm>
              <a:off x="1877287" y="18024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8" name="Google Shape;458;p53"/>
            <p:cNvSpPr/>
            <p:nvPr/>
          </p:nvSpPr>
          <p:spPr>
            <a:xfrm>
              <a:off x="2029687" y="19548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9" name="Google Shape;459;p53"/>
            <p:cNvSpPr/>
            <p:nvPr/>
          </p:nvSpPr>
          <p:spPr>
            <a:xfrm>
              <a:off x="2182087" y="21072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0" name="Google Shape;460;p53"/>
            <p:cNvSpPr/>
            <p:nvPr/>
          </p:nvSpPr>
          <p:spPr>
            <a:xfrm>
              <a:off x="2334487" y="2259677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1" name="Google Shape;461;p53"/>
            <p:cNvSpPr txBox="1"/>
            <p:nvPr/>
          </p:nvSpPr>
          <p:spPr>
            <a:xfrm>
              <a:off x="2668423" y="1558742"/>
              <a:ext cx="718800" cy="276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62" name="Google Shape;462;p53"/>
            <p:cNvSpPr txBox="1"/>
            <p:nvPr/>
          </p:nvSpPr>
          <p:spPr>
            <a:xfrm>
              <a:off x="2837466" y="1730345"/>
              <a:ext cx="437700" cy="276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63" name="Google Shape;463;p53"/>
            <p:cNvSpPr txBox="1"/>
            <p:nvPr/>
          </p:nvSpPr>
          <p:spPr>
            <a:xfrm>
              <a:off x="3002361" y="1887492"/>
              <a:ext cx="441000" cy="2769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64" name="Google Shape;464;p53"/>
            <p:cNvSpPr txBox="1"/>
            <p:nvPr/>
          </p:nvSpPr>
          <p:spPr>
            <a:xfrm>
              <a:off x="3174152" y="2046655"/>
              <a:ext cx="428400" cy="2769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65" name="Google Shape;465;p53"/>
            <p:cNvSpPr txBox="1"/>
            <p:nvPr/>
          </p:nvSpPr>
          <p:spPr>
            <a:xfrm>
              <a:off x="3323996" y="2222458"/>
              <a:ext cx="428400" cy="276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66" name="Google Shape;466;p53"/>
            <p:cNvSpPr txBox="1"/>
            <p:nvPr/>
          </p:nvSpPr>
          <p:spPr>
            <a:xfrm>
              <a:off x="525046" y="1311523"/>
              <a:ext cx="867600" cy="3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latin typeface="Century Schoolbook"/>
                  <a:ea typeface="Century Schoolbook"/>
                  <a:cs typeface="Century Schoolbook"/>
                  <a:sym typeface="Century Schoolbook"/>
                </a:rPr>
                <a:t>Issuer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67" name="Google Shape;467;p53"/>
          <p:cNvGrpSpPr/>
          <p:nvPr/>
        </p:nvGrpSpPr>
        <p:grpSpPr>
          <a:xfrm>
            <a:off x="560212" y="2409889"/>
            <a:ext cx="2467519" cy="882351"/>
            <a:chOff x="544399" y="3193148"/>
            <a:chExt cx="3184307" cy="1251207"/>
          </a:xfrm>
        </p:grpSpPr>
        <p:pic>
          <p:nvPicPr>
            <p:cNvPr descr="Female Profile with solid fill" id="468" name="Google Shape;468;p5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9510" y="3496193"/>
              <a:ext cx="727364" cy="727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53"/>
            <p:cNvSpPr/>
            <p:nvPr/>
          </p:nvSpPr>
          <p:spPr>
            <a:xfrm>
              <a:off x="1724887" y="3603566"/>
              <a:ext cx="997500" cy="207900"/>
            </a:xfrm>
            <a:prstGeom prst="rect">
              <a:avLst/>
            </a:prstGeom>
            <a:solidFill>
              <a:srgbClr val="A7B789"/>
            </a:solidFill>
            <a:ln cap="flat" cmpd="sng" w="13950">
              <a:solidFill>
                <a:srgbClr val="7985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0" name="Google Shape;470;p53"/>
            <p:cNvSpPr/>
            <p:nvPr/>
          </p:nvSpPr>
          <p:spPr>
            <a:xfrm>
              <a:off x="1877287" y="3755966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1" name="Google Shape;471;p53"/>
            <p:cNvSpPr/>
            <p:nvPr/>
          </p:nvSpPr>
          <p:spPr>
            <a:xfrm>
              <a:off x="2029687" y="3908366"/>
              <a:ext cx="997500" cy="207900"/>
            </a:xfrm>
            <a:prstGeom prst="rect">
              <a:avLst/>
            </a:prstGeom>
            <a:solidFill>
              <a:srgbClr val="B8B8BB"/>
            </a:solidFill>
            <a:ln cap="flat" cmpd="sng" w="9525">
              <a:solidFill>
                <a:srgbClr val="6F6F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2" name="Google Shape;472;p53"/>
            <p:cNvSpPr/>
            <p:nvPr/>
          </p:nvSpPr>
          <p:spPr>
            <a:xfrm>
              <a:off x="2182087" y="4060766"/>
              <a:ext cx="997500" cy="207900"/>
            </a:xfrm>
            <a:prstGeom prst="rect">
              <a:avLst/>
            </a:prstGeom>
            <a:solidFill>
              <a:srgbClr val="B8B8BB"/>
            </a:solidFill>
            <a:ln cap="flat" cmpd="sng" w="9525">
              <a:solidFill>
                <a:srgbClr val="6F6F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3" name="Google Shape;473;p53"/>
            <p:cNvSpPr/>
            <p:nvPr/>
          </p:nvSpPr>
          <p:spPr>
            <a:xfrm>
              <a:off x="2334487" y="4213166"/>
              <a:ext cx="997500" cy="207900"/>
            </a:xfrm>
            <a:prstGeom prst="rect">
              <a:avLst/>
            </a:prstGeom>
            <a:solidFill>
              <a:srgbClr val="8D6374"/>
            </a:solidFill>
            <a:ln cap="flat" cmpd="sng" w="13950">
              <a:solidFill>
                <a:srgbClr val="6648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4" name="Google Shape;474;p53"/>
            <p:cNvSpPr txBox="1"/>
            <p:nvPr/>
          </p:nvSpPr>
          <p:spPr>
            <a:xfrm>
              <a:off x="2668423" y="3503739"/>
              <a:ext cx="718800" cy="276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75" name="Google Shape;475;p53"/>
            <p:cNvSpPr txBox="1"/>
            <p:nvPr/>
          </p:nvSpPr>
          <p:spPr>
            <a:xfrm>
              <a:off x="2823252" y="3675342"/>
              <a:ext cx="437700" cy="276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76" name="Google Shape;476;p53"/>
            <p:cNvSpPr txBox="1"/>
            <p:nvPr/>
          </p:nvSpPr>
          <p:spPr>
            <a:xfrm>
              <a:off x="2988147" y="3832489"/>
              <a:ext cx="441000" cy="2769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77" name="Google Shape;477;p53"/>
            <p:cNvSpPr txBox="1"/>
            <p:nvPr/>
          </p:nvSpPr>
          <p:spPr>
            <a:xfrm>
              <a:off x="3159938" y="3982176"/>
              <a:ext cx="428400" cy="2769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78" name="Google Shape;478;p53"/>
            <p:cNvSpPr txBox="1"/>
            <p:nvPr/>
          </p:nvSpPr>
          <p:spPr>
            <a:xfrm>
              <a:off x="3300306" y="4167455"/>
              <a:ext cx="428400" cy="276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 </a:t>
              </a:r>
              <a:endParaRPr/>
            </a:p>
          </p:txBody>
        </p:sp>
        <p:sp>
          <p:nvSpPr>
            <p:cNvPr id="479" name="Google Shape;479;p53"/>
            <p:cNvSpPr txBox="1"/>
            <p:nvPr/>
          </p:nvSpPr>
          <p:spPr>
            <a:xfrm>
              <a:off x="544399" y="3193148"/>
              <a:ext cx="817500" cy="3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"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Prover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80" name="Google Shape;480;p53"/>
          <p:cNvSpPr txBox="1"/>
          <p:nvPr>
            <p:ph idx="1" type="body"/>
          </p:nvPr>
        </p:nvSpPr>
        <p:spPr>
          <a:xfrm>
            <a:off x="3694400" y="1152475"/>
            <a:ext cx="513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">
                <a:solidFill>
                  <a:schemeClr val="dk1"/>
                </a:solidFill>
              </a:rPr>
              <a:t>Based on pairing based cryptography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603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e">
                <a:solidFill>
                  <a:schemeClr val="dk1"/>
                </a:solidFill>
              </a:rPr>
              <a:t>Leverages curves like BLS 12-381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603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e">
                <a:solidFill>
                  <a:schemeClr val="dk1"/>
                </a:solidFill>
              </a:rPr>
              <a:t>Scheme is currently a work item of the IRTF CFRG</a:t>
            </a:r>
            <a:endParaRPr>
              <a:solidFill>
                <a:schemeClr val="dk1"/>
              </a:solidFill>
            </a:endParaRPr>
          </a:p>
          <a:p>
            <a:pPr indent="-2603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603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e">
                <a:solidFill>
                  <a:schemeClr val="dk1"/>
                </a:solidFill>
              </a:rPr>
              <a:t>Multiple independent interoperable implementations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100">
                <a:solidFill>
                  <a:schemeClr val="dk1"/>
                </a:solidFill>
              </a:rPr>
              <a:t>MATTR pairing_crypto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100" u="sng">
                <a:solidFill>
                  <a:schemeClr val="hlink"/>
                </a:solidFill>
                <a:hlinkClick r:id="rId15"/>
              </a:rPr>
              <a:t>https://github.com/Wind4Greg/grotto-bbs-signatures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100" u="sng">
                <a:solidFill>
                  <a:schemeClr val="hlink"/>
                </a:solidFill>
                <a:hlinkClick r:id="rId16"/>
              </a:rPr>
              <a:t>https://github.com/dyne/zenroom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100" u="sng">
                <a:solidFill>
                  <a:schemeClr val="hlink"/>
                </a:solidFill>
                <a:hlinkClick r:id="rId17"/>
              </a:rPr>
              <a:t>https://github.com/christianpaquin/bbs-signature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100" u="sng">
                <a:solidFill>
                  <a:schemeClr val="hlink"/>
                </a:solidFill>
                <a:hlinkClick r:id="rId18"/>
              </a:rPr>
              <a:t>https://github.com/hyperledger/aries-bbssignatures-rs</a:t>
            </a:r>
            <a:r>
              <a:rPr lang="d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chemeClr val="dk1"/>
                </a:solidFill>
              </a:rPr>
              <a:t>Note</a:t>
            </a:r>
            <a:r>
              <a:rPr lang="de" sz="1100">
                <a:solidFill>
                  <a:schemeClr val="dk1"/>
                </a:solidFill>
              </a:rPr>
              <a:t> - There are several more implementations that haven’t aligned to the latest draft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Selective Disclosure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">
                <a:solidFill>
                  <a:schemeClr val="dk1"/>
                </a:solidFill>
              </a:rPr>
              <a:t>A lot of foundational work happening in Selective </a:t>
            </a:r>
            <a:r>
              <a:rPr lang="de">
                <a:solidFill>
                  <a:schemeClr val="dk1"/>
                </a:solidFill>
              </a:rPr>
              <a:t>Disclosure</a:t>
            </a:r>
            <a:r>
              <a:rPr lang="de">
                <a:solidFill>
                  <a:schemeClr val="dk1"/>
                </a:solidFill>
              </a:rPr>
              <a:t> right now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">
                <a:solidFill>
                  <a:schemeClr val="dk1"/>
                </a:solidFill>
              </a:rPr>
              <a:t>Enables you to have a token with many claims and only release the claims necessary to the interaction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" sz="1600">
                <a:solidFill>
                  <a:schemeClr val="dk1"/>
                </a:solidFill>
              </a:rPr>
              <a:t>For instance, disclose your birthdate but not your home address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">
                <a:solidFill>
                  <a:schemeClr val="dk1"/>
                </a:solidFill>
              </a:rPr>
              <a:t>Selective Disclosure enables Minimal Disclosure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">
                <a:solidFill>
                  <a:schemeClr val="dk1"/>
                </a:solidFill>
              </a:rPr>
              <a:t>Sometimes uses Zero Knowledge Proofs (ZKPs) but not always necessary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e">
                <a:solidFill>
                  <a:schemeClr val="dk1"/>
                </a:solidFill>
              </a:rPr>
              <a:t>Real deployments under way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" sz="1600">
                <a:solidFill>
                  <a:schemeClr val="dk1"/>
                </a:solidFill>
              </a:rPr>
              <a:t>For instance, ISO Mobile Driving Licenses use Selective Disclosure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Key Properties of interest from ZKPs for Verifiable Credentials</a:t>
            </a:r>
            <a:endParaRPr/>
          </a:p>
        </p:txBody>
      </p:sp>
      <p:sp>
        <p:nvSpPr>
          <p:cNvPr id="486" name="Google Shape;486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de">
                <a:solidFill>
                  <a:schemeClr val="dk1"/>
                </a:solidFill>
              </a:rPr>
              <a:t>Selective Disclosure: The ability to sign multiple messages/payloads and enable an intermediary (holder/prover) to selectively reveal messages from the set, while proving integrity back to the issuer.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de">
                <a:solidFill>
                  <a:schemeClr val="dk1"/>
                </a:solidFill>
              </a:rPr>
              <a:t>Unlinkable Proofs: Ability to generate proofs that are unlinkable from a cryptographic perspective. </a:t>
            </a:r>
            <a:r>
              <a:rPr i="1" lang="de">
                <a:solidFill>
                  <a:schemeClr val="dk1"/>
                </a:solidFill>
              </a:rPr>
              <a:t>A property that is impossible to achieve with existing digital signature schemes.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de">
                <a:solidFill>
                  <a:schemeClr val="dk1"/>
                </a:solidFill>
              </a:rPr>
              <a:t>Private Holder Binding: Ability to bind a credential/signature to a key pair managed by the holder/verifier in a manner such that the public key isn’t revealed during proof presentation to a verifier. </a:t>
            </a:r>
            <a:r>
              <a:rPr i="1" lang="de">
                <a:solidFill>
                  <a:schemeClr val="dk1"/>
                </a:solidFill>
              </a:rPr>
              <a:t>A property that is impossible to achieve with existing digital signature schemes.</a:t>
            </a:r>
            <a:endParaRPr i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JSON Web Proofs and JOSE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JOSE?</a:t>
            </a:r>
            <a:endParaRPr/>
          </a:p>
        </p:txBody>
      </p:sp>
      <p:sp>
        <p:nvSpPr>
          <p:cNvPr id="497" name="Google Shape;49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JOSE is an abbreviation for JSON Object Signing and Encryption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It is an IETF working group which has defined </a:t>
            </a:r>
            <a:r>
              <a:rPr lang="de">
                <a:solidFill>
                  <a:schemeClr val="dk1"/>
                </a:solidFill>
              </a:rPr>
              <a:t>representations</a:t>
            </a:r>
            <a:r>
              <a:rPr lang="de">
                <a:solidFill>
                  <a:schemeClr val="dk1"/>
                </a:solidFill>
              </a:rPr>
              <a:t> of various security systems as JSON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e">
                <a:solidFill>
                  <a:schemeClr val="dk1"/>
                </a:solidFill>
              </a:rPr>
              <a:t>Digital Signatures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e">
                <a:solidFill>
                  <a:schemeClr val="dk1"/>
                </a:solidFill>
              </a:rPr>
              <a:t>Encryption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e">
                <a:solidFill>
                  <a:schemeClr val="dk1"/>
                </a:solidFill>
              </a:rPr>
              <a:t>Message Authentication Codes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de">
                <a:solidFill>
                  <a:schemeClr val="dk1"/>
                </a:solidFill>
              </a:rPr>
              <a:t>Cryptographic Key representations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rPr lang="de">
                <a:solidFill>
                  <a:schemeClr val="dk1"/>
                </a:solidFill>
              </a:rPr>
              <a:t>The content being signed/encrypted </a:t>
            </a:r>
            <a:r>
              <a:rPr i="1" lang="de">
                <a:solidFill>
                  <a:schemeClr val="dk1"/>
                </a:solidFill>
              </a:rPr>
              <a:t>does not need</a:t>
            </a:r>
            <a:r>
              <a:rPr lang="de">
                <a:solidFill>
                  <a:schemeClr val="dk1"/>
                </a:solidFill>
              </a:rPr>
              <a:t> to be JSON, but often is.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Some Places that JOSE is Leveraged</a:t>
            </a:r>
            <a:endParaRPr/>
          </a:p>
        </p:txBody>
      </p:sp>
      <p:sp>
        <p:nvSpPr>
          <p:cNvPr id="503" name="Google Shape;50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JOSE aids applications in defining interoperable data protections, such as: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Cross-domain single sign</a:t>
            </a:r>
            <a:r>
              <a:rPr lang="de"/>
              <a:t> (profiled under OpenID Connect and FAPI)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Supporting automation of retrieving/renewing </a:t>
            </a:r>
            <a:r>
              <a:rPr b="1" lang="de"/>
              <a:t>TLS certificates</a:t>
            </a:r>
            <a:r>
              <a:rPr lang="de"/>
              <a:t> (as ACMEv2)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Signaling</a:t>
            </a:r>
            <a:r>
              <a:rPr lang="de"/>
              <a:t> a security event happened, such as email </a:t>
            </a:r>
            <a:r>
              <a:rPr b="1" lang="de"/>
              <a:t>account compromise</a:t>
            </a:r>
            <a:br>
              <a:rPr lang="de"/>
            </a:br>
            <a:r>
              <a:rPr lang="de"/>
              <a:t>(OpenID RISC/SSF)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Allowing </a:t>
            </a:r>
            <a:r>
              <a:rPr b="1" lang="de"/>
              <a:t>VOIP systems</a:t>
            </a:r>
            <a:r>
              <a:rPr lang="de"/>
              <a:t> to interface across networks (SIP/STIR)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de"/>
              <a:t>Representing </a:t>
            </a:r>
            <a:r>
              <a:rPr b="1" lang="de"/>
              <a:t>identity credentials</a:t>
            </a:r>
            <a:r>
              <a:rPr lang="de"/>
              <a:t> about a person or other entity </a:t>
            </a:r>
            <a:br>
              <a:rPr lang="de"/>
            </a:br>
            <a:r>
              <a:rPr lang="de"/>
              <a:t>(W3C Verifiable Credentials)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are Identity Credentials Different?</a:t>
            </a:r>
            <a:endParaRPr/>
          </a:p>
        </p:txBody>
      </p:sp>
      <p:sp>
        <p:nvSpPr>
          <p:cNvPr id="509" name="Google Shape;509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Identity Credentials often have </a:t>
            </a:r>
            <a:r>
              <a:rPr b="1" lang="de"/>
              <a:t>active participation</a:t>
            </a:r>
            <a:r>
              <a:rPr lang="de"/>
              <a:t> by a user agent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They may hold significantly </a:t>
            </a:r>
            <a:r>
              <a:rPr b="1" lang="de"/>
              <a:t>more sensitive and identifying information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They may be used multiple times over an </a:t>
            </a:r>
            <a:r>
              <a:rPr b="1" lang="de"/>
              <a:t>extended lifetime</a:t>
            </a:r>
            <a:r>
              <a:rPr lang="de"/>
              <a:t>, creating new </a:t>
            </a:r>
            <a:r>
              <a:rPr b="1" lang="de"/>
              <a:t>risks of correlation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This user agent (e.g. </a:t>
            </a:r>
            <a:r>
              <a:rPr i="1" lang="de"/>
              <a:t>wallet</a:t>
            </a:r>
            <a:r>
              <a:rPr lang="de"/>
              <a:t>) is an important stakeholder in the security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It needs additional capabilities and controls to limit the information being shared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JSON Web Proofs</a:t>
            </a:r>
            <a:endParaRPr/>
          </a:p>
        </p:txBody>
      </p:sp>
      <p:sp>
        <p:nvSpPr>
          <p:cNvPr id="515" name="Google Shape;515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de"/>
              <a:t>A new work item in the </a:t>
            </a:r>
            <a:r>
              <a:rPr i="1" lang="de"/>
              <a:t>reanimated</a:t>
            </a:r>
            <a:r>
              <a:rPr lang="de"/>
              <a:t> JOSE Working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Goal to support newer cryptographic techniques for controlling information sharing, and supply features such as: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Selective Disclosure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Unlinkability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Pseudonymity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Computed answers (predicates)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"/>
              <a:t>Some of these may be achievable using existing techniques, while others may require new technologies like </a:t>
            </a:r>
            <a:r>
              <a:rPr lang="de" u="sng"/>
              <a:t>zero-knowledge proofs</a:t>
            </a:r>
            <a:r>
              <a:rPr lang="de"/>
              <a:t> or even </a:t>
            </a:r>
            <a:r>
              <a:rPr lang="de" u="sng"/>
              <a:t>verifiable compute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JSON Web Proof work</a:t>
            </a:r>
            <a:endParaRPr/>
          </a:p>
        </p:txBody>
      </p:sp>
      <p:sp>
        <p:nvSpPr>
          <p:cNvPr id="521" name="Google Shape;521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New containers representing </a:t>
            </a:r>
            <a:r>
              <a:rPr lang="de"/>
              <a:t>information</a:t>
            </a:r>
            <a:r>
              <a:rPr lang="de"/>
              <a:t> facets as individual payloads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Issued/presented forms, </a:t>
            </a:r>
            <a:r>
              <a:rPr lang="de"/>
              <a:t>analogous</a:t>
            </a:r>
            <a:r>
              <a:rPr lang="de"/>
              <a:t> to credentials and presentations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/>
              <a:t>JSON Proof Algorithms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Describe how existing algorithms (and </a:t>
            </a:r>
            <a:r>
              <a:rPr lang="de"/>
              <a:t>emerging</a:t>
            </a:r>
            <a:r>
              <a:rPr lang="de"/>
              <a:t> ones like BBS) can be used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What capabilities they provide for limiting information disclosure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How to represent cryptographic material using JSON Web Keys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de"/>
              <a:t>JSON Proof Tokens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de"/>
              <a:t>A token format </a:t>
            </a:r>
            <a:r>
              <a:rPr lang="de"/>
              <a:t>comparable</a:t>
            </a:r>
            <a:r>
              <a:rPr lang="de"/>
              <a:t> to JWTs for representing claims built on top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  <p:sp>
        <p:nvSpPr>
          <p:cNvPr id="527" name="Google Shape;527;p61"/>
          <p:cNvSpPr txBox="1"/>
          <p:nvPr>
            <p:ph idx="1" type="body"/>
          </p:nvPr>
        </p:nvSpPr>
        <p:spPr>
          <a:xfrm>
            <a:off x="311700" y="1158825"/>
            <a:ext cx="518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JSON Web Proofs are meant to aid in privacy-critical use cases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Target needs of future credential adoption 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long-lived credentials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rich records like medical/educational transcripts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Early draft stage, </a:t>
            </a:r>
            <a:br>
              <a:rPr lang="de"/>
            </a:br>
            <a:r>
              <a:rPr lang="de"/>
              <a:t>welcome comments and assistance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de"/>
              <a:t>Some early prototypes, </a:t>
            </a:r>
            <a:br>
              <a:rPr lang="de"/>
            </a:br>
            <a:r>
              <a:rPr lang="de"/>
              <a:t>further implementations welcomed</a:t>
            </a:r>
            <a:endParaRPr/>
          </a:p>
        </p:txBody>
      </p:sp>
      <p:pic>
        <p:nvPicPr>
          <p:cNvPr id="528" name="Google Shape;52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700" y="573800"/>
            <a:ext cx="3357901" cy="335790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1"/>
          <p:cNvSpPr txBox="1"/>
          <p:nvPr/>
        </p:nvSpPr>
        <p:spPr>
          <a:xfrm>
            <a:off x="5545650" y="39062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/>
              <a:t>Draft Specifications</a:t>
            </a:r>
            <a:endParaRPr sz="2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Closing Remarks and Discussion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e"/>
              <a:t>Issuer / Holder / Verifier Model​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425" y="2720974"/>
            <a:ext cx="777742" cy="120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9054" y="1384319"/>
            <a:ext cx="550537" cy="95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4642" y="2983135"/>
            <a:ext cx="1031164" cy="943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8"/>
          <p:cNvGrpSpPr/>
          <p:nvPr/>
        </p:nvGrpSpPr>
        <p:grpSpPr>
          <a:xfrm>
            <a:off x="2952397" y="2505546"/>
            <a:ext cx="3239931" cy="493222"/>
            <a:chOff x="4030660" y="2829559"/>
            <a:chExt cx="4319908" cy="987729"/>
          </a:xfrm>
        </p:grpSpPr>
        <p:cxnSp>
          <p:nvCxnSpPr>
            <p:cNvPr id="152" name="Google Shape;152;p28"/>
            <p:cNvCxnSpPr/>
            <p:nvPr/>
          </p:nvCxnSpPr>
          <p:spPr>
            <a:xfrm flipH="1">
              <a:off x="4030660" y="2829559"/>
              <a:ext cx="1551337" cy="98425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stealth"/>
              <a:tailEnd len="sm" w="sm" type="none"/>
            </a:ln>
          </p:spPr>
        </p:cxnSp>
        <p:cxnSp>
          <p:nvCxnSpPr>
            <p:cNvPr id="153" name="Google Shape;153;p28"/>
            <p:cNvCxnSpPr/>
            <p:nvPr/>
          </p:nvCxnSpPr>
          <p:spPr>
            <a:xfrm>
              <a:off x="6801685" y="2833035"/>
              <a:ext cx="1548883" cy="98425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154" name="Google Shape;154;p28"/>
          <p:cNvSpPr txBox="1"/>
          <p:nvPr/>
        </p:nvSpPr>
        <p:spPr>
          <a:xfrm>
            <a:off x="4126962" y="2372492"/>
            <a:ext cx="89738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Holder</a:t>
            </a:r>
            <a:br>
              <a:rPr b="0" i="0" lang="de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de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(Wallet)</a:t>
            </a:r>
            <a:endParaRPr b="0" i="0" sz="15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1888194" y="4010529"/>
            <a:ext cx="90337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Issuer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334154" y="4010530"/>
            <a:ext cx="88012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Verifier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28"/>
          <p:cNvGrpSpPr/>
          <p:nvPr/>
        </p:nvGrpSpPr>
        <p:grpSpPr>
          <a:xfrm>
            <a:off x="4189563" y="3232442"/>
            <a:ext cx="786375" cy="786375"/>
            <a:chOff x="5519956" y="4001549"/>
            <a:chExt cx="1048500" cy="1048500"/>
          </a:xfrm>
        </p:grpSpPr>
        <p:sp>
          <p:nvSpPr>
            <p:cNvPr id="158" name="Google Shape;158;p28"/>
            <p:cNvSpPr/>
            <p:nvPr/>
          </p:nvSpPr>
          <p:spPr>
            <a:xfrm>
              <a:off x="5519956" y="4001549"/>
              <a:ext cx="1048500" cy="1048500"/>
            </a:xfrm>
            <a:prstGeom prst="ellipse">
              <a:avLst/>
            </a:prstGeom>
            <a:solidFill>
              <a:srgbClr val="AB97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67431" y="4201801"/>
              <a:ext cx="553673" cy="6165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28"/>
          <p:cNvCxnSpPr/>
          <p:nvPr/>
        </p:nvCxnSpPr>
        <p:spPr>
          <a:xfrm flipH="1">
            <a:off x="4974312" y="1788659"/>
            <a:ext cx="692590" cy="258023"/>
          </a:xfrm>
          <a:prstGeom prst="straightConnector1">
            <a:avLst/>
          </a:prstGeom>
          <a:noFill/>
          <a:ln cap="flat" cmpd="sng" w="1905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28"/>
          <p:cNvSpPr/>
          <p:nvPr/>
        </p:nvSpPr>
        <p:spPr>
          <a:xfrm>
            <a:off x="5818550" y="1325326"/>
            <a:ext cx="1174800" cy="786300"/>
          </a:xfrm>
          <a:prstGeom prst="roundRect">
            <a:avLst>
              <a:gd fmla="val 8149" name="adj"/>
            </a:avLst>
          </a:prstGeom>
          <a:solidFill>
            <a:srgbClr val="12263A"/>
          </a:solidFill>
          <a:ln cap="flat" cmpd="sng" w="12700">
            <a:solidFill>
              <a:srgbClr val="AB9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river's licenses in the United States - Wikipedia" id="162" name="Google Shape;162;p28"/>
          <p:cNvPicPr preferRelativeResize="0"/>
          <p:nvPr/>
        </p:nvPicPr>
        <p:blipFill rotWithShape="1">
          <a:blip r:embed="rId7">
            <a:alphaModFix/>
          </a:blip>
          <a:srcRect b="5043" l="261" r="2777" t="1009"/>
          <a:stretch/>
        </p:blipFill>
        <p:spPr>
          <a:xfrm>
            <a:off x="5936976" y="1410661"/>
            <a:ext cx="968100" cy="599700"/>
          </a:xfrm>
          <a:prstGeom prst="roundRect">
            <a:avLst>
              <a:gd fmla="val 7898" name="adj"/>
            </a:avLst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4172981" y="4097678"/>
            <a:ext cx="880124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Person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5419750" y="2181725"/>
            <a:ext cx="198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Verifiable Credential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ctrTitle"/>
          </p:nvPr>
        </p:nvSpPr>
        <p:spPr>
          <a:xfrm>
            <a:off x="311708" y="1125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1600">
                <a:latin typeface="Montserrat SemiBold"/>
                <a:ea typeface="Montserrat SemiBold"/>
                <a:cs typeface="Montserrat SemiBold"/>
                <a:sym typeface="Montserrat SemiBold"/>
              </a:rPr>
              <a:t>SD-JWT</a:t>
            </a:r>
            <a:endParaRPr sz="1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826750" y="4649175"/>
            <a:ext cx="34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draft-ietf-oauth-selective-disclosure-jwt-03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‘</a:t>
            </a:r>
            <a:r>
              <a:rPr lang="de"/>
              <a:t>Simple’ is a feature.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Design Principles</a:t>
            </a:r>
            <a:endParaRPr/>
          </a:p>
        </p:txBody>
      </p:sp>
      <p:graphicFrame>
        <p:nvGraphicFramePr>
          <p:cNvPr id="181" name="Google Shape;181;p31"/>
          <p:cNvGraphicFramePr/>
          <p:nvPr/>
        </p:nvGraphicFramePr>
        <p:xfrm>
          <a:off x="1144200" y="1006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{8485A4E0-646E-490B-ADE7-D16FA73ED36E}</a:tableStyleId>
              </a:tblPr>
              <a:tblGrid>
                <a:gridCol w="2014250"/>
                <a:gridCol w="48829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SD-JWT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Complexity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Selective disclosure,</a:t>
                      </a:r>
                      <a:r>
                        <a:rPr lang="de">
                          <a:solidFill>
                            <a:srgbClr val="38761D"/>
                          </a:solidFill>
                        </a:rPr>
                        <a:t> as simple as possible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Algorithms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Standard cryptography: JWS Signature + Hash function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Format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JWT &amp; JSON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Security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Security-by-design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Easy to understand &amp; verify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Hardware binding possible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Cryptographic agility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Availability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Widely-available JWT libraries can be leveraged</a:t>
                      </a:r>
                      <a:br>
                        <a:rPr lang="de">
                          <a:solidFill>
                            <a:srgbClr val="38761D"/>
                          </a:solidFill>
                        </a:rPr>
                      </a:br>
                      <a:r>
                        <a:rPr lang="de">
                          <a:solidFill>
                            <a:srgbClr val="38761D"/>
                          </a:solidFill>
                        </a:rPr>
                        <a:t>Already six independent implementations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</a:rPr>
                        <a:t>Use Cases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38761D"/>
                          </a:solidFill>
                        </a:rPr>
                        <a:t>Universal (beyond identity use cases)</a:t>
                      </a:r>
                      <a:endParaRPr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in 5 Simple Steps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512425"/>
            <a:ext cx="85206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"IdentityCredential"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"cnf"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"jwk"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"0vx....Kgw"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 },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"credentialSubject"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"Max"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"Mustermann"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"mustermann@example.com"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"Musterstr. 23"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"Berlin"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"DE"</a:t>
            </a:r>
            <a:endParaRPr sz="850">
              <a:solidFill>
                <a:srgbClr val="A31515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</a:t>
            </a:r>
            <a:endParaRPr sz="850">
              <a:solidFill>
                <a:schemeClr val="dk1"/>
              </a:solidFill>
              <a:highlight>
                <a:srgbClr val="FFFFFF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rgbClr val="FFFFFF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/>
          </a:p>
        </p:txBody>
      </p:sp>
      <p:sp>
        <p:nvSpPr>
          <p:cNvPr id="188" name="Google Shape;188;p32"/>
          <p:cNvSpPr txBox="1"/>
          <p:nvPr/>
        </p:nvSpPr>
        <p:spPr>
          <a:xfrm>
            <a:off x="306150" y="1102175"/>
            <a:ext cx="4617000" cy="400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 1: Prepare User Data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1622650" y="1512425"/>
            <a:ext cx="74031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["GO0r26nO-iW50ZcAoOilFw", "given_name", "Max"]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["cSlbR135i0NjhsouMxrjjg", "family_name", "Mustermann"]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["oHDt43Vwuhpo8mzaprgCcw", "email", "mustermann@example.com"]</a:t>
            </a:r>
            <a:b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</a:b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["rGc0KtY6WmflywTTKEWIEQ", "street_address", "Musterstr. 23"]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["pGQMQx-2tH2XwC_eQCFn4g", "locality", "Berlin"]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············································· </a:t>
            </a:r>
            <a:r>
              <a:rPr lang="de" sz="850">
                <a:solidFill>
                  <a:schemeClr val="dk1"/>
                </a:solidFill>
                <a:highlight>
                  <a:srgbClr val="D9EAD3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["TI15M8G5UIxPiWNZ-VLYBA", "country", "DE"]</a:t>
            </a:r>
            <a:endParaRPr sz="850">
              <a:solidFill>
                <a:schemeClr val="dk1"/>
              </a:solidFill>
              <a:highlight>
                <a:srgbClr val="D9EAD3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SD-JWT in 5 Simple Steps</a:t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512425"/>
            <a:ext cx="85206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"https://example.com"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"type"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"IdentityCredential"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 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"cnf"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"jwk"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"kty"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"RSA"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"0vx....Kgw"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"AQAB"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} },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"credentialSubject"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"given_name"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"Max"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"family_name"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"Mustermann"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"email"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"mustermann@example.com"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"address"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{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"street_address"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"Musterstr. 23"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"locality"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"Berlin"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  </a:t>
            </a:r>
            <a:r>
              <a:rPr lang="de" sz="850">
                <a:solidFill>
                  <a:srgbClr val="0451A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"country"</a:t>
            </a: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: </a:t>
            </a:r>
            <a:r>
              <a:rPr lang="de" sz="850">
                <a:solidFill>
                  <a:srgbClr val="A31515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"DE"</a:t>
            </a:r>
            <a:endParaRPr sz="850">
              <a:solidFill>
                <a:srgbClr val="A31515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 }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  }</a:t>
            </a:r>
            <a:endParaRPr sz="850">
              <a:solidFill>
                <a:schemeClr val="dk1"/>
              </a:solidFill>
              <a:highlight>
                <a:schemeClr val="lt1"/>
              </a:highlight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850">
                <a:solidFill>
                  <a:schemeClr val="dk1"/>
                </a:solidFill>
                <a:highlight>
                  <a:schemeClr val="lt1"/>
                </a:highlight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850">
              <a:highlight>
                <a:schemeClr val="lt1"/>
              </a:highlight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306150" y="1102175"/>
            <a:ext cx="4617000" cy="400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 2: Create </a:t>
            </a:r>
            <a:r>
              <a:rPr i="1" lang="d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Disclosures</a:t>
            </a:r>
            <a:endParaRPr i="1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7" name="Google Shape;197;p33"/>
          <p:cNvCxnSpPr/>
          <p:nvPr/>
        </p:nvCxnSpPr>
        <p:spPr>
          <a:xfrm rot="10800000">
            <a:off x="5493875" y="3748000"/>
            <a:ext cx="0" cy="1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33"/>
          <p:cNvCxnSpPr/>
          <p:nvPr/>
        </p:nvCxnSpPr>
        <p:spPr>
          <a:xfrm rot="10800000">
            <a:off x="6713075" y="3748000"/>
            <a:ext cx="0" cy="1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33"/>
          <p:cNvCxnSpPr/>
          <p:nvPr/>
        </p:nvCxnSpPr>
        <p:spPr>
          <a:xfrm rot="10800000">
            <a:off x="7322675" y="3748000"/>
            <a:ext cx="0" cy="1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33"/>
          <p:cNvSpPr txBox="1"/>
          <p:nvPr/>
        </p:nvSpPr>
        <p:spPr>
          <a:xfrm>
            <a:off x="5319025" y="3892325"/>
            <a:ext cx="352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salt               claim name    claim value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