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y="5143500" cx="9144000"/>
  <p:notesSz cx="6858000" cy="9144000"/>
  <p:embeddedFontLst>
    <p:embeddedFont>
      <p:font typeface="Titillium Web SemiBold"/>
      <p:regular r:id="rId33"/>
      <p:bold r:id="rId34"/>
      <p:italic r:id="rId35"/>
      <p:boldItalic r:id="rId36"/>
    </p:embeddedFont>
    <p:embeddedFont>
      <p:font typeface="Titillium Web"/>
      <p:bold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8918B46-92A2-4562-83D6-5673E708E1FD}">
  <a:tblStyle styleId="{98918B46-92A2-4562-83D6-5673E708E1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font" Target="fonts/TitilliumWebSemiBold-regular.fntdata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font" Target="fonts/TitilliumWebSemiBold-italic.fntdata"/><Relationship Id="rId12" Type="http://schemas.openxmlformats.org/officeDocument/2006/relationships/slide" Target="slides/slide5.xml"/><Relationship Id="rId34" Type="http://schemas.openxmlformats.org/officeDocument/2006/relationships/font" Target="fonts/TitilliumWebSemiBold-bold.fntdata"/><Relationship Id="rId15" Type="http://schemas.openxmlformats.org/officeDocument/2006/relationships/slide" Target="slides/slide8.xml"/><Relationship Id="rId37" Type="http://schemas.openxmlformats.org/officeDocument/2006/relationships/font" Target="fonts/TitilliumWeb-bold.fntdata"/><Relationship Id="rId14" Type="http://schemas.openxmlformats.org/officeDocument/2006/relationships/slide" Target="slides/slide7.xml"/><Relationship Id="rId36" Type="http://schemas.openxmlformats.org/officeDocument/2006/relationships/font" Target="fonts/TitilliumWebSemiBold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38" Type="http://schemas.openxmlformats.org/officeDocument/2006/relationships/font" Target="fonts/TitilliumWeb-bold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9838adbf8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f9838adbf8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340a851bc_0_25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340a851b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ee5627c59_0_295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ee5627c59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1b9d38fbd4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1b9d38fbd4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3a81077606_0_6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3a8107760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375ef76e6b_0_76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375ef76e6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416a22e761_0_0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416a22e7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416a22e761_0_18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416a22e76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375ef76e6b_0_1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2375ef76e6b_0_1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375ef76e6b_0_206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375ef76e6b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375ef76e6b_0_197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375ef76e6b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375ef76e6b_0_8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375ef76e6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375ef76e6b_0_319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375ef76e6b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375ef76e6b_0_278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375ef76e6b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375ef76e6b_0_308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375ef76e6b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375ef76e6b_0_342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375ef76e6b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375ef76e6b_0_365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375ef76e6b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a8d580acd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a8d580acd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375ef76e6b_0_25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375ef76e6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9c0aedae6_0_21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f9c0aedae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375ef76e6b_0_41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375ef76e6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positiveroutines.com</a:t>
            </a:r>
            <a:r>
              <a:rPr lang="it" sz="900">
                <a:solidFill>
                  <a:srgbClr val="666666"/>
                </a:solidFill>
                <a:latin typeface="Titillium Web"/>
                <a:ea typeface="Titillium Web"/>
                <a:cs typeface="Titillium Web"/>
                <a:sym typeface="Titillium Web"/>
              </a:rPr>
              <a:t>Credits: Rosalia Galeano</a:t>
            </a:r>
            <a:endParaRPr sz="900">
              <a:solidFill>
                <a:srgbClr val="66666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375ef76e6b_0_55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375ef76e6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416a22e761_0_9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416a22e76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416a22e761_0_124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416a22e761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340a851bc_0_16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6340a851b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 this picture we have a representation of how the SPID and CIE </a:t>
            </a:r>
            <a:r>
              <a:rPr lang="it">
                <a:solidFill>
                  <a:schemeClr val="dk1"/>
                </a:solidFill>
              </a:rPr>
              <a:t>identity federations cohexists.</a:t>
            </a:r>
            <a:br>
              <a:rPr lang="it"/>
            </a:br>
            <a:br>
              <a:rPr lang="it"/>
            </a:br>
            <a:r>
              <a:rPr lang="it"/>
              <a:t>each RPs have been registered through the Federation intermediaries or directly to the Trust Anchors. </a:t>
            </a:r>
            <a:r>
              <a:rPr lang="it">
                <a:solidFill>
                  <a:schemeClr val="dk1"/>
                </a:solidFill>
              </a:rPr>
              <a:t>In this implementation the OPs can’t have intermediaries between them and the TA</a:t>
            </a:r>
            <a:br>
              <a:rPr lang="it"/>
            </a:br>
            <a:br>
              <a:rPr lang="it"/>
            </a:br>
            <a:r>
              <a:rPr lang="it"/>
              <a:t>Every single RP can join on both the two Federations, without changing its OIDC metadata, because OIDC Federation gave to us a way to dynamically get a modified metadata, on the base of the Trust chain where it has been resolved, and the consequent application of the metadata policies of the superiors federation entities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8" y="74457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699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88375" lIns="88375" spcFirstLastPara="1" rIns="88375" wrap="square" tIns="883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60" name="Google Shape;60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indent="-336550" lvl="0" marL="4572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17500" lvl="1" marL="914400" rtl="0">
              <a:spcBef>
                <a:spcPts val="15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5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5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5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5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5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5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500"/>
              </a:spcBef>
              <a:spcAft>
                <a:spcPts val="15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5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5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5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5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5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5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5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500"/>
              </a:spcBef>
              <a:spcAft>
                <a:spcPts val="15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5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5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5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5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5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5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5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500"/>
              </a:spcBef>
              <a:spcAft>
                <a:spcPts val="15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88375" lIns="88375" spcFirstLastPara="1" rIns="88375" wrap="square" tIns="883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79" name="Google Shape;79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5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5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5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5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5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5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5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500"/>
              </a:spcBef>
              <a:spcAft>
                <a:spcPts val="15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88375" lIns="88375" spcFirstLastPara="1" rIns="88375" wrap="square" tIns="88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88375" lIns="88375" spcFirstLastPara="1" rIns="88375" wrap="square" tIns="883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9pPr>
          </a:lstStyle>
          <a:p/>
        </p:txBody>
      </p:sp>
      <p:sp>
        <p:nvSpPr>
          <p:cNvPr id="87" name="Google Shape;87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8" name="Google Shape;88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indent="-336550" lvl="0" marL="4572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17500" lvl="1" marL="914400" rtl="0">
              <a:spcBef>
                <a:spcPts val="15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5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5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5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5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5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5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500"/>
              </a:spcBef>
              <a:spcAft>
                <a:spcPts val="15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88375" lIns="88375" spcFirstLastPara="1" rIns="88375" wrap="square" tIns="883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600"/>
              <a:buNone/>
              <a:defRPr sz="11600"/>
            </a:lvl9pPr>
          </a:lstStyle>
          <a:p>
            <a:r>
              <a:t>xx%</a:t>
            </a:r>
          </a:p>
        </p:txBody>
      </p:sp>
      <p:sp>
        <p:nvSpPr>
          <p:cNvPr id="95" name="Google Shape;95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indent="-336550" lvl="0" marL="457200" rtl="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17500" lvl="1" marL="914400" rtl="0" algn="ctr">
              <a:spcBef>
                <a:spcPts val="15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5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5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5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5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5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5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500"/>
              </a:spcBef>
              <a:spcAft>
                <a:spcPts val="15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6" name="Google Shape;9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88375" lIns="88375" spcFirstLastPara="1" rIns="88375" wrap="square" tIns="88375">
            <a:noAutofit/>
          </a:bodyPr>
          <a:lstStyle>
            <a:lvl1pPr indent="-3365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66CC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6"/>
          <p:cNvPicPr preferRelativeResize="0"/>
          <p:nvPr/>
        </p:nvPicPr>
        <p:blipFill rotWithShape="1">
          <a:blip r:embed="rId3">
            <a:alphaModFix/>
          </a:blip>
          <a:srcRect b="15419" l="0" r="0" t="0"/>
          <a:stretch/>
        </p:blipFill>
        <p:spPr>
          <a:xfrm>
            <a:off x="191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6"/>
          <p:cNvSpPr/>
          <p:nvPr/>
        </p:nvSpPr>
        <p:spPr>
          <a:xfrm>
            <a:off x="19050" y="-31051"/>
            <a:ext cx="9144000" cy="5205600"/>
          </a:xfrm>
          <a:prstGeom prst="rect">
            <a:avLst/>
          </a:prstGeom>
          <a:solidFill>
            <a:srgbClr val="0066CC">
              <a:alpha val="8455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6"/>
          <p:cNvSpPr txBox="1"/>
          <p:nvPr/>
        </p:nvSpPr>
        <p:spPr>
          <a:xfrm>
            <a:off x="349200" y="1609950"/>
            <a:ext cx="84456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"/>
              <a:buNone/>
            </a:pPr>
            <a:r>
              <a:rPr b="1" lang="it" sz="3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How do you know who to trust?</a:t>
            </a:r>
            <a:endParaRPr/>
          </a:p>
        </p:txBody>
      </p:sp>
      <p:sp>
        <p:nvSpPr>
          <p:cNvPr id="106" name="Google Shape;106;p26"/>
          <p:cNvSpPr txBox="1"/>
          <p:nvPr/>
        </p:nvSpPr>
        <p:spPr>
          <a:xfrm>
            <a:off x="432175" y="2319675"/>
            <a:ext cx="79905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tillium Web"/>
              <a:buNone/>
            </a:pPr>
            <a:r>
              <a:rPr lang="it" sz="1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Trust establishment at scale with </a:t>
            </a:r>
            <a:r>
              <a:rPr lang="it" sz="1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OpenID Connect Federation 1.0</a:t>
            </a:r>
            <a:br>
              <a:rPr lang="it" sz="1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b="0" i="0" sz="18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07" name="Google Shape;107;p26"/>
          <p:cNvCxnSpPr/>
          <p:nvPr/>
        </p:nvCxnSpPr>
        <p:spPr>
          <a:xfrm>
            <a:off x="432175" y="2212774"/>
            <a:ext cx="13149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8" name="Google Shape;108;p26"/>
          <p:cNvSpPr txBox="1"/>
          <p:nvPr/>
        </p:nvSpPr>
        <p:spPr>
          <a:xfrm>
            <a:off x="4343400" y="4096350"/>
            <a:ext cx="46524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Giuseppe De Marco</a:t>
            </a:r>
            <a:br>
              <a:rPr b="1"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Department for Digital Transformation of the Presidency of the Council of the Minister, Italian Government</a:t>
            </a:r>
            <a:endParaRPr i="1" sz="11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9" name="Google Shape;109;p26"/>
          <p:cNvSpPr txBox="1"/>
          <p:nvPr/>
        </p:nvSpPr>
        <p:spPr>
          <a:xfrm>
            <a:off x="431325" y="4096350"/>
            <a:ext cx="37311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Dr. Michael B. Jones</a:t>
            </a:r>
            <a:br>
              <a:rPr b="1"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OpenID Foundation</a:t>
            </a:r>
            <a:endParaRPr i="1" sz="11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"/>
          <p:cNvSpPr txBox="1"/>
          <p:nvPr/>
        </p:nvSpPr>
        <p:spPr>
          <a:xfrm>
            <a:off x="360825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FEDERATION SPECIFICATION FEATURE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282" name="Google Shape;282;p35"/>
          <p:cNvSpPr txBox="1"/>
          <p:nvPr/>
        </p:nvSpPr>
        <p:spPr>
          <a:xfrm>
            <a:off x="229000" y="1507925"/>
            <a:ext cx="89151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Enables scalable multilateral trust establishment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Trust established by demonstrating that participants share a trust anchor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Participants host public statements about themselves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Chain of signed statements about participants used to demonstrate trust anchor in common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Chains part of a </a:t>
            </a: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hierarchy</a:t>
            </a: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signed statements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83" name="Google Shape;283;p35"/>
          <p:cNvSpPr txBox="1"/>
          <p:nvPr/>
        </p:nvSpPr>
        <p:spPr>
          <a:xfrm>
            <a:off x="5556925" y="4615050"/>
            <a:ext cx="22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https://identitadigitale.gov.it/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4" name="Google Shape;284;p35"/>
          <p:cNvSpPr txBox="1"/>
          <p:nvPr/>
        </p:nvSpPr>
        <p:spPr>
          <a:xfrm>
            <a:off x="360825" y="1043275"/>
            <a:ext cx="50685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Trust Establishment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"/>
          <p:cNvSpPr txBox="1"/>
          <p:nvPr/>
        </p:nvSpPr>
        <p:spPr>
          <a:xfrm>
            <a:off x="431182" y="2728763"/>
            <a:ext cx="1465200" cy="1262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Entity Configuration self issued by Leaf</a:t>
            </a:r>
            <a:br>
              <a:rPr lang="it"/>
            </a:br>
            <a:endParaRPr/>
          </a:p>
        </p:txBody>
      </p:sp>
      <p:sp>
        <p:nvSpPr>
          <p:cNvPr id="290" name="Google Shape;290;p36"/>
          <p:cNvSpPr txBox="1"/>
          <p:nvPr/>
        </p:nvSpPr>
        <p:spPr>
          <a:xfrm>
            <a:off x="4949413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pic>
        <p:nvPicPr>
          <p:cNvPr descr="blue-nofill-text-right@2x.png" id="291" name="Google Shape;29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881" y="4615054"/>
            <a:ext cx="1465059" cy="26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7919" y="3620114"/>
            <a:ext cx="701603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6"/>
          <p:cNvSpPr txBox="1"/>
          <p:nvPr/>
        </p:nvSpPr>
        <p:spPr>
          <a:xfrm>
            <a:off x="3640794" y="1490475"/>
            <a:ext cx="1733700" cy="1046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Entity Statement related to the</a:t>
            </a:r>
            <a:r>
              <a:rPr lang="it"/>
              <a:t> leaf </a:t>
            </a:r>
            <a:r>
              <a:rPr lang="it"/>
              <a:t>issued by Intermediate</a:t>
            </a:r>
            <a:endParaRPr/>
          </a:p>
        </p:txBody>
      </p:sp>
      <p:sp>
        <p:nvSpPr>
          <p:cNvPr id="294" name="Google Shape;294;p36"/>
          <p:cNvSpPr txBox="1"/>
          <p:nvPr/>
        </p:nvSpPr>
        <p:spPr>
          <a:xfrm>
            <a:off x="5512494" y="1177275"/>
            <a:ext cx="1528800" cy="1262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</a:rPr>
              <a:t>Entity Statement related to its Intermediate issued by Trust Anchor</a:t>
            </a:r>
            <a:endParaRPr/>
          </a:p>
        </p:txBody>
      </p:sp>
      <p:cxnSp>
        <p:nvCxnSpPr>
          <p:cNvPr id="295" name="Google Shape;295;p36"/>
          <p:cNvCxnSpPr>
            <a:stCxn id="289" idx="1"/>
            <a:endCxn id="293" idx="0"/>
          </p:cNvCxnSpPr>
          <p:nvPr/>
        </p:nvCxnSpPr>
        <p:spPr>
          <a:xfrm flipH="1" rot="10800000">
            <a:off x="431182" y="1490513"/>
            <a:ext cx="4076400" cy="1869300"/>
          </a:xfrm>
          <a:prstGeom prst="curvedConnector4">
            <a:avLst>
              <a:gd fmla="val -5842" name="adj1"/>
              <a:gd fmla="val 112741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36"/>
          <p:cNvCxnSpPr>
            <a:stCxn id="297" idx="0"/>
            <a:endCxn id="294" idx="0"/>
          </p:cNvCxnSpPr>
          <p:nvPr/>
        </p:nvCxnSpPr>
        <p:spPr>
          <a:xfrm rot="-5400000">
            <a:off x="4051675" y="-105925"/>
            <a:ext cx="942000" cy="3508200"/>
          </a:xfrm>
          <a:prstGeom prst="curvedConnector3">
            <a:avLst>
              <a:gd fmla="val 12526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8" name="Google Shape;298;p36"/>
          <p:cNvSpPr txBox="1"/>
          <p:nvPr/>
        </p:nvSpPr>
        <p:spPr>
          <a:xfrm>
            <a:off x="7177451" y="891525"/>
            <a:ext cx="1465200" cy="1046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</a:rPr>
              <a:t>Entity Configuration published by Trust Anchor </a:t>
            </a:r>
            <a:endParaRPr/>
          </a:p>
        </p:txBody>
      </p:sp>
      <p:cxnSp>
        <p:nvCxnSpPr>
          <p:cNvPr id="299" name="Google Shape;299;p36"/>
          <p:cNvCxnSpPr>
            <a:stCxn id="294" idx="0"/>
            <a:endCxn id="298" idx="0"/>
          </p:cNvCxnSpPr>
          <p:nvPr/>
        </p:nvCxnSpPr>
        <p:spPr>
          <a:xfrm rot="-5400000">
            <a:off x="6950694" y="217875"/>
            <a:ext cx="285600" cy="1633200"/>
          </a:xfrm>
          <a:prstGeom prst="curvedConnector3">
            <a:avLst>
              <a:gd fmla="val 18343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7" name="Google Shape;297;p36"/>
          <p:cNvSpPr txBox="1"/>
          <p:nvPr/>
        </p:nvSpPr>
        <p:spPr>
          <a:xfrm>
            <a:off x="2035975" y="2119175"/>
            <a:ext cx="1465200" cy="1262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Entity Configuration</a:t>
            </a:r>
            <a:br>
              <a:rPr lang="it"/>
            </a:br>
            <a:r>
              <a:rPr lang="it">
                <a:solidFill>
                  <a:schemeClr val="dk1"/>
                </a:solidFill>
              </a:rPr>
              <a:t>self issued by</a:t>
            </a:r>
            <a:r>
              <a:rPr lang="it"/>
              <a:t> </a:t>
            </a:r>
            <a:r>
              <a:rPr lang="it">
                <a:solidFill>
                  <a:schemeClr val="dk1"/>
                </a:solidFill>
              </a:rPr>
              <a:t>Intermediate</a:t>
            </a:r>
            <a:br>
              <a:rPr lang="it"/>
            </a:br>
            <a:endParaRPr/>
          </a:p>
        </p:txBody>
      </p:sp>
      <p:pic>
        <p:nvPicPr>
          <p:cNvPr id="300" name="Google Shape;30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1445" y="1855191"/>
            <a:ext cx="786850" cy="80573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6"/>
          <p:cNvSpPr txBox="1"/>
          <p:nvPr/>
        </p:nvSpPr>
        <p:spPr>
          <a:xfrm>
            <a:off x="360825" y="395200"/>
            <a:ext cx="44028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THE PATH OF THE TRUST ESTABLISHMENT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cxnSp>
        <p:nvCxnSpPr>
          <p:cNvPr id="302" name="Google Shape;302;p36"/>
          <p:cNvCxnSpPr/>
          <p:nvPr/>
        </p:nvCxnSpPr>
        <p:spPr>
          <a:xfrm rot="-5400000">
            <a:off x="1571132" y="1544813"/>
            <a:ext cx="628800" cy="1739100"/>
          </a:xfrm>
          <a:prstGeom prst="curvedConnector3">
            <a:avLst>
              <a:gd fmla="val 13785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3" name="Google Shape;303;p36"/>
          <p:cNvSpPr/>
          <p:nvPr/>
        </p:nvSpPr>
        <p:spPr>
          <a:xfrm>
            <a:off x="1122825" y="2537175"/>
            <a:ext cx="723900" cy="306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/>
              <a:t>self signed</a:t>
            </a:r>
            <a:endParaRPr sz="800"/>
          </a:p>
        </p:txBody>
      </p:sp>
      <p:sp>
        <p:nvSpPr>
          <p:cNvPr id="304" name="Google Shape;304;p36"/>
          <p:cNvSpPr/>
          <p:nvPr/>
        </p:nvSpPr>
        <p:spPr>
          <a:xfrm>
            <a:off x="4668975" y="730325"/>
            <a:ext cx="1131000" cy="306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/>
              <a:t>serves public keys and policies</a:t>
            </a:r>
            <a:endParaRPr sz="800"/>
          </a:p>
        </p:txBody>
      </p:sp>
      <p:sp>
        <p:nvSpPr>
          <p:cNvPr id="305" name="Google Shape;305;p36"/>
          <p:cNvSpPr/>
          <p:nvPr/>
        </p:nvSpPr>
        <p:spPr>
          <a:xfrm>
            <a:off x="2821475" y="972150"/>
            <a:ext cx="1131000" cy="306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/>
              <a:t>serves public keys and policies</a:t>
            </a:r>
            <a:endParaRPr sz="800"/>
          </a:p>
        </p:txBody>
      </p:sp>
      <p:sp>
        <p:nvSpPr>
          <p:cNvPr id="306" name="Google Shape;306;p36"/>
          <p:cNvSpPr/>
          <p:nvPr/>
        </p:nvSpPr>
        <p:spPr>
          <a:xfrm>
            <a:off x="2878975" y="1938225"/>
            <a:ext cx="723900" cy="306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/>
              <a:t>self signed</a:t>
            </a:r>
            <a:endParaRPr sz="800"/>
          </a:p>
        </p:txBody>
      </p:sp>
      <p:sp>
        <p:nvSpPr>
          <p:cNvPr id="307" name="Google Shape;307;p36"/>
          <p:cNvSpPr/>
          <p:nvPr/>
        </p:nvSpPr>
        <p:spPr>
          <a:xfrm>
            <a:off x="8053450" y="675400"/>
            <a:ext cx="723900" cy="306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/>
              <a:t>self signed</a:t>
            </a:r>
            <a:endParaRPr sz="800"/>
          </a:p>
        </p:txBody>
      </p:sp>
      <p:sp>
        <p:nvSpPr>
          <p:cNvPr id="308" name="Google Shape;308;p36"/>
          <p:cNvSpPr/>
          <p:nvPr/>
        </p:nvSpPr>
        <p:spPr>
          <a:xfrm>
            <a:off x="1268825" y="1655025"/>
            <a:ext cx="890700" cy="306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/>
              <a:t>authority hint</a:t>
            </a:r>
            <a:endParaRPr sz="800"/>
          </a:p>
        </p:txBody>
      </p:sp>
      <p:cxnSp>
        <p:nvCxnSpPr>
          <p:cNvPr id="309" name="Google Shape;309;p36"/>
          <p:cNvCxnSpPr>
            <a:stCxn id="297" idx="2"/>
            <a:endCxn id="298" idx="2"/>
          </p:cNvCxnSpPr>
          <p:nvPr/>
        </p:nvCxnSpPr>
        <p:spPr>
          <a:xfrm rot="-5400000">
            <a:off x="4617775" y="89075"/>
            <a:ext cx="1443000" cy="5141400"/>
          </a:xfrm>
          <a:prstGeom prst="curvedConnector3">
            <a:avLst>
              <a:gd fmla="val -1650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0" name="Google Shape;310;p36"/>
          <p:cNvSpPr/>
          <p:nvPr/>
        </p:nvSpPr>
        <p:spPr>
          <a:xfrm>
            <a:off x="4279050" y="3497925"/>
            <a:ext cx="890700" cy="306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/>
              <a:t>authority hint</a:t>
            </a:r>
            <a:endParaRPr sz="800"/>
          </a:p>
        </p:txBody>
      </p:sp>
      <p:pic>
        <p:nvPicPr>
          <p:cNvPr id="311" name="Google Shape;31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4870" y="2347354"/>
            <a:ext cx="786850" cy="805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7"/>
          <p:cNvPicPr preferRelativeResize="0"/>
          <p:nvPr/>
        </p:nvPicPr>
        <p:blipFill rotWithShape="1">
          <a:blip r:embed="rId3">
            <a:alphaModFix/>
          </a:blip>
          <a:srcRect b="0" l="51867" r="0" t="0"/>
          <a:stretch/>
        </p:blipFill>
        <p:spPr>
          <a:xfrm flipH="1">
            <a:off x="4742775" y="0"/>
            <a:ext cx="44012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7"/>
          <p:cNvSpPr/>
          <p:nvPr/>
        </p:nvSpPr>
        <p:spPr>
          <a:xfrm rot="5400000">
            <a:off x="387900" y="-387900"/>
            <a:ext cx="5148150" cy="5923950"/>
          </a:xfrm>
          <a:prstGeom prst="flowChartManualInput">
            <a:avLst/>
          </a:prstGeom>
          <a:solidFill>
            <a:srgbClr val="0066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7"/>
          <p:cNvSpPr txBox="1"/>
          <p:nvPr/>
        </p:nvSpPr>
        <p:spPr>
          <a:xfrm>
            <a:off x="1593900" y="995475"/>
            <a:ext cx="1826100" cy="11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7"/>
          <p:cNvSpPr txBox="1"/>
          <p:nvPr/>
        </p:nvSpPr>
        <p:spPr>
          <a:xfrm>
            <a:off x="360825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THE TRUST CHAIN</a:t>
            </a:r>
            <a:endParaRPr sz="1000">
              <a:solidFill>
                <a:srgbClr val="FFFFFF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cxnSp>
        <p:nvCxnSpPr>
          <p:cNvPr id="320" name="Google Shape;320;p37"/>
          <p:cNvCxnSpPr/>
          <p:nvPr/>
        </p:nvCxnSpPr>
        <p:spPr>
          <a:xfrm>
            <a:off x="429250" y="863925"/>
            <a:ext cx="0" cy="34128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1" name="Google Shape;321;p37"/>
          <p:cNvSpPr txBox="1"/>
          <p:nvPr/>
        </p:nvSpPr>
        <p:spPr>
          <a:xfrm>
            <a:off x="468200" y="1003800"/>
            <a:ext cx="4401300" cy="3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tillium Web"/>
              <a:buChar char="-"/>
            </a:pPr>
            <a: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It expires; it must be renewed periodically</a:t>
            </a:r>
            <a:b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tillium Web"/>
              <a:buChar char="-"/>
            </a:pPr>
            <a: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It carries the policies used to produce the final metadata for the participant</a:t>
            </a:r>
            <a:b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tillium Web"/>
              <a:buChar char="-"/>
            </a:pPr>
            <a: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 you need is the public keys of the Trust Anchor to verify it at any time, even in the future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tillium Web"/>
              <a:buChar char="-"/>
            </a:pPr>
            <a: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What it attests is not repudiated over time, even if the keys change</a:t>
            </a:r>
            <a:b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tillium Web"/>
              <a:buChar char="-"/>
            </a:pPr>
            <a: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compromise of a single node in the chain (Statement Issuer) invalidates the entire Chain</a:t>
            </a:r>
            <a:b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4469" y="0"/>
            <a:ext cx="342816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8"/>
          <p:cNvSpPr txBox="1"/>
          <p:nvPr/>
        </p:nvSpPr>
        <p:spPr>
          <a:xfrm>
            <a:off x="360825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CRYPTOGRAPHICALLY VERIFIABLE ATTESTATIONS OF TRUST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328" name="Google Shape;328;p38"/>
          <p:cNvSpPr txBox="1"/>
          <p:nvPr/>
        </p:nvSpPr>
        <p:spPr>
          <a:xfrm>
            <a:off x="339825" y="1507925"/>
            <a:ext cx="51750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A sequence of signed JWTs concatenated together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first element is self-signed by a subject (Leaf)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From the second onwards, each JWT contains the JWK needed to verify the signature of the previous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Issuer, subject, signature and public key bindings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trust_chain = [</a:t>
            </a:r>
            <a:endParaRPr sz="1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$EntityConfiguration-as-SignedJWT-selfissued-byLeaf,</a:t>
            </a:r>
            <a:endParaRPr sz="1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$EntityStatement-as-SignedJWT-issued-byTrustAnchor,</a:t>
            </a:r>
            <a:endParaRPr sz="1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$EntityConfiguration-as-SignedJWT-issued-byTrustAncor</a:t>
            </a:r>
            <a:endParaRPr sz="1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]</a:t>
            </a:r>
            <a:endParaRPr sz="1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" name="Google Shape;329;p38"/>
          <p:cNvSpPr txBox="1"/>
          <p:nvPr/>
        </p:nvSpPr>
        <p:spPr>
          <a:xfrm>
            <a:off x="360825" y="1043275"/>
            <a:ext cx="50685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TRUST CHAIN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" name="Google Shape;330;p38"/>
          <p:cNvSpPr/>
          <p:nvPr/>
        </p:nvSpPr>
        <p:spPr>
          <a:xfrm>
            <a:off x="5711475" y="0"/>
            <a:ext cx="3465300" cy="5143500"/>
          </a:xfrm>
          <a:prstGeom prst="rect">
            <a:avLst/>
          </a:prstGeom>
          <a:solidFill>
            <a:srgbClr val="0066CC">
              <a:alpha val="1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9"/>
          <p:cNvSpPr txBox="1"/>
          <p:nvPr/>
        </p:nvSpPr>
        <p:spPr>
          <a:xfrm>
            <a:off x="360825" y="395200"/>
            <a:ext cx="68307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BUILDING A TRUST CHAIN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336" name="Google Shape;336;p39"/>
          <p:cNvSpPr txBox="1"/>
          <p:nvPr/>
        </p:nvSpPr>
        <p:spPr>
          <a:xfrm>
            <a:off x="360825" y="681325"/>
            <a:ext cx="7926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Colored elements show the cryptographic bindings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37" name="Google Shape;337;p39"/>
          <p:cNvPicPr preferRelativeResize="0"/>
          <p:nvPr/>
        </p:nvPicPr>
        <p:blipFill rotWithShape="1">
          <a:blip r:embed="rId3">
            <a:alphaModFix/>
          </a:blip>
          <a:srcRect b="2215" l="665" r="0" t="2691"/>
          <a:stretch/>
        </p:blipFill>
        <p:spPr>
          <a:xfrm>
            <a:off x="361950" y="1276350"/>
            <a:ext cx="851600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9"/>
          <p:cNvSpPr txBox="1"/>
          <p:nvPr/>
        </p:nvSpPr>
        <p:spPr>
          <a:xfrm>
            <a:off x="360825" y="4572000"/>
            <a:ext cx="626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* NOTE: </a:t>
            </a:r>
            <a:r>
              <a:rPr lang="it"/>
              <a:t>only the Key ID of the JWK is shown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"/>
          <p:cNvSpPr txBox="1"/>
          <p:nvPr/>
        </p:nvSpPr>
        <p:spPr>
          <a:xfrm>
            <a:off x="360825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FEDERATION SPECIFICATION FEATURE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344" name="Google Shape;344;p40"/>
          <p:cNvSpPr txBox="1"/>
          <p:nvPr/>
        </p:nvSpPr>
        <p:spPr>
          <a:xfrm>
            <a:off x="229000" y="1507925"/>
            <a:ext cx="64911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Superior entities can apply policies to superiors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600"/>
              <a:buFont typeface="Titillium Web"/>
              <a:buChar char="◆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Trust roots can apply policies to all federation members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600"/>
              <a:buFont typeface="Titillium Web"/>
              <a:buChar char="◆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Organizations can apply policies to members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Policies can be applied to any metadata values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600"/>
              <a:buFont typeface="Titillium Web"/>
              <a:buChar char="◆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 instance, algorithms used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" name="Google Shape;345;p40"/>
          <p:cNvSpPr txBox="1"/>
          <p:nvPr/>
        </p:nvSpPr>
        <p:spPr>
          <a:xfrm>
            <a:off x="5556925" y="4615050"/>
            <a:ext cx="22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https://identitadigitale.gov.it/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6" name="Google Shape;346;p40"/>
          <p:cNvSpPr txBox="1"/>
          <p:nvPr/>
        </p:nvSpPr>
        <p:spPr>
          <a:xfrm>
            <a:off x="360825" y="1043275"/>
            <a:ext cx="50685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Applying Policies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1"/>
          <p:cNvSpPr txBox="1"/>
          <p:nvPr/>
        </p:nvSpPr>
        <p:spPr>
          <a:xfrm>
            <a:off x="360825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FEDERATION SPECIFICATION FEATURE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352" name="Google Shape;352;p41"/>
          <p:cNvSpPr txBox="1"/>
          <p:nvPr/>
        </p:nvSpPr>
        <p:spPr>
          <a:xfrm>
            <a:off x="229000" y="1507925"/>
            <a:ext cx="88638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REST API to evaluate entity relationships in real time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600"/>
              <a:buFont typeface="Titillium Web"/>
              <a:buChar char="◆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Rather than having to dynamically retrieve entity statements to make every trust decision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Historical keys can be retained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tillium Web"/>
              <a:buChar char="◆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Enables non-repudiation of long-lived assertions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3" name="Google Shape;353;p41"/>
          <p:cNvSpPr txBox="1"/>
          <p:nvPr/>
        </p:nvSpPr>
        <p:spPr>
          <a:xfrm>
            <a:off x="5556925" y="4615050"/>
            <a:ext cx="22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https://identitadigitale.gov.it/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4" name="Google Shape;354;p41"/>
          <p:cNvSpPr txBox="1"/>
          <p:nvPr/>
        </p:nvSpPr>
        <p:spPr>
          <a:xfrm>
            <a:off x="360825" y="1043275"/>
            <a:ext cx="50685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Optimizations and </a:t>
            </a: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Persistence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66CC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2"/>
          <p:cNvSpPr/>
          <p:nvPr/>
        </p:nvSpPr>
        <p:spPr>
          <a:xfrm>
            <a:off x="0" y="-31051"/>
            <a:ext cx="9144000" cy="5205600"/>
          </a:xfrm>
          <a:prstGeom prst="rect">
            <a:avLst/>
          </a:prstGeom>
          <a:solidFill>
            <a:srgbClr val="0066CC">
              <a:alpha val="7059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2"/>
          <p:cNvSpPr txBox="1"/>
          <p:nvPr/>
        </p:nvSpPr>
        <p:spPr>
          <a:xfrm>
            <a:off x="349200" y="1609950"/>
            <a:ext cx="84456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"/>
              <a:buNone/>
            </a:pPr>
            <a:r>
              <a:rPr b="1" lang="it" sz="3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</a:t>
            </a:r>
            <a:r>
              <a:rPr b="1" lang="it" sz="3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Italian OpenID Connect Federation</a:t>
            </a:r>
            <a:endParaRPr/>
          </a:p>
        </p:txBody>
      </p:sp>
      <p:sp>
        <p:nvSpPr>
          <p:cNvPr id="362" name="Google Shape;362;p42"/>
          <p:cNvSpPr txBox="1"/>
          <p:nvPr/>
        </p:nvSpPr>
        <p:spPr>
          <a:xfrm>
            <a:off x="432175" y="2319675"/>
            <a:ext cx="79905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Titillium Web"/>
              <a:buNone/>
            </a:pPr>
            <a:r>
              <a:rPr lang="it" sz="1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SPID and CIE id, </a:t>
            </a:r>
            <a:r>
              <a:rPr lang="it" sz="15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Italian eID systems</a:t>
            </a:r>
            <a:endParaRPr b="0" i="0" sz="18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63" name="Google Shape;363;p42"/>
          <p:cNvCxnSpPr/>
          <p:nvPr/>
        </p:nvCxnSpPr>
        <p:spPr>
          <a:xfrm>
            <a:off x="432175" y="2212774"/>
            <a:ext cx="13149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4" name="Google Shape;364;p42"/>
          <p:cNvSpPr txBox="1"/>
          <p:nvPr/>
        </p:nvSpPr>
        <p:spPr>
          <a:xfrm>
            <a:off x="432175" y="3277200"/>
            <a:ext cx="7990500" cy="9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" sz="1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Why Italy uses OIDC Federation 1.0 </a:t>
            </a:r>
            <a:r>
              <a:rPr lang="it" sz="1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</a:t>
            </a:r>
            <a:r>
              <a:rPr b="1" lang="it" sz="1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" sz="1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h</a:t>
            </a:r>
            <a:r>
              <a:rPr lang="it" sz="17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ow She uses it</a:t>
            </a:r>
            <a:endParaRPr i="1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/>
          <p:nvPr/>
        </p:nvSpPr>
        <p:spPr>
          <a:xfrm>
            <a:off x="360825" y="395200"/>
            <a:ext cx="85893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NATIONAL DIGITAL IDENTITY SCHEMES THAT LOOK TO THE FUTURE OF the EUROPEAN electronic IDentification, Authentication and trust Services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370" name="Google Shape;370;p43"/>
          <p:cNvSpPr txBox="1"/>
          <p:nvPr/>
        </p:nvSpPr>
        <p:spPr>
          <a:xfrm>
            <a:off x="360825" y="890881"/>
            <a:ext cx="41082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SPID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1" name="Google Shape;371;p43"/>
          <p:cNvSpPr txBox="1"/>
          <p:nvPr/>
        </p:nvSpPr>
        <p:spPr>
          <a:xfrm>
            <a:off x="339825" y="1431725"/>
            <a:ext cx="4404900" cy="15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Char char="➔"/>
            </a:pPr>
            <a:r>
              <a:rPr b="1"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ublic </a:t>
            </a:r>
            <a:r>
              <a:rPr b="1"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D</a:t>
            </a: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igital </a:t>
            </a:r>
            <a:r>
              <a:rPr b="1"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I</a:t>
            </a: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dentity </a:t>
            </a:r>
            <a:r>
              <a:rPr b="1"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S</a:t>
            </a: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ystem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Char char="➔"/>
            </a:pP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Over </a:t>
            </a:r>
            <a:r>
              <a:rPr b="1"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34.9 millions of identity</a:t>
            </a: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provided to citizens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Char char="➔"/>
            </a:pP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Over </a:t>
            </a:r>
            <a:r>
              <a:rPr b="1"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72 million accesses per month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Char char="➔"/>
            </a:pP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11 Private Service Identity Providers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Char char="➔"/>
            </a:pP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More than 14600 Service Providers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</a:t>
            </a:r>
            <a:endParaRPr b="1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2" name="Google Shape;372;p43"/>
          <p:cNvSpPr txBox="1"/>
          <p:nvPr/>
        </p:nvSpPr>
        <p:spPr>
          <a:xfrm>
            <a:off x="5556925" y="4615050"/>
            <a:ext cx="22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https://identitadigitale.gov.it/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73" name="Google Shape;373;p43"/>
          <p:cNvPicPr preferRelativeResize="0"/>
          <p:nvPr/>
        </p:nvPicPr>
        <p:blipFill rotWithShape="1">
          <a:blip r:embed="rId3">
            <a:alphaModFix/>
          </a:blip>
          <a:srcRect b="2095" l="0" r="17280" t="0"/>
          <a:stretch/>
        </p:blipFill>
        <p:spPr>
          <a:xfrm>
            <a:off x="7658100" y="3971275"/>
            <a:ext cx="1486000" cy="117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3"/>
          <p:cNvSpPr txBox="1"/>
          <p:nvPr/>
        </p:nvSpPr>
        <p:spPr>
          <a:xfrm>
            <a:off x="4841800" y="861832"/>
            <a:ext cx="41082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CIE id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5" name="Google Shape;375;p43"/>
          <p:cNvSpPr txBox="1"/>
          <p:nvPr/>
        </p:nvSpPr>
        <p:spPr>
          <a:xfrm>
            <a:off x="4820800" y="1402675"/>
            <a:ext cx="43233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Char char="➔"/>
            </a:pPr>
            <a:r>
              <a:rPr b="1"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E</a:t>
            </a: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lectronic </a:t>
            </a:r>
            <a:r>
              <a:rPr b="1"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I</a:t>
            </a: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dentity </a:t>
            </a:r>
            <a:r>
              <a:rPr b="1"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C</a:t>
            </a: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ard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Char char="➔"/>
            </a:pP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Over </a:t>
            </a:r>
            <a:r>
              <a:rPr b="1"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35 millions of identity</a:t>
            </a: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provided to citizens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Char char="➔"/>
            </a:pP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Over </a:t>
            </a:r>
            <a:r>
              <a:rPr b="1"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2 million accesses per month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Char char="➔"/>
            </a:pP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1 Public Service Identity Provider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Char char="➔"/>
            </a:pP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More than 7000 Service Providers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6" name="Google Shape;376;p43"/>
          <p:cNvSpPr txBox="1"/>
          <p:nvPr/>
        </p:nvSpPr>
        <p:spPr>
          <a:xfrm>
            <a:off x="808500" y="3184325"/>
            <a:ext cx="6840000" cy="15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Born in 2014 and made operational in 2016 with SAML 2</a:t>
            </a:r>
            <a:b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OpenID Connect iGov implementation profile preview published in 2019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Implementation profile adopted in 2022 with OpenID Connect Federation 1.0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</a:t>
            </a:r>
            <a:endParaRPr b="1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4"/>
          <p:cNvPicPr preferRelativeResize="0"/>
          <p:nvPr/>
        </p:nvPicPr>
        <p:blipFill rotWithShape="1">
          <a:blip r:embed="rId3">
            <a:alphaModFix/>
          </a:blip>
          <a:srcRect b="0" l="13674" r="0" t="0"/>
          <a:stretch/>
        </p:blipFill>
        <p:spPr>
          <a:xfrm>
            <a:off x="6192050" y="0"/>
            <a:ext cx="29613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4"/>
          <p:cNvSpPr txBox="1"/>
          <p:nvPr/>
        </p:nvSpPr>
        <p:spPr>
          <a:xfrm>
            <a:off x="360825" y="395200"/>
            <a:ext cx="53958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STARTING FROM THE REQUIREMENTS RATHER THAN FROM THE TECHNOLOGICAL EQUIPMENT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383" name="Google Shape;383;p44"/>
          <p:cNvSpPr txBox="1"/>
          <p:nvPr/>
        </p:nvSpPr>
        <p:spPr>
          <a:xfrm>
            <a:off x="435075" y="1841300"/>
            <a:ext cx="4614600" cy="18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4" name="Google Shape;384;p44"/>
          <p:cNvSpPr txBox="1"/>
          <p:nvPr/>
        </p:nvSpPr>
        <p:spPr>
          <a:xfrm>
            <a:off x="360825" y="1043275"/>
            <a:ext cx="4878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What were we looking for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5" name="Google Shape;385;p44"/>
          <p:cNvSpPr/>
          <p:nvPr/>
        </p:nvSpPr>
        <p:spPr>
          <a:xfrm>
            <a:off x="6194565" y="0"/>
            <a:ext cx="2961300" cy="5143500"/>
          </a:xfrm>
          <a:prstGeom prst="rect">
            <a:avLst/>
          </a:prstGeom>
          <a:solidFill>
            <a:srgbClr val="0066CC">
              <a:alpha val="1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44"/>
          <p:cNvSpPr txBox="1"/>
          <p:nvPr/>
        </p:nvSpPr>
        <p:spPr>
          <a:xfrm>
            <a:off x="7063525" y="4836900"/>
            <a:ext cx="21081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Photo by Matthew Henry from Burst</a:t>
            </a:r>
            <a:endParaRPr sz="9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7" name="Google Shape;387;p44"/>
          <p:cNvSpPr txBox="1"/>
          <p:nvPr/>
        </p:nvSpPr>
        <p:spPr>
          <a:xfrm>
            <a:off x="339825" y="1888925"/>
            <a:ext cx="5874000" cy="29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600"/>
              <a:buFont typeface="Titillium Web"/>
              <a:buChar char="➔"/>
            </a:pPr>
            <a:r>
              <a:rPr b="1"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A way for all participants to publish their metadata online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… not only for Identity Providers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600"/>
              <a:buFont typeface="Titillium Web"/>
              <a:buChar char="➔"/>
            </a:pPr>
            <a:r>
              <a:rPr b="1"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An accreditation mechanism across different organizations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… to scale the accreditation bodies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600"/>
              <a:buFont typeface="Titillium Web"/>
              <a:buChar char="➔"/>
            </a:pPr>
            <a:r>
              <a:rPr b="1"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Safe and certifiable flows and attestations over time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… no one can repudiate a </a:t>
            </a: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request or </a:t>
            </a: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data, for years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</a:t>
            </a:r>
            <a:endParaRPr b="1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/>
          <p:nvPr/>
        </p:nvSpPr>
        <p:spPr>
          <a:xfrm>
            <a:off x="360825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THE KEY QUESTION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339825" y="1736525"/>
            <a:ext cx="48780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It’s </a:t>
            </a:r>
            <a:r>
              <a:rPr lang="it" sz="18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 to know who the </a:t>
            </a:r>
            <a:endParaRPr sz="18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party is that you’re interacting with </a:t>
            </a:r>
            <a:b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              </a:t>
            </a:r>
            <a:r>
              <a:rPr b="1"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</a:t>
            </a: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b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8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whether that party complies </a:t>
            </a:r>
            <a:br>
              <a:rPr lang="it" sz="18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8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with terms and conditions shared</a:t>
            </a:r>
            <a:endParaRPr sz="18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by both parties</a:t>
            </a:r>
            <a:endParaRPr sz="18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5556925" y="4615050"/>
            <a:ext cx="22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https://identitadigitale.gov.it/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360825" y="1043275"/>
            <a:ext cx="4878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How do you know who to trust?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8" name="Google Shape;118;p27"/>
          <p:cNvSpPr/>
          <p:nvPr/>
        </p:nvSpPr>
        <p:spPr>
          <a:xfrm flipH="1">
            <a:off x="4209975" y="2219325"/>
            <a:ext cx="1704900" cy="476400"/>
          </a:xfrm>
          <a:prstGeom prst="homePlate">
            <a:avLst>
              <a:gd fmla="val 50000" name="adj"/>
            </a:avLst>
          </a:prstGeom>
          <a:solidFill>
            <a:srgbClr val="00C4C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</a:rPr>
              <a:t>  </a:t>
            </a:r>
            <a:r>
              <a:rPr b="1" lang="it">
                <a:solidFill>
                  <a:schemeClr val="lt1"/>
                </a:solidFill>
              </a:rPr>
              <a:t>IDENTITY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19" name="Google Shape;119;p27"/>
          <p:cNvSpPr/>
          <p:nvPr/>
        </p:nvSpPr>
        <p:spPr>
          <a:xfrm flipH="1">
            <a:off x="4210125" y="3743325"/>
            <a:ext cx="1704900" cy="476400"/>
          </a:xfrm>
          <a:prstGeom prst="homePlate">
            <a:avLst>
              <a:gd fmla="val 50000" name="adj"/>
            </a:avLst>
          </a:prstGeom>
          <a:solidFill>
            <a:srgbClr val="00C4C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</a:rPr>
              <a:t>  COMPLIANCE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20" name="Google Shape;120;p27"/>
          <p:cNvPicPr preferRelativeResize="0"/>
          <p:nvPr/>
        </p:nvPicPr>
        <p:blipFill rotWithShape="1">
          <a:blip r:embed="rId3">
            <a:alphaModFix/>
          </a:blip>
          <a:srcRect b="0" l="31584" r="6" t="0"/>
          <a:stretch/>
        </p:blipFill>
        <p:spPr>
          <a:xfrm flipH="1">
            <a:off x="6536720" y="0"/>
            <a:ext cx="2606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7"/>
          <p:cNvSpPr/>
          <p:nvPr/>
        </p:nvSpPr>
        <p:spPr>
          <a:xfrm>
            <a:off x="7962900" y="266700"/>
            <a:ext cx="1200000" cy="9621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00D3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300">
                <a:solidFill>
                  <a:schemeClr val="lt1"/>
                </a:solidFill>
              </a:rPr>
              <a:t>This is an Apple ..</a:t>
            </a:r>
            <a:endParaRPr b="1" sz="1300">
              <a:solidFill>
                <a:schemeClr val="lt1"/>
              </a:solidFill>
            </a:endParaRPr>
          </a:p>
        </p:txBody>
      </p:sp>
      <p:sp>
        <p:nvSpPr>
          <p:cNvPr id="122" name="Google Shape;122;p27"/>
          <p:cNvSpPr/>
          <p:nvPr/>
        </p:nvSpPr>
        <p:spPr>
          <a:xfrm>
            <a:off x="6538050" y="0"/>
            <a:ext cx="2606100" cy="5143500"/>
          </a:xfrm>
          <a:prstGeom prst="rect">
            <a:avLst/>
          </a:prstGeom>
          <a:solidFill>
            <a:srgbClr val="0066CC">
              <a:alpha val="1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5"/>
          <p:cNvSpPr txBox="1"/>
          <p:nvPr/>
        </p:nvSpPr>
        <p:spPr>
          <a:xfrm>
            <a:off x="360825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A STORY OF NON-REPUDIABILITY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393" name="Google Shape;393;p45"/>
          <p:cNvSpPr txBox="1"/>
          <p:nvPr/>
        </p:nvSpPr>
        <p:spPr>
          <a:xfrm>
            <a:off x="435075" y="1841300"/>
            <a:ext cx="4614600" cy="18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94" name="Google Shape;394;p45"/>
          <p:cNvSpPr txBox="1"/>
          <p:nvPr/>
        </p:nvSpPr>
        <p:spPr>
          <a:xfrm>
            <a:off x="5556925" y="4615050"/>
            <a:ext cx="22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https://identitadigitale.gov.it/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5" name="Google Shape;395;p45"/>
          <p:cNvSpPr txBox="1"/>
          <p:nvPr/>
        </p:nvSpPr>
        <p:spPr>
          <a:xfrm>
            <a:off x="360825" y="1043275"/>
            <a:ext cx="6173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fate of long-lived attestations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96" name="Google Shape;396;p45"/>
          <p:cNvSpPr txBox="1"/>
          <p:nvPr/>
        </p:nvSpPr>
        <p:spPr>
          <a:xfrm>
            <a:off x="416025" y="1736525"/>
            <a:ext cx="5264100" cy="29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Let’s imagine a request signed and issued by a RP to an OP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 an ID Token issued and signed by an OP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After years, neither party can deny having asked for or received the data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Trust Chain carries proof of metadata and keys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Trust Anchor publishes the history of its revoked and expired keys, historical Trust Chain are always verifiable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</a:t>
            </a:r>
            <a:endParaRPr b="1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97" name="Google Shape;397;p45"/>
          <p:cNvPicPr preferRelativeResize="0"/>
          <p:nvPr/>
        </p:nvPicPr>
        <p:blipFill rotWithShape="1">
          <a:blip r:embed="rId3">
            <a:alphaModFix/>
          </a:blip>
          <a:srcRect b="0" l="7688" r="10169" t="0"/>
          <a:stretch/>
        </p:blipFill>
        <p:spPr>
          <a:xfrm>
            <a:off x="5686425" y="6450"/>
            <a:ext cx="34575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5"/>
          <p:cNvSpPr/>
          <p:nvPr/>
        </p:nvSpPr>
        <p:spPr>
          <a:xfrm>
            <a:off x="5680250" y="0"/>
            <a:ext cx="3457500" cy="5143500"/>
          </a:xfrm>
          <a:prstGeom prst="rect">
            <a:avLst/>
          </a:prstGeom>
          <a:solidFill>
            <a:srgbClr val="0066CC">
              <a:alpha val="1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6"/>
          <p:cNvSpPr txBox="1"/>
          <p:nvPr/>
        </p:nvSpPr>
        <p:spPr>
          <a:xfrm>
            <a:off x="360825" y="395200"/>
            <a:ext cx="41160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AN OPEN SPECIFICATION, IN AN OPEN STANDARDIZATION PROCESS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404" name="Google Shape;404;p46"/>
          <p:cNvSpPr txBox="1"/>
          <p:nvPr/>
        </p:nvSpPr>
        <p:spPr>
          <a:xfrm>
            <a:off x="435075" y="1841300"/>
            <a:ext cx="4614600" cy="18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05" name="Google Shape;405;p46"/>
          <p:cNvSpPr txBox="1"/>
          <p:nvPr/>
        </p:nvSpPr>
        <p:spPr>
          <a:xfrm>
            <a:off x="5556925" y="4615050"/>
            <a:ext cx="22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https://identitadigitale.gov.it/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6" name="Google Shape;406;p46"/>
          <p:cNvSpPr txBox="1"/>
          <p:nvPr/>
        </p:nvSpPr>
        <p:spPr>
          <a:xfrm>
            <a:off x="360825" y="1043275"/>
            <a:ext cx="4878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What did we find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07" name="Google Shape;407;p46"/>
          <p:cNvSpPr txBox="1"/>
          <p:nvPr/>
        </p:nvSpPr>
        <p:spPr>
          <a:xfrm>
            <a:off x="339825" y="1812725"/>
            <a:ext cx="5784900" cy="30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600"/>
              <a:buFont typeface="Titillium Web"/>
              <a:buChar char="➔"/>
            </a:pPr>
            <a:r>
              <a:rPr b="1"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.well-known/openid-federation </a:t>
            </a: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endpoint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… signed </a:t>
            </a: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multiple metadata for multiple roles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600"/>
              <a:buFont typeface="Titillium Web"/>
              <a:buChar char="➔"/>
            </a:pPr>
            <a:r>
              <a:rPr b="1"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Intermediates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… a standard way of delegating accreditation functions across multiple organizations… delegation of trust!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600"/>
              <a:buFont typeface="Titillium Web"/>
              <a:buChar char="➔"/>
            </a:pPr>
            <a:r>
              <a:rPr b="1"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Trust Marks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… Custom definitions of compliance profiles 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according to our trust framework, without 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touching protocols metadata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</a:t>
            </a:r>
            <a:endParaRPr b="1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08" name="Google Shape;408;p46"/>
          <p:cNvPicPr preferRelativeResize="0"/>
          <p:nvPr/>
        </p:nvPicPr>
        <p:blipFill rotWithShape="1">
          <a:blip r:embed="rId3">
            <a:alphaModFix/>
          </a:blip>
          <a:srcRect b="0" l="3030" r="8879" t="0"/>
          <a:stretch/>
        </p:blipFill>
        <p:spPr>
          <a:xfrm>
            <a:off x="6124726" y="0"/>
            <a:ext cx="30197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6"/>
          <p:cNvSpPr/>
          <p:nvPr/>
        </p:nvSpPr>
        <p:spPr>
          <a:xfrm>
            <a:off x="6129450" y="0"/>
            <a:ext cx="3019800" cy="5143500"/>
          </a:xfrm>
          <a:prstGeom prst="rect">
            <a:avLst/>
          </a:prstGeom>
          <a:solidFill>
            <a:srgbClr val="0066CC">
              <a:alpha val="1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6"/>
          <p:cNvSpPr txBox="1"/>
          <p:nvPr/>
        </p:nvSpPr>
        <p:spPr>
          <a:xfrm>
            <a:off x="7648900" y="4836900"/>
            <a:ext cx="15228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Photo by Farah from Burst</a:t>
            </a:r>
            <a:endParaRPr sz="9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7"/>
          <p:cNvSpPr txBox="1"/>
          <p:nvPr/>
        </p:nvSpPr>
        <p:spPr>
          <a:xfrm>
            <a:off x="360825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WHAT DID WE FIND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416" name="Google Shape;416;p47"/>
          <p:cNvSpPr txBox="1"/>
          <p:nvPr/>
        </p:nvSpPr>
        <p:spPr>
          <a:xfrm>
            <a:off x="435075" y="1841300"/>
            <a:ext cx="4614600" cy="18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17" name="Google Shape;417;p47"/>
          <p:cNvSpPr txBox="1"/>
          <p:nvPr/>
        </p:nvSpPr>
        <p:spPr>
          <a:xfrm>
            <a:off x="5556925" y="4615050"/>
            <a:ext cx="22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https://identitadigitale.gov.it/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8" name="Google Shape;418;p47"/>
          <p:cNvSpPr txBox="1"/>
          <p:nvPr/>
        </p:nvSpPr>
        <p:spPr>
          <a:xfrm>
            <a:off x="360825" y="1043275"/>
            <a:ext cx="4878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… And more …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19" name="Google Shape;419;p47"/>
          <p:cNvSpPr txBox="1"/>
          <p:nvPr/>
        </p:nvSpPr>
        <p:spPr>
          <a:xfrm>
            <a:off x="339825" y="1812725"/>
            <a:ext cx="5041800" cy="30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600"/>
              <a:buFont typeface="Titillium Web"/>
              <a:buChar char="➔"/>
            </a:pPr>
            <a:r>
              <a:rPr b="1"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Metadata Policy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allow us to apply security countermeasures on a large scale, automatically and with certainty of adoption within a configurable period of time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600"/>
              <a:buFont typeface="Titillium Web"/>
              <a:buChar char="➔"/>
            </a:pPr>
            <a:r>
              <a:rPr b="1"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Freedom</a:t>
            </a: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for the participants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… to </a:t>
            </a:r>
            <a:r>
              <a:rPr b="1"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change their protocols metadata </a:t>
            </a: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without having to re-submit anything to the accreditation authorities. A dynamic infrastructure which reconfigures itself automatically, periodically</a:t>
            </a: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</a:t>
            </a:r>
            <a:endParaRPr b="1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20" name="Google Shape;420;p47"/>
          <p:cNvPicPr preferRelativeResize="0"/>
          <p:nvPr/>
        </p:nvPicPr>
        <p:blipFill rotWithShape="1">
          <a:blip r:embed="rId3">
            <a:alphaModFix/>
          </a:blip>
          <a:srcRect b="0" l="27002" r="29317" t="0"/>
          <a:stretch/>
        </p:blipFill>
        <p:spPr>
          <a:xfrm>
            <a:off x="5699800" y="0"/>
            <a:ext cx="34564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7"/>
          <p:cNvSpPr/>
          <p:nvPr/>
        </p:nvSpPr>
        <p:spPr>
          <a:xfrm>
            <a:off x="5714750" y="0"/>
            <a:ext cx="3456600" cy="5143500"/>
          </a:xfrm>
          <a:prstGeom prst="rect">
            <a:avLst/>
          </a:prstGeom>
          <a:solidFill>
            <a:srgbClr val="0066CC">
              <a:alpha val="1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7"/>
          <p:cNvSpPr txBox="1"/>
          <p:nvPr/>
        </p:nvSpPr>
        <p:spPr>
          <a:xfrm>
            <a:off x="7453775" y="4836900"/>
            <a:ext cx="17178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Photo by</a:t>
            </a:r>
            <a:r>
              <a:rPr lang="it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crescita-personale.it</a:t>
            </a:r>
            <a:endParaRPr sz="9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8"/>
          <p:cNvSpPr txBox="1"/>
          <p:nvPr/>
        </p:nvSpPr>
        <p:spPr>
          <a:xfrm>
            <a:off x="360825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IS OPENID FEDERATION A PKI? NOT ONLY, BUT YES.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428" name="Google Shape;428;p48"/>
          <p:cNvSpPr txBox="1"/>
          <p:nvPr/>
        </p:nvSpPr>
        <p:spPr>
          <a:xfrm>
            <a:off x="435075" y="1841300"/>
            <a:ext cx="4614600" cy="18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29" name="Google Shape;429;p48"/>
          <p:cNvSpPr txBox="1"/>
          <p:nvPr/>
        </p:nvSpPr>
        <p:spPr>
          <a:xfrm>
            <a:off x="5556925" y="4615050"/>
            <a:ext cx="22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https://identitadigitale.gov.it/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0" name="Google Shape;430;p48"/>
          <p:cNvSpPr txBox="1"/>
          <p:nvPr/>
        </p:nvSpPr>
        <p:spPr>
          <a:xfrm>
            <a:off x="360825" y="1043275"/>
            <a:ext cx="4878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x509 and OpenID Federation 1.0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31" name="Google Shape;431;p48"/>
          <p:cNvPicPr preferRelativeResize="0"/>
          <p:nvPr/>
        </p:nvPicPr>
        <p:blipFill rotWithShape="1">
          <a:blip r:embed="rId3">
            <a:alphaModFix/>
          </a:blip>
          <a:srcRect b="0" l="30925" r="37501" t="0"/>
          <a:stretch/>
        </p:blipFill>
        <p:spPr>
          <a:xfrm>
            <a:off x="6991350" y="0"/>
            <a:ext cx="32480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8"/>
          <p:cNvSpPr/>
          <p:nvPr/>
        </p:nvSpPr>
        <p:spPr>
          <a:xfrm flipH="1" rot="10800000">
            <a:off x="6823250" y="0"/>
            <a:ext cx="796800" cy="5143500"/>
          </a:xfrm>
          <a:prstGeom prst="rtTriangle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33" name="Google Shape;433;p48"/>
          <p:cNvGraphicFramePr/>
          <p:nvPr/>
        </p:nvGraphicFramePr>
        <p:xfrm>
          <a:off x="435075" y="1704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{98918B46-92A2-4562-83D6-5673E708E1FD}</a:tableStyleId>
              </a:tblPr>
              <a:tblGrid>
                <a:gridCol w="2904300"/>
                <a:gridCol w="3104325"/>
              </a:tblGrid>
              <a:tr h="762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rgbClr val="333333"/>
                          </a:solidFill>
                        </a:rPr>
                        <a:t>{</a:t>
                      </a:r>
                      <a:br>
                        <a:rPr lang="it">
                          <a:solidFill>
                            <a:srgbClr val="333333"/>
                          </a:solidFill>
                        </a:rPr>
                      </a:br>
                      <a:r>
                        <a:rPr lang="it">
                          <a:solidFill>
                            <a:srgbClr val="333333"/>
                          </a:solidFill>
                        </a:rPr>
                        <a:t>  “</a:t>
                      </a:r>
                      <a:r>
                        <a:rPr b="1" lang="it">
                          <a:solidFill>
                            <a:srgbClr val="333333"/>
                          </a:solidFill>
                        </a:rPr>
                        <a:t>x5c</a:t>
                      </a:r>
                      <a:r>
                        <a:rPr lang="it">
                          <a:solidFill>
                            <a:srgbClr val="333333"/>
                          </a:solidFill>
                        </a:rPr>
                        <a:t>”: [ … ] </a:t>
                      </a:r>
                      <a:br>
                        <a:rPr lang="it">
                          <a:solidFill>
                            <a:srgbClr val="333333"/>
                          </a:solidFill>
                        </a:rPr>
                      </a:br>
                      <a:r>
                        <a:rPr lang="it">
                          <a:solidFill>
                            <a:srgbClr val="333333"/>
                          </a:solidFill>
                        </a:rPr>
                        <a:t>}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rgbClr val="333333"/>
                          </a:solidFill>
                        </a:rPr>
                        <a:t>{</a:t>
                      </a:r>
                      <a:br>
                        <a:rPr lang="it">
                          <a:solidFill>
                            <a:srgbClr val="333333"/>
                          </a:solidFill>
                        </a:rPr>
                      </a:br>
                      <a:r>
                        <a:rPr lang="it">
                          <a:solidFill>
                            <a:srgbClr val="333333"/>
                          </a:solidFill>
                        </a:rPr>
                        <a:t>  “</a:t>
                      </a:r>
                      <a:r>
                        <a:rPr b="1" lang="it">
                          <a:solidFill>
                            <a:srgbClr val="333333"/>
                          </a:solidFill>
                        </a:rPr>
                        <a:t>trust_chain</a:t>
                      </a:r>
                      <a:r>
                        <a:rPr lang="it">
                          <a:solidFill>
                            <a:srgbClr val="333333"/>
                          </a:solidFill>
                        </a:rPr>
                        <a:t>”: [ … ]</a:t>
                      </a:r>
                      <a:br>
                        <a:rPr lang="it">
                          <a:solidFill>
                            <a:srgbClr val="333333"/>
                          </a:solidFill>
                        </a:rPr>
                      </a:br>
                      <a:r>
                        <a:rPr lang="it">
                          <a:solidFill>
                            <a:srgbClr val="333333"/>
                          </a:solidFill>
                        </a:rPr>
                        <a:t>}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7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rgbClr val="333333"/>
                          </a:solidFill>
                        </a:rPr>
                        <a:t>Sequence of x509 Certificates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rgbClr val="333333"/>
                          </a:solidFill>
                        </a:rPr>
                        <a:t>Sequence of signed JWTs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4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rgbClr val="333333"/>
                          </a:solidFill>
                        </a:rPr>
                        <a:t>Verifiable with the sole Trust Anchor public key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>
                          <a:solidFill>
                            <a:srgbClr val="333333"/>
                          </a:solidFill>
                        </a:rPr>
                        <a:t>Verifiable with the sole Trust Anchor public key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rgbClr val="333333"/>
                          </a:solidFill>
                        </a:rPr>
                        <a:t>Extended with CRL and OCSP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rgbClr val="333333"/>
                          </a:solidFill>
                        </a:rPr>
                        <a:t>Revocation </a:t>
                      </a:r>
                      <a:r>
                        <a:rPr lang="it">
                          <a:solidFill>
                            <a:srgbClr val="333333"/>
                          </a:solidFill>
                        </a:rPr>
                        <a:t>mechanisms</a:t>
                      </a:r>
                      <a:r>
                        <a:rPr lang="it">
                          <a:solidFill>
                            <a:srgbClr val="333333"/>
                          </a:solidFill>
                        </a:rPr>
                        <a:t> are built in, as also T</a:t>
                      </a:r>
                      <a:r>
                        <a:rPr lang="it">
                          <a:solidFill>
                            <a:srgbClr val="333333"/>
                          </a:solidFill>
                        </a:rPr>
                        <a:t>rust Marks, Metadata Policies, Constraints, REST API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rgbClr val="333333"/>
                          </a:solidFill>
                        </a:rPr>
                        <a:t>It’s x509!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rgbClr val="333333"/>
                          </a:solidFill>
                        </a:rPr>
                        <a:t>JWT costs less and it’s developer friendly … It can publish even x509!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66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9"/>
          <p:cNvSpPr txBox="1"/>
          <p:nvPr/>
        </p:nvSpPr>
        <p:spPr>
          <a:xfrm>
            <a:off x="360825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WHAT ARE WE </a:t>
            </a: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WORKING ON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439" name="Google Shape;439;p49"/>
          <p:cNvSpPr txBox="1"/>
          <p:nvPr/>
        </p:nvSpPr>
        <p:spPr>
          <a:xfrm>
            <a:off x="5556925" y="4615050"/>
            <a:ext cx="22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https://identitadigitale.gov.it/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0" name="Google Shape;440;p49"/>
          <p:cNvSpPr txBox="1"/>
          <p:nvPr/>
        </p:nvSpPr>
        <p:spPr>
          <a:xfrm>
            <a:off x="360825" y="1043275"/>
            <a:ext cx="4878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It’s Time To Go … </a:t>
            </a: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eIDAS 2.0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41" name="Google Shape;441;p49"/>
          <p:cNvSpPr/>
          <p:nvPr/>
        </p:nvSpPr>
        <p:spPr>
          <a:xfrm flipH="1" rot="10800000">
            <a:off x="6823250" y="0"/>
            <a:ext cx="796800" cy="5143500"/>
          </a:xfrm>
          <a:prstGeom prst="rtTriangle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9"/>
          <p:cNvSpPr txBox="1"/>
          <p:nvPr/>
        </p:nvSpPr>
        <p:spPr>
          <a:xfrm>
            <a:off x="325000" y="1859875"/>
            <a:ext cx="5385600" cy="25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Char char="➔"/>
            </a:pP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Revision of the regulation has started by European Parliament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Char char="➔"/>
            </a:pP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Technological, market and legal developments in relation to the paradigms of Decentralised Identity and Self-Sovereign Identity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Char char="➔"/>
            </a:pP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Ongoing work for the development of  the European digital identity Wallet, the EUDI Wallet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D3D9"/>
              </a:buClr>
              <a:buSzPts val="1400"/>
              <a:buFont typeface="Titillium Web"/>
              <a:buChar char="➔"/>
            </a:pPr>
            <a:r>
              <a:rPr b="1"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user-centered paradigm exposes this to great dangers, trust mechanisms require automatic checks</a:t>
            </a:r>
            <a:r>
              <a:rPr lang="it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. We really can’t leave the users alone is establish the trust with third parties.</a:t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43" name="Google Shape;44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307" y="0"/>
            <a:ext cx="343023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9"/>
          <p:cNvSpPr/>
          <p:nvPr/>
        </p:nvSpPr>
        <p:spPr>
          <a:xfrm>
            <a:off x="5710650" y="0"/>
            <a:ext cx="3430200" cy="5143500"/>
          </a:xfrm>
          <a:prstGeom prst="rect">
            <a:avLst/>
          </a:prstGeom>
          <a:solidFill>
            <a:srgbClr val="0066CC">
              <a:alpha val="1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9"/>
          <p:cNvSpPr txBox="1"/>
          <p:nvPr/>
        </p:nvSpPr>
        <p:spPr>
          <a:xfrm>
            <a:off x="7620050" y="4836900"/>
            <a:ext cx="15222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Photo by Farah from Burst</a:t>
            </a:r>
            <a:endParaRPr sz="9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E9D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50"/>
          <p:cNvPicPr preferRelativeResize="0"/>
          <p:nvPr/>
        </p:nvPicPr>
        <p:blipFill rotWithShape="1">
          <a:blip r:embed="rId3">
            <a:alphaModFix/>
          </a:blip>
          <a:srcRect b="0" l="16174" r="27033" t="0"/>
          <a:stretch/>
        </p:blipFill>
        <p:spPr>
          <a:xfrm>
            <a:off x="4752975" y="2325"/>
            <a:ext cx="43815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0"/>
          <p:cNvSpPr/>
          <p:nvPr/>
        </p:nvSpPr>
        <p:spPr>
          <a:xfrm rot="5400000">
            <a:off x="387900" y="-387900"/>
            <a:ext cx="5148150" cy="5923950"/>
          </a:xfrm>
          <a:prstGeom prst="flowChartManualInput">
            <a:avLst/>
          </a:prstGeom>
          <a:solidFill>
            <a:srgbClr val="0066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50"/>
          <p:cNvSpPr txBox="1"/>
          <p:nvPr/>
        </p:nvSpPr>
        <p:spPr>
          <a:xfrm>
            <a:off x="828600" y="1769350"/>
            <a:ext cx="33303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50"/>
          <p:cNvSpPr txBox="1"/>
          <p:nvPr/>
        </p:nvSpPr>
        <p:spPr>
          <a:xfrm>
            <a:off x="360825" y="1096956"/>
            <a:ext cx="41082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6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Thank you</a:t>
            </a:r>
            <a:endParaRPr b="1" sz="26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54" name="Google Shape;454;p50"/>
          <p:cNvSpPr/>
          <p:nvPr/>
        </p:nvSpPr>
        <p:spPr>
          <a:xfrm>
            <a:off x="4759350" y="0"/>
            <a:ext cx="4381500" cy="5143500"/>
          </a:xfrm>
          <a:prstGeom prst="rect">
            <a:avLst/>
          </a:prstGeom>
          <a:solidFill>
            <a:srgbClr val="0066CC">
              <a:alpha val="1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50"/>
          <p:cNvSpPr txBox="1"/>
          <p:nvPr/>
        </p:nvSpPr>
        <p:spPr>
          <a:xfrm>
            <a:off x="401200" y="1859875"/>
            <a:ext cx="51327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If you have any question please ask …</a:t>
            </a:r>
            <a:br>
              <a:rPr lang="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Mike</a:t>
            </a:r>
            <a:r>
              <a:rPr lang="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Jones &lt;</a:t>
            </a:r>
            <a:r>
              <a:rPr b="1" lang="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michael_b_jones at hotmail.com</a:t>
            </a:r>
            <a:r>
              <a:rPr lang="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&gt;</a:t>
            </a: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Giuseppe De Marco &lt;</a:t>
            </a:r>
            <a:r>
              <a:rPr b="1" lang="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demarcog83 at gmail.com</a:t>
            </a:r>
            <a:r>
              <a:rPr lang="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&gt;</a:t>
            </a:r>
            <a:br>
              <a:rPr lang="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… Who you know you can trust !</a:t>
            </a: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56" name="Google Shape;456;p50"/>
          <p:cNvSpPr txBox="1"/>
          <p:nvPr/>
        </p:nvSpPr>
        <p:spPr>
          <a:xfrm>
            <a:off x="6905625" y="4836900"/>
            <a:ext cx="22542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Image by Zigmars Berzins from Pixabay</a:t>
            </a:r>
            <a:endParaRPr sz="9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 txBox="1"/>
          <p:nvPr/>
        </p:nvSpPr>
        <p:spPr>
          <a:xfrm>
            <a:off x="360825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WE ESTABLISH THE TRUST WITH SIMPLE RULES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128" name="Google Shape;128;p28"/>
          <p:cNvSpPr txBox="1"/>
          <p:nvPr/>
        </p:nvSpPr>
        <p:spPr>
          <a:xfrm>
            <a:off x="435075" y="1841300"/>
            <a:ext cx="4614600" cy="18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PROOF of </a:t>
            </a:r>
            <a:r>
              <a:rPr b="1"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IDENTITY</a:t>
            </a: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        </a:t>
            </a:r>
            <a:r>
              <a:rPr b="1"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+</a:t>
            </a: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PROOF of </a:t>
            </a:r>
            <a:r>
              <a:rPr b="1"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COMPLIANCE</a:t>
            </a: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requirements </a:t>
            </a: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       </a:t>
            </a:r>
            <a:r>
              <a:rPr b="1"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=</a:t>
            </a: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   </a:t>
            </a:r>
            <a:r>
              <a:rPr b="1"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TRUST</a:t>
            </a:r>
            <a:endParaRPr b="1"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It is </a:t>
            </a:r>
            <a:r>
              <a:rPr lang="it" sz="2000" u="sng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periodically renewed</a:t>
            </a: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just like human relationships!</a:t>
            </a: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9" name="Google Shape;129;p28"/>
          <p:cNvSpPr txBox="1"/>
          <p:nvPr/>
        </p:nvSpPr>
        <p:spPr>
          <a:xfrm>
            <a:off x="5556925" y="4615050"/>
            <a:ext cx="22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https://identitadigitale.gov.it/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0" name="Google Shape;130;p28"/>
          <p:cNvSpPr txBox="1"/>
          <p:nvPr/>
        </p:nvSpPr>
        <p:spPr>
          <a:xfrm>
            <a:off x="360825" y="1043275"/>
            <a:ext cx="4878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Equation for a relationship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1" name="Google Shape;131;p28"/>
          <p:cNvPicPr preferRelativeResize="0"/>
          <p:nvPr/>
        </p:nvPicPr>
        <p:blipFill rotWithShape="1">
          <a:blip r:embed="rId3">
            <a:alphaModFix/>
          </a:blip>
          <a:srcRect b="0" l="26477" r="36885" t="0"/>
          <a:stretch/>
        </p:blipFill>
        <p:spPr>
          <a:xfrm>
            <a:off x="5680250" y="0"/>
            <a:ext cx="3768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8"/>
          <p:cNvSpPr/>
          <p:nvPr/>
        </p:nvSpPr>
        <p:spPr>
          <a:xfrm>
            <a:off x="5680250" y="0"/>
            <a:ext cx="3768600" cy="5143500"/>
          </a:xfrm>
          <a:prstGeom prst="rect">
            <a:avLst/>
          </a:prstGeom>
          <a:solidFill>
            <a:srgbClr val="0066CC">
              <a:alpha val="1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8"/>
          <p:cNvSpPr txBox="1"/>
          <p:nvPr/>
        </p:nvSpPr>
        <p:spPr>
          <a:xfrm>
            <a:off x="8153400" y="4836900"/>
            <a:ext cx="12954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Picture by best5.it</a:t>
            </a:r>
            <a:endParaRPr sz="9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9"/>
          <p:cNvPicPr preferRelativeResize="0"/>
          <p:nvPr/>
        </p:nvPicPr>
        <p:blipFill rotWithShape="1">
          <a:blip r:embed="rId3">
            <a:alphaModFix/>
          </a:blip>
          <a:srcRect b="32541" l="0" r="0" t="0"/>
          <a:stretch/>
        </p:blipFill>
        <p:spPr>
          <a:xfrm>
            <a:off x="0" y="-6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9"/>
          <p:cNvSpPr/>
          <p:nvPr/>
        </p:nvSpPr>
        <p:spPr>
          <a:xfrm>
            <a:off x="3525" y="-31652"/>
            <a:ext cx="9144000" cy="5205600"/>
          </a:xfrm>
          <a:prstGeom prst="rect">
            <a:avLst/>
          </a:prstGeom>
          <a:solidFill>
            <a:srgbClr val="0066CC">
              <a:alpha val="70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9"/>
          <p:cNvSpPr txBox="1"/>
          <p:nvPr/>
        </p:nvSpPr>
        <p:spPr>
          <a:xfrm>
            <a:off x="360825" y="2850750"/>
            <a:ext cx="8497500" cy="13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TLS offers us confidentiality and integrity over the transport by proving who we are talking to</a:t>
            </a:r>
            <a:br>
              <a:rPr lang="it"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br>
              <a:rPr lang="it"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TLS doesn't tell us if it is compliant to the rules and if it will respect them</a:t>
            </a:r>
            <a:b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                                                                                                    “ TLS IS NOT ENOUGH FOR TRUST RELATIONSHIPS”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1" name="Google Shape;141;p29"/>
          <p:cNvSpPr txBox="1"/>
          <p:nvPr/>
        </p:nvSpPr>
        <p:spPr>
          <a:xfrm>
            <a:off x="360825" y="395200"/>
            <a:ext cx="60114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KNOWING WHO IT IS DOESN'T MEAN YOU CAN TRUST THEM</a:t>
            </a:r>
            <a:endParaRPr b="1"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/>
          <p:nvPr/>
        </p:nvSpPr>
        <p:spPr>
          <a:xfrm>
            <a:off x="360825" y="395200"/>
            <a:ext cx="43542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DETAILS MATTERS, ESPECIALLY WHEN THEY ARE MORE THAN DETAILS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147" name="Google Shape;147;p30"/>
          <p:cNvSpPr txBox="1"/>
          <p:nvPr/>
        </p:nvSpPr>
        <p:spPr>
          <a:xfrm>
            <a:off x="435075" y="1765100"/>
            <a:ext cx="4614600" cy="18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E</a:t>
            </a: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nables identities of participants to be securely established</a:t>
            </a: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Doesn’t answer the question of whether a participant </a:t>
            </a:r>
            <a:r>
              <a:rPr lang="it" sz="2000">
                <a:solidFill>
                  <a:srgbClr val="585858"/>
                </a:solidFill>
                <a:latin typeface="Titillium Web"/>
                <a:ea typeface="Titillium Web"/>
                <a:cs typeface="Titillium Web"/>
                <a:sym typeface="Titillium Web"/>
              </a:rPr>
              <a:t>is trusted to access a resource</a:t>
            </a: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, such as your personal data</a:t>
            </a: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A complementary mechanism is needed</a:t>
            </a: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for Trust establishment</a:t>
            </a: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8" name="Google Shape;148;p30"/>
          <p:cNvSpPr txBox="1"/>
          <p:nvPr/>
        </p:nvSpPr>
        <p:spPr>
          <a:xfrm>
            <a:off x="5556925" y="4615050"/>
            <a:ext cx="22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https://identitadigitale.gov.it/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9" name="Google Shape;149;p30"/>
          <p:cNvSpPr txBox="1"/>
          <p:nvPr/>
        </p:nvSpPr>
        <p:spPr>
          <a:xfrm>
            <a:off x="360825" y="1043275"/>
            <a:ext cx="4878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OpenID Connect 1.0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50" name="Google Shape;15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529" y="0"/>
            <a:ext cx="34130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0"/>
          <p:cNvSpPr/>
          <p:nvPr/>
        </p:nvSpPr>
        <p:spPr>
          <a:xfrm>
            <a:off x="5739525" y="0"/>
            <a:ext cx="3400800" cy="5143500"/>
          </a:xfrm>
          <a:prstGeom prst="rect">
            <a:avLst/>
          </a:prstGeom>
          <a:solidFill>
            <a:srgbClr val="0066CC">
              <a:alpha val="1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0"/>
          <p:cNvSpPr txBox="1"/>
          <p:nvPr/>
        </p:nvSpPr>
        <p:spPr>
          <a:xfrm>
            <a:off x="7297675" y="4836900"/>
            <a:ext cx="18465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Photo by Trae Nguyen from Burst</a:t>
            </a:r>
            <a:endParaRPr sz="9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/>
          <p:nvPr/>
        </p:nvSpPr>
        <p:spPr>
          <a:xfrm>
            <a:off x="360825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REQUIREMENTS FOR </a:t>
            </a: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LARGE SCALE AND DYNAMIC DEPLOYMENTS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158" name="Google Shape;158;p31"/>
          <p:cNvSpPr txBox="1"/>
          <p:nvPr/>
        </p:nvSpPr>
        <p:spPr>
          <a:xfrm>
            <a:off x="435075" y="1688900"/>
            <a:ext cx="4614600" cy="30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small-scale and static deployments, it’s possible to keep </a:t>
            </a:r>
            <a:r>
              <a:rPr b="1"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a list of the trusted participants</a:t>
            </a: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their metadata</a:t>
            </a: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However, </a:t>
            </a:r>
            <a:r>
              <a:rPr b="1" lang="it" sz="20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large-scale and dynamic deployments, that doesn’t scale</a:t>
            </a: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This needs </a:t>
            </a:r>
            <a:r>
              <a:rPr b="1" lang="it" sz="20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multilateral</a:t>
            </a:r>
            <a:r>
              <a:rPr b="1" lang="it" sz="20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 relationships</a:t>
            </a:r>
            <a: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, rather than </a:t>
            </a:r>
            <a:r>
              <a:rPr b="1" lang="it" sz="20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bilateral</a:t>
            </a:r>
            <a:br>
              <a:rPr lang="it" sz="20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endParaRPr sz="20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9" name="Google Shape;159;p31"/>
          <p:cNvSpPr txBox="1"/>
          <p:nvPr/>
        </p:nvSpPr>
        <p:spPr>
          <a:xfrm>
            <a:off x="5556925" y="4615050"/>
            <a:ext cx="22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https://identitadigitale.gov.it/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0" name="Google Shape;160;p31"/>
          <p:cNvSpPr txBox="1"/>
          <p:nvPr/>
        </p:nvSpPr>
        <p:spPr>
          <a:xfrm>
            <a:off x="360825" y="1043275"/>
            <a:ext cx="4878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Trust that scales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61" name="Google Shape;161;p31"/>
          <p:cNvPicPr preferRelativeResize="0"/>
          <p:nvPr/>
        </p:nvPicPr>
        <p:blipFill rotWithShape="1">
          <a:blip r:embed="rId3">
            <a:alphaModFix/>
          </a:blip>
          <a:srcRect b="0" l="27261" r="30855" t="0"/>
          <a:stretch/>
        </p:blipFill>
        <p:spPr>
          <a:xfrm>
            <a:off x="5714999" y="0"/>
            <a:ext cx="36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1"/>
          <p:cNvSpPr/>
          <p:nvPr/>
        </p:nvSpPr>
        <p:spPr>
          <a:xfrm>
            <a:off x="5711470" y="0"/>
            <a:ext cx="3643500" cy="5143500"/>
          </a:xfrm>
          <a:prstGeom prst="rect">
            <a:avLst/>
          </a:prstGeom>
          <a:solidFill>
            <a:srgbClr val="0066CC">
              <a:alpha val="1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1"/>
          <p:cNvSpPr txBox="1"/>
          <p:nvPr/>
        </p:nvSpPr>
        <p:spPr>
          <a:xfrm>
            <a:off x="7164520" y="4836900"/>
            <a:ext cx="22002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Public domain p</a:t>
            </a:r>
            <a:r>
              <a:rPr lang="it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icture: Dreamstime.com</a:t>
            </a:r>
            <a:endParaRPr sz="9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/>
          <p:nvPr/>
        </p:nvSpPr>
        <p:spPr>
          <a:xfrm>
            <a:off x="360825" y="395205"/>
            <a:ext cx="38811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TODAY WE TALK ABOUT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169" name="Google Shape;169;p32"/>
          <p:cNvSpPr txBox="1"/>
          <p:nvPr/>
        </p:nvSpPr>
        <p:spPr>
          <a:xfrm>
            <a:off x="229000" y="1507925"/>
            <a:ext cx="52857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Enables scalable multilateral trust establishment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600"/>
              <a:buFont typeface="Titillium Web"/>
              <a:buChar char="◆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Determining that parties are both in a federation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600"/>
              <a:buFont typeface="Titillium Web"/>
              <a:buChar char="◆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Meaning that they both agree to the federation’s legal agreements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Enables policies to be applied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600"/>
              <a:buFont typeface="Titillium Web"/>
              <a:buChar char="◆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 instance, constraining participants to a particular set of signing algorithms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600"/>
              <a:buFont typeface="Titillium Web"/>
              <a:buChar char="➔"/>
            </a:pPr>
            <a:r>
              <a:rPr lang="it" sz="1600">
                <a:solidFill>
                  <a:srgbClr val="5A6772"/>
                </a:solidFill>
                <a:latin typeface="Titillium Web"/>
                <a:ea typeface="Titillium Web"/>
                <a:cs typeface="Titillium Web"/>
                <a:sym typeface="Titillium Web"/>
              </a:rPr>
              <a:t>Enables parties to be in multiple federations</a:t>
            </a:r>
            <a:endParaRPr sz="16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0" name="Google Shape;170;p32"/>
          <p:cNvSpPr txBox="1"/>
          <p:nvPr/>
        </p:nvSpPr>
        <p:spPr>
          <a:xfrm>
            <a:off x="5556925" y="4615050"/>
            <a:ext cx="22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https://identitadigitale.gov.it/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1" name="Google Shape;171;p32"/>
          <p:cNvPicPr preferRelativeResize="0"/>
          <p:nvPr/>
        </p:nvPicPr>
        <p:blipFill rotWithShape="1">
          <a:blip r:embed="rId3">
            <a:alphaModFix/>
          </a:blip>
          <a:srcRect b="0" l="20156" r="14036" t="0"/>
          <a:stretch/>
        </p:blipFill>
        <p:spPr>
          <a:xfrm>
            <a:off x="5759100" y="0"/>
            <a:ext cx="3384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2"/>
          <p:cNvSpPr txBox="1"/>
          <p:nvPr/>
        </p:nvSpPr>
        <p:spPr>
          <a:xfrm>
            <a:off x="360825" y="1043275"/>
            <a:ext cx="50685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00">
                <a:solidFill>
                  <a:srgbClr val="0066CC"/>
                </a:solidFill>
                <a:latin typeface="Titillium Web"/>
                <a:ea typeface="Titillium Web"/>
                <a:cs typeface="Titillium Web"/>
                <a:sym typeface="Titillium Web"/>
              </a:rPr>
              <a:t>OpenID Connect Federation 1.0</a:t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66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3" name="Google Shape;173;p32"/>
          <p:cNvSpPr/>
          <p:nvPr/>
        </p:nvSpPr>
        <p:spPr>
          <a:xfrm>
            <a:off x="5756450" y="0"/>
            <a:ext cx="3384900" cy="5143500"/>
          </a:xfrm>
          <a:prstGeom prst="rect">
            <a:avLst/>
          </a:prstGeom>
          <a:solidFill>
            <a:srgbClr val="0066CC">
              <a:alpha val="1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" name="Google Shape;178;p33"/>
          <p:cNvCxnSpPr>
            <a:stCxn id="179" idx="0"/>
            <a:endCxn id="180" idx="0"/>
          </p:cNvCxnSpPr>
          <p:nvPr/>
        </p:nvCxnSpPr>
        <p:spPr>
          <a:xfrm rot="10800000">
            <a:off x="4526975" y="920188"/>
            <a:ext cx="2063700" cy="164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" name="Google Shape;181;p33"/>
          <p:cNvSpPr txBox="1"/>
          <p:nvPr/>
        </p:nvSpPr>
        <p:spPr>
          <a:xfrm>
            <a:off x="360825" y="319000"/>
            <a:ext cx="56670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EXAMPLE FEDERATION </a:t>
            </a: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HIERARCHY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180" name="Google Shape;180;p33"/>
          <p:cNvSpPr/>
          <p:nvPr/>
        </p:nvSpPr>
        <p:spPr>
          <a:xfrm rot="10800000">
            <a:off x="3866325" y="319000"/>
            <a:ext cx="1321200" cy="601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3"/>
          <p:cNvSpPr txBox="1"/>
          <p:nvPr/>
        </p:nvSpPr>
        <p:spPr>
          <a:xfrm rot="10800000">
            <a:off x="2190514" y="1190414"/>
            <a:ext cx="141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3"/>
          <p:cNvSpPr/>
          <p:nvPr/>
        </p:nvSpPr>
        <p:spPr>
          <a:xfrm rot="10800000">
            <a:off x="5939292" y="2537476"/>
            <a:ext cx="12453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3"/>
          <p:cNvSpPr txBox="1"/>
          <p:nvPr/>
        </p:nvSpPr>
        <p:spPr>
          <a:xfrm>
            <a:off x="5968025" y="2566888"/>
            <a:ext cx="124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Organization</a:t>
            </a:r>
            <a:endParaRPr/>
          </a:p>
        </p:txBody>
      </p:sp>
      <p:sp>
        <p:nvSpPr>
          <p:cNvPr id="184" name="Google Shape;184;p33"/>
          <p:cNvSpPr/>
          <p:nvPr/>
        </p:nvSpPr>
        <p:spPr>
          <a:xfrm rot="10800000">
            <a:off x="636440" y="4304247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3"/>
          <p:cNvSpPr/>
          <p:nvPr/>
        </p:nvSpPr>
        <p:spPr>
          <a:xfrm rot="10800000">
            <a:off x="1119391" y="3090014"/>
            <a:ext cx="12735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3"/>
          <p:cNvSpPr txBox="1"/>
          <p:nvPr/>
        </p:nvSpPr>
        <p:spPr>
          <a:xfrm>
            <a:off x="1135341" y="3113889"/>
            <a:ext cx="138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Department</a:t>
            </a:r>
            <a:endParaRPr/>
          </a:p>
        </p:txBody>
      </p:sp>
      <p:cxnSp>
        <p:nvCxnSpPr>
          <p:cNvPr id="187" name="Google Shape;187;p33"/>
          <p:cNvCxnSpPr>
            <a:stCxn id="184" idx="2"/>
            <a:endCxn id="185" idx="0"/>
          </p:cNvCxnSpPr>
          <p:nvPr/>
        </p:nvCxnSpPr>
        <p:spPr>
          <a:xfrm flipH="1" rot="10800000">
            <a:off x="852140" y="3561447"/>
            <a:ext cx="903900" cy="74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8" name="Google Shape;188;p33"/>
          <p:cNvCxnSpPr>
            <a:stCxn id="186" idx="0"/>
            <a:endCxn id="189" idx="2"/>
          </p:cNvCxnSpPr>
          <p:nvPr/>
        </p:nvCxnSpPr>
        <p:spPr>
          <a:xfrm flipH="1" rot="10800000">
            <a:off x="1826541" y="2205189"/>
            <a:ext cx="877800" cy="90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0" name="Google Shape;190;p33"/>
          <p:cNvSpPr txBox="1"/>
          <p:nvPr/>
        </p:nvSpPr>
        <p:spPr>
          <a:xfrm>
            <a:off x="623194" y="4316039"/>
            <a:ext cx="43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RP</a:t>
            </a:r>
            <a:endParaRPr/>
          </a:p>
        </p:txBody>
      </p:sp>
      <p:cxnSp>
        <p:nvCxnSpPr>
          <p:cNvPr id="191" name="Google Shape;191;p33"/>
          <p:cNvCxnSpPr>
            <a:stCxn id="189" idx="0"/>
            <a:endCxn id="180" idx="0"/>
          </p:cNvCxnSpPr>
          <p:nvPr/>
        </p:nvCxnSpPr>
        <p:spPr>
          <a:xfrm flipH="1" rot="10800000">
            <a:off x="2704475" y="920188"/>
            <a:ext cx="1822500" cy="88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2" name="Google Shape;192;p33"/>
          <p:cNvSpPr txBox="1"/>
          <p:nvPr/>
        </p:nvSpPr>
        <p:spPr>
          <a:xfrm>
            <a:off x="3911325" y="414550"/>
            <a:ext cx="124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Trust Anchor</a:t>
            </a:r>
            <a:endParaRPr/>
          </a:p>
        </p:txBody>
      </p:sp>
      <p:sp>
        <p:nvSpPr>
          <p:cNvPr id="193" name="Google Shape;193;p33"/>
          <p:cNvSpPr/>
          <p:nvPr/>
        </p:nvSpPr>
        <p:spPr>
          <a:xfrm rot="10800000">
            <a:off x="1322240" y="4304247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4" name="Google Shape;194;p33"/>
          <p:cNvCxnSpPr>
            <a:stCxn id="193" idx="2"/>
            <a:endCxn id="185" idx="0"/>
          </p:cNvCxnSpPr>
          <p:nvPr/>
        </p:nvCxnSpPr>
        <p:spPr>
          <a:xfrm flipH="1" rot="10800000">
            <a:off x="1537940" y="3561447"/>
            <a:ext cx="218100" cy="74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5" name="Google Shape;195;p33"/>
          <p:cNvSpPr txBox="1"/>
          <p:nvPr/>
        </p:nvSpPr>
        <p:spPr>
          <a:xfrm>
            <a:off x="1308994" y="4316039"/>
            <a:ext cx="43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RP</a:t>
            </a:r>
            <a:endParaRPr/>
          </a:p>
        </p:txBody>
      </p:sp>
      <p:sp>
        <p:nvSpPr>
          <p:cNvPr id="196" name="Google Shape;196;p33"/>
          <p:cNvSpPr/>
          <p:nvPr/>
        </p:nvSpPr>
        <p:spPr>
          <a:xfrm rot="10800000">
            <a:off x="2008040" y="4304247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7" name="Google Shape;197;p33"/>
          <p:cNvCxnSpPr>
            <a:stCxn id="196" idx="2"/>
            <a:endCxn id="185" idx="0"/>
          </p:cNvCxnSpPr>
          <p:nvPr/>
        </p:nvCxnSpPr>
        <p:spPr>
          <a:xfrm rot="10800000">
            <a:off x="1756040" y="3561447"/>
            <a:ext cx="467700" cy="74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8" name="Google Shape;198;p33"/>
          <p:cNvSpPr txBox="1"/>
          <p:nvPr/>
        </p:nvSpPr>
        <p:spPr>
          <a:xfrm>
            <a:off x="1994801" y="4316050"/>
            <a:ext cx="45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OP</a:t>
            </a:r>
            <a:endParaRPr/>
          </a:p>
        </p:txBody>
      </p:sp>
      <p:sp>
        <p:nvSpPr>
          <p:cNvPr id="199" name="Google Shape;199;p33"/>
          <p:cNvSpPr/>
          <p:nvPr/>
        </p:nvSpPr>
        <p:spPr>
          <a:xfrm rot="10800000">
            <a:off x="2770040" y="3694647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0" name="Google Shape;200;p33"/>
          <p:cNvCxnSpPr>
            <a:stCxn id="199" idx="2"/>
            <a:endCxn id="189" idx="2"/>
          </p:cNvCxnSpPr>
          <p:nvPr/>
        </p:nvCxnSpPr>
        <p:spPr>
          <a:xfrm rot="10800000">
            <a:off x="2704340" y="2205147"/>
            <a:ext cx="281400" cy="148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1" name="Google Shape;201;p33"/>
          <p:cNvSpPr txBox="1"/>
          <p:nvPr/>
        </p:nvSpPr>
        <p:spPr>
          <a:xfrm>
            <a:off x="2756794" y="3706439"/>
            <a:ext cx="43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RP</a:t>
            </a:r>
            <a:endParaRPr/>
          </a:p>
        </p:txBody>
      </p:sp>
      <p:sp>
        <p:nvSpPr>
          <p:cNvPr id="202" name="Google Shape;202;p33"/>
          <p:cNvSpPr/>
          <p:nvPr/>
        </p:nvSpPr>
        <p:spPr>
          <a:xfrm rot="10800000">
            <a:off x="3455840" y="3694647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3" name="Google Shape;203;p33"/>
          <p:cNvCxnSpPr>
            <a:stCxn id="202" idx="2"/>
            <a:endCxn id="189" idx="2"/>
          </p:cNvCxnSpPr>
          <p:nvPr/>
        </p:nvCxnSpPr>
        <p:spPr>
          <a:xfrm rot="10800000">
            <a:off x="2704340" y="2205147"/>
            <a:ext cx="967200" cy="148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4" name="Google Shape;204;p33"/>
          <p:cNvSpPr txBox="1"/>
          <p:nvPr/>
        </p:nvSpPr>
        <p:spPr>
          <a:xfrm>
            <a:off x="3442601" y="3706450"/>
            <a:ext cx="45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OP</a:t>
            </a:r>
            <a:endParaRPr/>
          </a:p>
        </p:txBody>
      </p:sp>
      <p:sp>
        <p:nvSpPr>
          <p:cNvPr id="205" name="Google Shape;205;p33"/>
          <p:cNvSpPr/>
          <p:nvPr/>
        </p:nvSpPr>
        <p:spPr>
          <a:xfrm rot="10800000">
            <a:off x="5437040" y="3770847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6" name="Google Shape;206;p33"/>
          <p:cNvCxnSpPr>
            <a:stCxn id="205" idx="2"/>
          </p:cNvCxnSpPr>
          <p:nvPr/>
        </p:nvCxnSpPr>
        <p:spPr>
          <a:xfrm flipH="1" rot="10800000">
            <a:off x="5652740" y="3028047"/>
            <a:ext cx="903900" cy="74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7" name="Google Shape;207;p33"/>
          <p:cNvSpPr txBox="1"/>
          <p:nvPr/>
        </p:nvSpPr>
        <p:spPr>
          <a:xfrm>
            <a:off x="5423794" y="3782639"/>
            <a:ext cx="43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RP</a:t>
            </a:r>
            <a:endParaRPr/>
          </a:p>
        </p:txBody>
      </p:sp>
      <p:sp>
        <p:nvSpPr>
          <p:cNvPr id="208" name="Google Shape;208;p33"/>
          <p:cNvSpPr/>
          <p:nvPr/>
        </p:nvSpPr>
        <p:spPr>
          <a:xfrm rot="10800000">
            <a:off x="6122840" y="3770847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9" name="Google Shape;209;p33"/>
          <p:cNvCxnSpPr>
            <a:stCxn id="208" idx="2"/>
          </p:cNvCxnSpPr>
          <p:nvPr/>
        </p:nvCxnSpPr>
        <p:spPr>
          <a:xfrm flipH="1" rot="10800000">
            <a:off x="6338540" y="3028047"/>
            <a:ext cx="218100" cy="74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0" name="Google Shape;210;p33"/>
          <p:cNvSpPr txBox="1"/>
          <p:nvPr/>
        </p:nvSpPr>
        <p:spPr>
          <a:xfrm>
            <a:off x="6109594" y="3782639"/>
            <a:ext cx="43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RP</a:t>
            </a:r>
            <a:endParaRPr/>
          </a:p>
        </p:txBody>
      </p:sp>
      <p:sp>
        <p:nvSpPr>
          <p:cNvPr id="211" name="Google Shape;211;p33"/>
          <p:cNvSpPr/>
          <p:nvPr/>
        </p:nvSpPr>
        <p:spPr>
          <a:xfrm rot="10800000">
            <a:off x="6808640" y="3770847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2" name="Google Shape;212;p33"/>
          <p:cNvCxnSpPr>
            <a:stCxn id="211" idx="2"/>
          </p:cNvCxnSpPr>
          <p:nvPr/>
        </p:nvCxnSpPr>
        <p:spPr>
          <a:xfrm rot="10800000">
            <a:off x="6556640" y="3028047"/>
            <a:ext cx="467700" cy="74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3" name="Google Shape;213;p33"/>
          <p:cNvSpPr txBox="1"/>
          <p:nvPr/>
        </p:nvSpPr>
        <p:spPr>
          <a:xfrm>
            <a:off x="6795401" y="3782650"/>
            <a:ext cx="45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OP</a:t>
            </a:r>
            <a:endParaRPr/>
          </a:p>
        </p:txBody>
      </p:sp>
      <p:sp>
        <p:nvSpPr>
          <p:cNvPr id="214" name="Google Shape;214;p33"/>
          <p:cNvSpPr/>
          <p:nvPr/>
        </p:nvSpPr>
        <p:spPr>
          <a:xfrm rot="10800000">
            <a:off x="7494440" y="3770847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5" name="Google Shape;215;p33"/>
          <p:cNvCxnSpPr>
            <a:stCxn id="214" idx="2"/>
            <a:endCxn id="183" idx="0"/>
          </p:cNvCxnSpPr>
          <p:nvPr/>
        </p:nvCxnSpPr>
        <p:spPr>
          <a:xfrm rot="10800000">
            <a:off x="6562040" y="3008847"/>
            <a:ext cx="1148100" cy="76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6" name="Google Shape;216;p33"/>
          <p:cNvSpPr txBox="1"/>
          <p:nvPr/>
        </p:nvSpPr>
        <p:spPr>
          <a:xfrm>
            <a:off x="7481201" y="3782650"/>
            <a:ext cx="45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OP</a:t>
            </a:r>
            <a:endParaRPr/>
          </a:p>
        </p:txBody>
      </p:sp>
      <p:sp>
        <p:nvSpPr>
          <p:cNvPr id="217" name="Google Shape;217;p33"/>
          <p:cNvSpPr/>
          <p:nvPr/>
        </p:nvSpPr>
        <p:spPr>
          <a:xfrm rot="10800000">
            <a:off x="7646840" y="1561047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8" name="Google Shape;218;p33"/>
          <p:cNvCxnSpPr>
            <a:stCxn id="217" idx="2"/>
            <a:endCxn id="180" idx="0"/>
          </p:cNvCxnSpPr>
          <p:nvPr/>
        </p:nvCxnSpPr>
        <p:spPr>
          <a:xfrm rot="10800000">
            <a:off x="4526840" y="920247"/>
            <a:ext cx="3335700" cy="64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9" name="Google Shape;219;p33"/>
          <p:cNvSpPr txBox="1"/>
          <p:nvPr/>
        </p:nvSpPr>
        <p:spPr>
          <a:xfrm>
            <a:off x="7633601" y="1572850"/>
            <a:ext cx="45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OP</a:t>
            </a:r>
            <a:endParaRPr/>
          </a:p>
        </p:txBody>
      </p:sp>
      <p:sp>
        <p:nvSpPr>
          <p:cNvPr id="220" name="Google Shape;220;p33"/>
          <p:cNvSpPr/>
          <p:nvPr/>
        </p:nvSpPr>
        <p:spPr>
          <a:xfrm rot="10800000">
            <a:off x="2053092" y="1775476"/>
            <a:ext cx="12453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3"/>
          <p:cNvSpPr txBox="1"/>
          <p:nvPr/>
        </p:nvSpPr>
        <p:spPr>
          <a:xfrm>
            <a:off x="2081825" y="1804888"/>
            <a:ext cx="124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Organization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5" name="Google Shape;225;p34"/>
          <p:cNvCxnSpPr>
            <a:stCxn id="226" idx="0"/>
            <a:endCxn id="227" idx="0"/>
          </p:cNvCxnSpPr>
          <p:nvPr/>
        </p:nvCxnSpPr>
        <p:spPr>
          <a:xfrm flipH="1" rot="10800000">
            <a:off x="5021475" y="1661575"/>
            <a:ext cx="1652100" cy="196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8" name="Google Shape;228;p34"/>
          <p:cNvCxnSpPr>
            <a:stCxn id="229" idx="0"/>
            <a:endCxn id="230" idx="0"/>
          </p:cNvCxnSpPr>
          <p:nvPr/>
        </p:nvCxnSpPr>
        <p:spPr>
          <a:xfrm flipH="1" rot="10800000">
            <a:off x="1826541" y="1590489"/>
            <a:ext cx="1070100" cy="152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1" name="Google Shape;231;p34"/>
          <p:cNvSpPr/>
          <p:nvPr/>
        </p:nvSpPr>
        <p:spPr>
          <a:xfrm rot="10800000">
            <a:off x="7281098" y="4335383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4"/>
          <p:cNvSpPr txBox="1"/>
          <p:nvPr/>
        </p:nvSpPr>
        <p:spPr>
          <a:xfrm>
            <a:off x="360825" y="319000"/>
            <a:ext cx="56670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PORTRAIT OF MULTIPLE PARTICIPANTS OVER MULTIPLE FEDERATIONS OR TRUST SCOPES</a:t>
            </a:r>
            <a:endParaRPr sz="1000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233" name="Google Shape;233;p34"/>
          <p:cNvSpPr/>
          <p:nvPr/>
        </p:nvSpPr>
        <p:spPr>
          <a:xfrm rot="10800000">
            <a:off x="2228616" y="989414"/>
            <a:ext cx="1412100" cy="601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4"/>
          <p:cNvSpPr txBox="1"/>
          <p:nvPr/>
        </p:nvSpPr>
        <p:spPr>
          <a:xfrm rot="10800000">
            <a:off x="2190514" y="1190414"/>
            <a:ext cx="141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4"/>
          <p:cNvSpPr/>
          <p:nvPr/>
        </p:nvSpPr>
        <p:spPr>
          <a:xfrm rot="10800000">
            <a:off x="3025245" y="4347593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4"/>
          <p:cNvSpPr txBox="1"/>
          <p:nvPr/>
        </p:nvSpPr>
        <p:spPr>
          <a:xfrm>
            <a:off x="3025245" y="4418693"/>
            <a:ext cx="43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RP</a:t>
            </a:r>
            <a:endParaRPr/>
          </a:p>
        </p:txBody>
      </p:sp>
      <p:sp>
        <p:nvSpPr>
          <p:cNvPr id="236" name="Google Shape;236;p34"/>
          <p:cNvSpPr/>
          <p:nvPr/>
        </p:nvSpPr>
        <p:spPr>
          <a:xfrm rot="10800000">
            <a:off x="4774627" y="4423800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4"/>
          <p:cNvSpPr txBox="1"/>
          <p:nvPr/>
        </p:nvSpPr>
        <p:spPr>
          <a:xfrm>
            <a:off x="4800127" y="4494900"/>
            <a:ext cx="109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RP</a:t>
            </a:r>
            <a:endParaRPr/>
          </a:p>
        </p:txBody>
      </p:sp>
      <p:sp>
        <p:nvSpPr>
          <p:cNvPr id="238" name="Google Shape;238;p34"/>
          <p:cNvSpPr/>
          <p:nvPr/>
        </p:nvSpPr>
        <p:spPr>
          <a:xfrm rot="10800000">
            <a:off x="4370092" y="3593264"/>
            <a:ext cx="12453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4"/>
          <p:cNvSpPr txBox="1"/>
          <p:nvPr/>
        </p:nvSpPr>
        <p:spPr>
          <a:xfrm>
            <a:off x="4398825" y="3622675"/>
            <a:ext cx="124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Organization</a:t>
            </a:r>
            <a:endParaRPr/>
          </a:p>
        </p:txBody>
      </p:sp>
      <p:cxnSp>
        <p:nvCxnSpPr>
          <p:cNvPr id="239" name="Google Shape;239;p34"/>
          <p:cNvCxnSpPr>
            <a:stCxn id="240" idx="0"/>
            <a:endCxn id="230" idx="0"/>
          </p:cNvCxnSpPr>
          <p:nvPr/>
        </p:nvCxnSpPr>
        <p:spPr>
          <a:xfrm rot="10800000">
            <a:off x="2896451" y="1590550"/>
            <a:ext cx="1611900" cy="43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1" name="Google Shape;241;p34"/>
          <p:cNvCxnSpPr>
            <a:stCxn id="238" idx="2"/>
            <a:endCxn id="230" idx="0"/>
          </p:cNvCxnSpPr>
          <p:nvPr/>
        </p:nvCxnSpPr>
        <p:spPr>
          <a:xfrm rot="10800000">
            <a:off x="2896642" y="1590764"/>
            <a:ext cx="2096100" cy="200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2" name="Google Shape;242;p34"/>
          <p:cNvCxnSpPr>
            <a:stCxn id="236" idx="2"/>
            <a:endCxn id="238" idx="0"/>
          </p:cNvCxnSpPr>
          <p:nvPr/>
        </p:nvCxnSpPr>
        <p:spPr>
          <a:xfrm flipH="1" rot="10800000">
            <a:off x="4990327" y="4064700"/>
            <a:ext cx="2400" cy="35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3" name="Google Shape;243;p34"/>
          <p:cNvSpPr/>
          <p:nvPr/>
        </p:nvSpPr>
        <p:spPr>
          <a:xfrm rot="10800000">
            <a:off x="636440" y="4304247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4"/>
          <p:cNvSpPr/>
          <p:nvPr/>
        </p:nvSpPr>
        <p:spPr>
          <a:xfrm rot="10800000">
            <a:off x="1119391" y="3090014"/>
            <a:ext cx="12735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4"/>
          <p:cNvSpPr txBox="1"/>
          <p:nvPr/>
        </p:nvSpPr>
        <p:spPr>
          <a:xfrm>
            <a:off x="1135341" y="3113889"/>
            <a:ext cx="138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Organization</a:t>
            </a:r>
            <a:endParaRPr/>
          </a:p>
        </p:txBody>
      </p:sp>
      <p:cxnSp>
        <p:nvCxnSpPr>
          <p:cNvPr id="245" name="Google Shape;245;p34"/>
          <p:cNvCxnSpPr>
            <a:stCxn id="243" idx="2"/>
            <a:endCxn id="244" idx="0"/>
          </p:cNvCxnSpPr>
          <p:nvPr/>
        </p:nvCxnSpPr>
        <p:spPr>
          <a:xfrm flipH="1" rot="10800000">
            <a:off x="852140" y="3561447"/>
            <a:ext cx="903900" cy="74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6" name="Google Shape;246;p34"/>
          <p:cNvSpPr/>
          <p:nvPr/>
        </p:nvSpPr>
        <p:spPr>
          <a:xfrm rot="10800000">
            <a:off x="2336720" y="4347593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4"/>
          <p:cNvSpPr txBox="1"/>
          <p:nvPr/>
        </p:nvSpPr>
        <p:spPr>
          <a:xfrm>
            <a:off x="2336720" y="4418693"/>
            <a:ext cx="43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RP</a:t>
            </a:r>
            <a:endParaRPr/>
          </a:p>
        </p:txBody>
      </p:sp>
      <p:cxnSp>
        <p:nvCxnSpPr>
          <p:cNvPr id="248" name="Google Shape;248;p34"/>
          <p:cNvCxnSpPr>
            <a:endCxn id="230" idx="0"/>
          </p:cNvCxnSpPr>
          <p:nvPr/>
        </p:nvCxnSpPr>
        <p:spPr>
          <a:xfrm flipH="1" rot="10800000">
            <a:off x="1557364" y="1590614"/>
            <a:ext cx="1339200" cy="42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9" name="Google Shape;249;p34"/>
          <p:cNvSpPr txBox="1"/>
          <p:nvPr/>
        </p:nvSpPr>
        <p:spPr>
          <a:xfrm>
            <a:off x="623194" y="4316039"/>
            <a:ext cx="43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RP</a:t>
            </a:r>
            <a:endParaRPr/>
          </a:p>
        </p:txBody>
      </p:sp>
      <p:cxnSp>
        <p:nvCxnSpPr>
          <p:cNvPr id="250" name="Google Shape;250;p34"/>
          <p:cNvCxnSpPr>
            <a:endCxn id="230" idx="0"/>
          </p:cNvCxnSpPr>
          <p:nvPr/>
        </p:nvCxnSpPr>
        <p:spPr>
          <a:xfrm rot="10800000">
            <a:off x="2896564" y="1590614"/>
            <a:ext cx="371100" cy="274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34"/>
          <p:cNvCxnSpPr>
            <a:endCxn id="230" idx="0"/>
          </p:cNvCxnSpPr>
          <p:nvPr/>
        </p:nvCxnSpPr>
        <p:spPr>
          <a:xfrm flipH="1" rot="10800000">
            <a:off x="2578264" y="1590614"/>
            <a:ext cx="318300" cy="274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2" name="Google Shape;252;p34"/>
          <p:cNvSpPr/>
          <p:nvPr/>
        </p:nvSpPr>
        <p:spPr>
          <a:xfrm rot="10800000">
            <a:off x="6009241" y="1060439"/>
            <a:ext cx="1382400" cy="601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4"/>
          <p:cNvSpPr txBox="1"/>
          <p:nvPr/>
        </p:nvSpPr>
        <p:spPr>
          <a:xfrm rot="10800000">
            <a:off x="5908066" y="1261439"/>
            <a:ext cx="153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4"/>
          <p:cNvSpPr txBox="1"/>
          <p:nvPr/>
        </p:nvSpPr>
        <p:spPr>
          <a:xfrm>
            <a:off x="7261041" y="4399252"/>
            <a:ext cx="109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OP</a:t>
            </a:r>
            <a:endParaRPr/>
          </a:p>
        </p:txBody>
      </p:sp>
      <p:sp>
        <p:nvSpPr>
          <p:cNvPr id="254" name="Google Shape;254;p34"/>
          <p:cNvSpPr/>
          <p:nvPr/>
        </p:nvSpPr>
        <p:spPr>
          <a:xfrm rot="10800000">
            <a:off x="6428003" y="4149889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4"/>
          <p:cNvSpPr txBox="1"/>
          <p:nvPr/>
        </p:nvSpPr>
        <p:spPr>
          <a:xfrm>
            <a:off x="6428003" y="4220989"/>
            <a:ext cx="43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RP</a:t>
            </a:r>
            <a:endParaRPr/>
          </a:p>
        </p:txBody>
      </p:sp>
      <p:sp>
        <p:nvSpPr>
          <p:cNvPr id="256" name="Google Shape;256;p34"/>
          <p:cNvSpPr/>
          <p:nvPr/>
        </p:nvSpPr>
        <p:spPr>
          <a:xfrm rot="10800000">
            <a:off x="8347898" y="4335383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4"/>
          <p:cNvSpPr txBox="1"/>
          <p:nvPr/>
        </p:nvSpPr>
        <p:spPr>
          <a:xfrm>
            <a:off x="8373398" y="4406483"/>
            <a:ext cx="109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RP</a:t>
            </a:r>
            <a:endParaRPr/>
          </a:p>
        </p:txBody>
      </p:sp>
      <p:sp>
        <p:nvSpPr>
          <p:cNvPr id="258" name="Google Shape;258;p34"/>
          <p:cNvSpPr/>
          <p:nvPr/>
        </p:nvSpPr>
        <p:spPr>
          <a:xfrm rot="10800000">
            <a:off x="7161491" y="3043464"/>
            <a:ext cx="11778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4"/>
          <p:cNvSpPr txBox="1"/>
          <p:nvPr/>
        </p:nvSpPr>
        <p:spPr>
          <a:xfrm>
            <a:off x="7152491" y="3050801"/>
            <a:ext cx="13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Organization</a:t>
            </a:r>
            <a:endParaRPr/>
          </a:p>
        </p:txBody>
      </p:sp>
      <p:cxnSp>
        <p:nvCxnSpPr>
          <p:cNvPr id="260" name="Google Shape;260;p34"/>
          <p:cNvCxnSpPr>
            <a:stCxn id="261" idx="0"/>
            <a:endCxn id="227" idx="0"/>
          </p:cNvCxnSpPr>
          <p:nvPr/>
        </p:nvCxnSpPr>
        <p:spPr>
          <a:xfrm rot="10800000">
            <a:off x="6673751" y="1661650"/>
            <a:ext cx="1644600" cy="52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34"/>
          <p:cNvCxnSpPr>
            <a:stCxn id="258" idx="2"/>
            <a:endCxn id="227" idx="0"/>
          </p:cNvCxnSpPr>
          <p:nvPr/>
        </p:nvCxnSpPr>
        <p:spPr>
          <a:xfrm rot="10800000">
            <a:off x="6673691" y="1661664"/>
            <a:ext cx="1076700" cy="138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p34"/>
          <p:cNvCxnSpPr>
            <a:stCxn id="256" idx="2"/>
            <a:endCxn id="258" idx="0"/>
          </p:cNvCxnSpPr>
          <p:nvPr/>
        </p:nvCxnSpPr>
        <p:spPr>
          <a:xfrm rot="10800000">
            <a:off x="7750298" y="3514883"/>
            <a:ext cx="813300" cy="82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4" name="Google Shape;264;p34"/>
          <p:cNvCxnSpPr>
            <a:stCxn id="254" idx="2"/>
            <a:endCxn id="227" idx="0"/>
          </p:cNvCxnSpPr>
          <p:nvPr/>
        </p:nvCxnSpPr>
        <p:spPr>
          <a:xfrm flipH="1" rot="10800000">
            <a:off x="6643703" y="1661689"/>
            <a:ext cx="30000" cy="248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" name="Google Shape;265;p34"/>
          <p:cNvCxnSpPr>
            <a:stCxn id="227" idx="0"/>
            <a:endCxn id="234" idx="2"/>
          </p:cNvCxnSpPr>
          <p:nvPr/>
        </p:nvCxnSpPr>
        <p:spPr>
          <a:xfrm flipH="1">
            <a:off x="3241066" y="1661639"/>
            <a:ext cx="3432600" cy="268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6" name="Google Shape;266;p34"/>
          <p:cNvCxnSpPr>
            <a:stCxn id="254" idx="2"/>
            <a:endCxn id="230" idx="0"/>
          </p:cNvCxnSpPr>
          <p:nvPr/>
        </p:nvCxnSpPr>
        <p:spPr>
          <a:xfrm rot="10800000">
            <a:off x="2896703" y="1590589"/>
            <a:ext cx="3747000" cy="255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7" name="Google Shape;267;p34"/>
          <p:cNvSpPr txBox="1"/>
          <p:nvPr/>
        </p:nvSpPr>
        <p:spPr>
          <a:xfrm>
            <a:off x="2227825" y="1084975"/>
            <a:ext cx="138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Trust Anchor X</a:t>
            </a:r>
            <a:endParaRPr/>
          </a:p>
        </p:txBody>
      </p:sp>
      <p:sp>
        <p:nvSpPr>
          <p:cNvPr id="268" name="Google Shape;268;p34"/>
          <p:cNvSpPr txBox="1"/>
          <p:nvPr/>
        </p:nvSpPr>
        <p:spPr>
          <a:xfrm>
            <a:off x="6037825" y="1161175"/>
            <a:ext cx="138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Trust Anchor Y</a:t>
            </a:r>
            <a:endParaRPr/>
          </a:p>
        </p:txBody>
      </p:sp>
      <p:cxnSp>
        <p:nvCxnSpPr>
          <p:cNvPr id="269" name="Google Shape;269;p34"/>
          <p:cNvCxnSpPr>
            <a:endCxn id="258" idx="0"/>
          </p:cNvCxnSpPr>
          <p:nvPr/>
        </p:nvCxnSpPr>
        <p:spPr>
          <a:xfrm flipH="1" rot="10800000">
            <a:off x="7496891" y="3514764"/>
            <a:ext cx="253500" cy="82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0" name="Google Shape;270;p34"/>
          <p:cNvSpPr/>
          <p:nvPr/>
        </p:nvSpPr>
        <p:spPr>
          <a:xfrm rot="10800000">
            <a:off x="1413698" y="4335383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4"/>
          <p:cNvSpPr txBox="1"/>
          <p:nvPr/>
        </p:nvSpPr>
        <p:spPr>
          <a:xfrm>
            <a:off x="1393641" y="4399252"/>
            <a:ext cx="109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OP</a:t>
            </a:r>
            <a:endParaRPr/>
          </a:p>
        </p:txBody>
      </p:sp>
      <p:cxnSp>
        <p:nvCxnSpPr>
          <p:cNvPr id="272" name="Google Shape;272;p34"/>
          <p:cNvCxnSpPr>
            <a:endCxn id="244" idx="0"/>
          </p:cNvCxnSpPr>
          <p:nvPr/>
        </p:nvCxnSpPr>
        <p:spPr>
          <a:xfrm flipH="1" rot="10800000">
            <a:off x="1629541" y="3561314"/>
            <a:ext cx="126600" cy="77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3" name="Google Shape;273;p34"/>
          <p:cNvSpPr/>
          <p:nvPr/>
        </p:nvSpPr>
        <p:spPr>
          <a:xfrm rot="10800000">
            <a:off x="8104040" y="2170647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4"/>
          <p:cNvSpPr txBox="1"/>
          <p:nvPr/>
        </p:nvSpPr>
        <p:spPr>
          <a:xfrm>
            <a:off x="8090801" y="2182450"/>
            <a:ext cx="45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OP</a:t>
            </a:r>
            <a:endParaRPr/>
          </a:p>
        </p:txBody>
      </p:sp>
      <p:sp>
        <p:nvSpPr>
          <p:cNvPr id="274" name="Google Shape;274;p34"/>
          <p:cNvSpPr/>
          <p:nvPr/>
        </p:nvSpPr>
        <p:spPr>
          <a:xfrm rot="10800000">
            <a:off x="4294040" y="2018247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4"/>
          <p:cNvSpPr txBox="1"/>
          <p:nvPr/>
        </p:nvSpPr>
        <p:spPr>
          <a:xfrm>
            <a:off x="4280801" y="2030050"/>
            <a:ext cx="45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OP</a:t>
            </a:r>
            <a:endParaRPr/>
          </a:p>
        </p:txBody>
      </p:sp>
      <p:sp>
        <p:nvSpPr>
          <p:cNvPr id="275" name="Google Shape;275;p34"/>
          <p:cNvSpPr/>
          <p:nvPr/>
        </p:nvSpPr>
        <p:spPr>
          <a:xfrm rot="10800000">
            <a:off x="1322240" y="2018247"/>
            <a:ext cx="431400" cy="47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4"/>
          <p:cNvSpPr txBox="1"/>
          <p:nvPr/>
        </p:nvSpPr>
        <p:spPr>
          <a:xfrm>
            <a:off x="1309001" y="2030050"/>
            <a:ext cx="45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OP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