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8" r:id="rId4"/>
    <p:sldId id="273" r:id="rId5"/>
    <p:sldId id="259" r:id="rId6"/>
    <p:sldId id="261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1" r:id="rId15"/>
    <p:sldId id="260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60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2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1" y="462"/>
      </p:cViewPr>
      <p:guideLst>
        <p:guide orient="horz" pos="1728"/>
        <p:guide pos="60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56681-7D50-4538-989C-AEFBC36578D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3BAD-1E3E-4B18-B2DE-AD01B4497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5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39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9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87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8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5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0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9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7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CE4D-F972-0A46-8C35-3C5F6B1412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3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3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4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7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1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3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14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3BAD-1E3E-4B18-B2DE-AD01B4497C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AFB5-1A75-4840-8551-BB59E496B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3ADA2-F898-494E-9F07-63C4F937C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70DD4-4293-4668-A0F7-A187ADA0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2A3B9-29AA-43E5-9620-0DFBBA5E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ECA8E-977E-49FB-9003-3ED523C0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1CDD1-6496-406E-9282-7EDDF16C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AEC69-0B8B-4647-89C2-05D96384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74763-9BD4-4AEF-9C0C-CA4F54A2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75C40-153A-4CDE-86E2-C4CBD8E4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460B-59DC-4174-80A7-48042882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9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8A1E4-E682-4F03-8622-E579E49C8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04F14-1C57-44DF-A82B-20C1AA4C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D9AA2-DFC5-44F1-A9BE-37C6ADD4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6E508-1744-444C-9ABD-5A317239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3D70-A122-49DF-9736-4380B8D7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1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B451-7130-4DD5-83D3-C95D633F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76-EA3A-4B12-8CA4-B8927D696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20794-2469-444C-A12A-0B2B7F3B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72B6C-0D6D-4D2A-B6C1-D8FC42F0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5A10C-6BB0-455D-86FB-6745F1F3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9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B1C5-8AB3-45D6-BCCB-FD6BADE1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FE602-07DD-43C4-9A60-922349BAC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59C69-E423-432C-8E4B-A45791E9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E1BE5-BA93-47B4-A484-80D761BA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9A8C-CCD6-402A-8CB1-81DDEAB0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7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8DED-3E8B-4FDA-8F06-0B6CC1A2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235D-9B0E-4065-AEDB-744405D82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1898F-460D-415E-A138-BF818F334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159F-1E8A-413F-832A-D596C34A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EC689-EF7A-4E79-BC91-6109AD46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D379E-377E-4D62-B265-B69582D2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3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2568-9345-40FB-AA20-CB078B24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F8D7-5D35-439E-B1C2-D4E9C46EC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745DE-AE1E-4066-AE11-9E80904F8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55FFC-8F41-448C-BD4A-92201B1E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020B5-D142-4DCD-8D47-C8423B5A3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329D0-AD4E-4578-B3C2-D6F152A3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16FEA-B2F3-483F-98F2-AC49F511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F09DC-2FF2-4E86-8EC2-47D1189F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4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92F6-AC0E-43D3-8AF6-A12E9B9C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B9BA5-93F7-460D-AB80-B6A20652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75C1B-8767-4F30-BD71-7219423D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75FE6-631C-4ED7-9C58-0108C715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26999-FBCA-40FB-8A3D-015B8420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1BE6A-D2F5-48A2-AB59-ED83B129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CF278-A08E-4C5C-9815-1461D03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3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680E-191F-4EED-87B4-34EE8D49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A0B9-7F30-46BC-AF27-4A0799BA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98AF7-6354-4D6E-AAA0-A903E3E2E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3F377-187A-48DC-B365-385DD0D4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31E3B-70EF-48AD-8F51-077935E2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CE3AC-6414-4B3C-AFE1-49733812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0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7FB4-B3B7-4BB2-B0DE-168C8E2F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A5763-F8B7-40CE-8CCD-DABAFB771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7AD25-E7B8-4CB4-844C-842ACDFB1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C27CD-817E-441A-8170-2698F920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31DEC-2A47-49BE-AC80-CDAB850C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31027-F2A0-4E42-BF78-2F93962B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9EE3A-45D6-4400-8CA9-EABEA249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87E18-31A2-44E8-9D5C-B7A604855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22E9-5A34-4F54-A962-926D28631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C7B1-3A46-4AE4-920F-967446ADADE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B08C6-4B98-49C3-A0B5-565021B2C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1255E-D61E-4E96-9985-C5704C1D9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EA80-B88D-4B7D-8708-5E4F57E6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2017/WD-webauthn-20170505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ebauth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bj@microsoft.com" TargetMode="External"/><Relationship Id="rId5" Type="http://schemas.openxmlformats.org/officeDocument/2006/relationships/hyperlink" Target="http://self-issued.info/" TargetMode="External"/><Relationship Id="rId4" Type="http://schemas.openxmlformats.org/officeDocument/2006/relationships/hyperlink" Target="https://fidoalliance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2F08-2959-4414-8B00-1FC95B741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Authentication using Asymmetric Keys on</a:t>
            </a:r>
            <a:br>
              <a:rPr lang="en-US" dirty="0"/>
            </a:br>
            <a:r>
              <a:rPr lang="en-US" dirty="0"/>
              <a:t>Devices Controlled by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15F9D-6260-4B0A-A4A7-7454C93B7F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Dr. Michael B. Jones</a:t>
            </a:r>
          </a:p>
          <a:p>
            <a:r>
              <a:rPr lang="en-US" dirty="0"/>
              <a:t>Identity Standards Architect, Microsoft</a:t>
            </a:r>
          </a:p>
          <a:p>
            <a:r>
              <a:rPr lang="en-US" dirty="0"/>
              <a:t>May 10, 2017</a:t>
            </a:r>
          </a:p>
        </p:txBody>
      </p:sp>
    </p:spTree>
    <p:extLst>
      <p:ext uri="{BB962C8B-B14F-4D97-AF65-F5344CB8AC3E}">
        <p14:creationId xmlns:p14="http://schemas.microsoft.com/office/powerpoint/2010/main" val="111913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5D04-85A7-4399-9FB6-9426BDC8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in and transitioning to desktop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388C04-E0F5-41CE-B235-E07827367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76" y="1584960"/>
            <a:ext cx="7152991" cy="4823460"/>
          </a:xfrm>
        </p:spPr>
      </p:pic>
    </p:spTree>
    <p:extLst>
      <p:ext uri="{BB962C8B-B14F-4D97-AF65-F5344CB8AC3E}">
        <p14:creationId xmlns:p14="http://schemas.microsoft.com/office/powerpoint/2010/main" val="286175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BF35-42AF-4726-90C9-2D87B964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second factor user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AEAEA-284C-45B2-A66F-066423F5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Yubico </a:t>
            </a:r>
            <a:r>
              <a:rPr lang="en-US" dirty="0" err="1"/>
              <a:t>YubiKey</a:t>
            </a:r>
            <a:r>
              <a:rPr lang="en-US" dirty="0"/>
              <a:t> as second factor for a Google account</a:t>
            </a:r>
          </a:p>
          <a:p>
            <a:pPr lvl="1"/>
            <a:r>
              <a:rPr lang="en-US" dirty="0"/>
              <a:t>This is using the FIDO U2F protocol predating WebAuthn and FIDO 2.0</a:t>
            </a:r>
          </a:p>
          <a:p>
            <a:r>
              <a:rPr lang="en-US" dirty="0"/>
              <a:t>The authenticator is attached by a USB port</a:t>
            </a:r>
          </a:p>
          <a:p>
            <a:r>
              <a:rPr lang="en-US" dirty="0"/>
              <a:t>The user gesture is touching a capacitive touch sensor</a:t>
            </a:r>
          </a:p>
          <a:p>
            <a:pPr lvl="1"/>
            <a:r>
              <a:rPr lang="en-US" dirty="0"/>
              <a:t>Note that this is not user-specific, since anyone could successfully touch it</a:t>
            </a:r>
          </a:p>
        </p:txBody>
      </p:sp>
    </p:spTree>
    <p:extLst>
      <p:ext uri="{BB962C8B-B14F-4D97-AF65-F5344CB8AC3E}">
        <p14:creationId xmlns:p14="http://schemas.microsoft.com/office/powerpoint/2010/main" val="135428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E994-059C-466A-83A7-E36156F9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for first factor (password)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2DF44B-31F6-49B2-AC38-5F837280B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1551305"/>
            <a:ext cx="5410200" cy="4835666"/>
          </a:xfrm>
        </p:spPr>
      </p:pic>
    </p:spTree>
    <p:extLst>
      <p:ext uri="{BB962C8B-B14F-4D97-AF65-F5344CB8AC3E}">
        <p14:creationId xmlns:p14="http://schemas.microsoft.com/office/powerpoint/2010/main" val="277069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CC4D-92AF-4B5A-82F3-2F2327AE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for second factor (authenticator)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D81EB-5F2E-4EC7-8F4B-010DF6D81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4" y="1558924"/>
            <a:ext cx="5391571" cy="4819016"/>
          </a:xfrm>
        </p:spPr>
      </p:pic>
    </p:spTree>
    <p:extLst>
      <p:ext uri="{BB962C8B-B14F-4D97-AF65-F5344CB8AC3E}">
        <p14:creationId xmlns:p14="http://schemas.microsoft.com/office/powerpoint/2010/main" val="296708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5A19-2A80-40A3-AC7A-20C84703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touches authenticator to authorize release of cryptographic second factor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947368-C306-4F06-BE6A-C35096A15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9805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B8D9-09E6-4C24-B83D-CE22B2E8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BFE8-4456-4AFF-AC2B-EC95F0AC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46329" cy="4351338"/>
          </a:xfrm>
        </p:spPr>
        <p:txBody>
          <a:bodyPr/>
          <a:lstStyle/>
          <a:p>
            <a:r>
              <a:rPr lang="en-US" dirty="0"/>
              <a:t>On May 5, 2017, W3C WebAuthn published WD-05</a:t>
            </a:r>
          </a:p>
          <a:p>
            <a:pPr lvl="1"/>
            <a:r>
              <a:rPr lang="en-US" dirty="0">
                <a:hlinkClick r:id="rId3"/>
              </a:rPr>
              <a:t>http://www.w3.org/TR/2017/WD-webauthn-20170505/</a:t>
            </a:r>
            <a:endParaRPr lang="en-US" dirty="0"/>
          </a:p>
          <a:p>
            <a:pPr lvl="1"/>
            <a:r>
              <a:rPr lang="en-US" dirty="0"/>
              <a:t>Several browsers plan to update their implementations to this version</a:t>
            </a:r>
          </a:p>
          <a:p>
            <a:r>
              <a:rPr lang="en-US" dirty="0"/>
              <a:t>FIDO 2.0 Client to Authenticator Protocol (CTAP) progressing in parallel</a:t>
            </a:r>
          </a:p>
          <a:p>
            <a:pPr lvl="1"/>
            <a:r>
              <a:rPr lang="en-US" dirty="0"/>
              <a:t>Current drafts available to FIDO Alliance members</a:t>
            </a:r>
          </a:p>
          <a:p>
            <a:pPr lvl="1"/>
            <a:r>
              <a:rPr lang="en-US" dirty="0"/>
              <a:t>Public drafts will be published by FIDO when deemed ready</a:t>
            </a:r>
          </a:p>
        </p:txBody>
      </p:sp>
    </p:spTree>
    <p:extLst>
      <p:ext uri="{BB962C8B-B14F-4D97-AF65-F5344CB8AC3E}">
        <p14:creationId xmlns:p14="http://schemas.microsoft.com/office/powerpoint/2010/main" val="171387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F060-F1E4-430F-AD72-F0488A53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Coming Attractions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700B-E0A3-4AE9-8EC4-C950784C1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Browsers implementing WebAuthn and CTAP drafts</a:t>
            </a:r>
          </a:p>
          <a:p>
            <a:r>
              <a:rPr lang="en-US" dirty="0"/>
              <a:t>Experimental applications using these browsers with authenticators</a:t>
            </a:r>
          </a:p>
          <a:p>
            <a:r>
              <a:rPr lang="en-US" dirty="0"/>
              <a:t>Interop testing of implementations</a:t>
            </a:r>
          </a:p>
          <a:p>
            <a:r>
              <a:rPr lang="en-US" dirty="0"/>
              <a:t>Continuing refinements of WebAuthn and CTAP specifications</a:t>
            </a:r>
          </a:p>
          <a:p>
            <a:endParaRPr lang="en-US" dirty="0"/>
          </a:p>
          <a:p>
            <a:r>
              <a:rPr lang="en-US" i="1" dirty="0"/>
              <a:t>Enablement of commonplace strong authentication on the Web!</a:t>
            </a:r>
          </a:p>
        </p:txBody>
      </p:sp>
    </p:spTree>
    <p:extLst>
      <p:ext uri="{BB962C8B-B14F-4D97-AF65-F5344CB8AC3E}">
        <p14:creationId xmlns:p14="http://schemas.microsoft.com/office/powerpoint/2010/main" val="211841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4E99-6A61-41DA-810C-C4CD0762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74" y="274639"/>
            <a:ext cx="10812529" cy="1143000"/>
          </a:xfrm>
        </p:spPr>
        <p:txBody>
          <a:bodyPr>
            <a:noAutofit/>
          </a:bodyPr>
          <a:lstStyle/>
          <a:p>
            <a:r>
              <a:rPr lang="en-US" sz="5200" dirty="0"/>
              <a:t>Where can I participate &amp;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85035-A67C-4968-8424-02C8C4CF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82672"/>
          </a:xfrm>
        </p:spPr>
        <p:txBody>
          <a:bodyPr>
            <a:normAutofit/>
          </a:bodyPr>
          <a:lstStyle/>
          <a:p>
            <a:r>
              <a:rPr lang="en-US" dirty="0"/>
              <a:t>W3C Web Authentication working group</a:t>
            </a:r>
          </a:p>
          <a:p>
            <a:pPr lvl="1"/>
            <a:r>
              <a:rPr lang="en-US" dirty="0">
                <a:hlinkClick r:id="rId3"/>
              </a:rPr>
              <a:t>https://www.w3.org/Webauthn/</a:t>
            </a:r>
            <a:endParaRPr lang="en-US" dirty="0"/>
          </a:p>
          <a:p>
            <a:r>
              <a:rPr lang="en-US" dirty="0"/>
              <a:t>FIDO 2.0 working group</a:t>
            </a:r>
          </a:p>
          <a:p>
            <a:pPr lvl="1"/>
            <a:r>
              <a:rPr lang="en-US" dirty="0">
                <a:hlinkClick r:id="rId4"/>
              </a:rPr>
              <a:t>https://fidoalliance.org/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My blog</a:t>
            </a:r>
          </a:p>
          <a:p>
            <a:pPr lvl="1"/>
            <a:r>
              <a:rPr lang="en-US" dirty="0">
                <a:hlinkClick r:id="rId5"/>
              </a:rPr>
              <a:t>http://self-issued.info/</a:t>
            </a:r>
            <a:endParaRPr lang="en-US" dirty="0"/>
          </a:p>
          <a:p>
            <a:r>
              <a:rPr lang="en-US" dirty="0"/>
              <a:t>E-mail me</a:t>
            </a:r>
          </a:p>
          <a:p>
            <a:pPr lvl="1"/>
            <a:r>
              <a:rPr lang="en-US" dirty="0">
                <a:hlinkClick r:id="rId6"/>
              </a:rPr>
              <a:t>mbj@microsoft.com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9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C76B-6B8C-4AAC-A470-C7ABA171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Authentication using Asymmetric Keys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C39C7FB-C773-4C4D-A350-CDF4CE610993}"/>
              </a:ext>
            </a:extLst>
          </p:cNvPr>
          <p:cNvSpPr/>
          <p:nvPr/>
        </p:nvSpPr>
        <p:spPr>
          <a:xfrm>
            <a:off x="1397590" y="3183112"/>
            <a:ext cx="2094638" cy="23965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2A94EE-BCFC-4CF2-8460-133E7464C730}"/>
              </a:ext>
            </a:extLst>
          </p:cNvPr>
          <p:cNvSpPr/>
          <p:nvPr/>
        </p:nvSpPr>
        <p:spPr>
          <a:xfrm>
            <a:off x="8326192" y="4039888"/>
            <a:ext cx="2417570" cy="13459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20AAD-502B-4FE8-B341-47066093445F}"/>
              </a:ext>
            </a:extLst>
          </p:cNvPr>
          <p:cNvSpPr txBox="1"/>
          <p:nvPr/>
        </p:nvSpPr>
        <p:spPr>
          <a:xfrm>
            <a:off x="1397590" y="5727354"/>
            <a:ext cx="209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Web 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992E9-577D-456F-9F5D-7D61B04A080B}"/>
              </a:ext>
            </a:extLst>
          </p:cNvPr>
          <p:cNvSpPr txBox="1"/>
          <p:nvPr/>
        </p:nvSpPr>
        <p:spPr>
          <a:xfrm>
            <a:off x="8592979" y="5552218"/>
            <a:ext cx="209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Authenticator</a:t>
            </a:r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CADF02F4-7B50-4575-9B71-43140E2CE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9263" y="1522922"/>
            <a:ext cx="1084950" cy="10849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C3BDEB-56B5-47B2-B10B-6A513C1CD650}"/>
              </a:ext>
            </a:extLst>
          </p:cNvPr>
          <p:cNvCxnSpPr>
            <a:cxnSpLocks/>
          </p:cNvCxnSpPr>
          <p:nvPr/>
        </p:nvCxnSpPr>
        <p:spPr>
          <a:xfrm flipH="1">
            <a:off x="3532558" y="2384985"/>
            <a:ext cx="2093154" cy="10579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D3B62E-FD6F-4BE7-91EE-ABB1EA65209B}"/>
              </a:ext>
            </a:extLst>
          </p:cNvPr>
          <p:cNvSpPr txBox="1"/>
          <p:nvPr/>
        </p:nvSpPr>
        <p:spPr>
          <a:xfrm>
            <a:off x="5045667" y="2504195"/>
            <a:ext cx="209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026AC-6F49-4071-A8C3-76330D9BE855}"/>
              </a:ext>
            </a:extLst>
          </p:cNvPr>
          <p:cNvSpPr txBox="1"/>
          <p:nvPr/>
        </p:nvSpPr>
        <p:spPr>
          <a:xfrm>
            <a:off x="1987608" y="2410152"/>
            <a:ext cx="3258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1.  User goes to Web Site</a:t>
            </a:r>
          </a:p>
        </p:txBody>
      </p:sp>
      <p:pic>
        <p:nvPicPr>
          <p:cNvPr id="19" name="Graphic 18" descr="Key">
            <a:extLst>
              <a:ext uri="{FF2B5EF4-FFF2-40B4-BE49-F238E27FC236}">
                <a16:creationId xmlns:a16="http://schemas.microsoft.com/office/drawing/2014/main" id="{A73C7455-ED4B-4DEF-A565-E3F205CAE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5413" y="4255670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363BF8-B81B-477C-B09A-E02F559BE44E}"/>
              </a:ext>
            </a:extLst>
          </p:cNvPr>
          <p:cNvSpPr txBox="1"/>
          <p:nvPr/>
        </p:nvSpPr>
        <p:spPr>
          <a:xfrm>
            <a:off x="1972341" y="4073170"/>
            <a:ext cx="945136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Login with Key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854AFA-B199-42E8-A8B6-A17B4CD962C5}"/>
              </a:ext>
            </a:extLst>
          </p:cNvPr>
          <p:cNvCxnSpPr>
            <a:cxnSpLocks/>
          </p:cNvCxnSpPr>
          <p:nvPr/>
        </p:nvCxnSpPr>
        <p:spPr>
          <a:xfrm flipH="1">
            <a:off x="2944768" y="2603607"/>
            <a:ext cx="2756897" cy="163319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6B8986A-0465-4474-849C-7E628D03F2D0}"/>
              </a:ext>
            </a:extLst>
          </p:cNvPr>
          <p:cNvSpPr txBox="1"/>
          <p:nvPr/>
        </p:nvSpPr>
        <p:spPr>
          <a:xfrm>
            <a:off x="4343644" y="3310268"/>
            <a:ext cx="375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2.  User chooses to login with key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6EDC59-4D96-4195-BA6F-9291A4A4F333}"/>
              </a:ext>
            </a:extLst>
          </p:cNvPr>
          <p:cNvCxnSpPr>
            <a:cxnSpLocks/>
          </p:cNvCxnSpPr>
          <p:nvPr/>
        </p:nvCxnSpPr>
        <p:spPr>
          <a:xfrm>
            <a:off x="3616623" y="4379899"/>
            <a:ext cx="4709569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CD0623F-5E71-4549-8E0B-653B56900DD9}"/>
              </a:ext>
            </a:extLst>
          </p:cNvPr>
          <p:cNvSpPr txBox="1"/>
          <p:nvPr/>
        </p:nvSpPr>
        <p:spPr>
          <a:xfrm>
            <a:off x="3774240" y="3939076"/>
            <a:ext cx="430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3.  Site asks authenticator to use key</a:t>
            </a:r>
          </a:p>
        </p:txBody>
      </p:sp>
      <p:pic>
        <p:nvPicPr>
          <p:cNvPr id="33" name="Graphic 32" descr="Right Pointing Backhand Index ">
            <a:extLst>
              <a:ext uri="{FF2B5EF4-FFF2-40B4-BE49-F238E27FC236}">
                <a16:creationId xmlns:a16="http://schemas.microsoft.com/office/drawing/2014/main" id="{45C54BFE-96C7-471D-A8E2-7633AC18A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9232" y="2817159"/>
            <a:ext cx="581606" cy="58160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F4718DF-74C4-4CDC-9F39-AFD861BC1777}"/>
              </a:ext>
            </a:extLst>
          </p:cNvPr>
          <p:cNvCxnSpPr>
            <a:cxnSpLocks/>
          </p:cNvCxnSpPr>
          <p:nvPr/>
        </p:nvCxnSpPr>
        <p:spPr>
          <a:xfrm>
            <a:off x="6634213" y="2451207"/>
            <a:ext cx="3119519" cy="148786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DA96C32-8218-4A2E-A520-2B2726F3EB32}"/>
              </a:ext>
            </a:extLst>
          </p:cNvPr>
          <p:cNvSpPr txBox="1"/>
          <p:nvPr/>
        </p:nvSpPr>
        <p:spPr>
          <a:xfrm>
            <a:off x="7403126" y="2520693"/>
            <a:ext cx="4163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4.  User gesture authorizes use of key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8C8E76-9E09-47D0-91D2-0E9DA440FE1E}"/>
              </a:ext>
            </a:extLst>
          </p:cNvPr>
          <p:cNvCxnSpPr>
            <a:cxnSpLocks/>
          </p:cNvCxnSpPr>
          <p:nvPr/>
        </p:nvCxnSpPr>
        <p:spPr>
          <a:xfrm flipH="1" flipV="1">
            <a:off x="3532558" y="5021782"/>
            <a:ext cx="4749334" cy="363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90E77A6-4579-4363-9C8C-04DBA6439DF9}"/>
              </a:ext>
            </a:extLst>
          </p:cNvPr>
          <p:cNvSpPr txBox="1"/>
          <p:nvPr/>
        </p:nvSpPr>
        <p:spPr>
          <a:xfrm>
            <a:off x="3616624" y="4621672"/>
            <a:ext cx="458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5.  Authenticator signs response with key</a:t>
            </a:r>
          </a:p>
        </p:txBody>
      </p:sp>
      <p:pic>
        <p:nvPicPr>
          <p:cNvPr id="46" name="Graphic 45" descr="Pencil">
            <a:extLst>
              <a:ext uri="{FF2B5EF4-FFF2-40B4-BE49-F238E27FC236}">
                <a16:creationId xmlns:a16="http://schemas.microsoft.com/office/drawing/2014/main" id="{1D644CBC-A55C-47BB-9B67-1824DF05E9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89656" y="4445471"/>
            <a:ext cx="634837" cy="634837"/>
          </a:xfrm>
          <a:prstGeom prst="rect">
            <a:avLst/>
          </a:prstGeom>
        </p:spPr>
      </p:pic>
      <p:pic>
        <p:nvPicPr>
          <p:cNvPr id="49" name="Graphic 48" descr="Checkmark">
            <a:extLst>
              <a:ext uri="{FF2B5EF4-FFF2-40B4-BE49-F238E27FC236}">
                <a16:creationId xmlns:a16="http://schemas.microsoft.com/office/drawing/2014/main" id="{A2AF0EE3-1BC2-4BF1-A8AE-69767E015B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15335" y="5415772"/>
            <a:ext cx="657857" cy="657857"/>
          </a:xfrm>
          <a:prstGeom prst="rect">
            <a:avLst/>
          </a:prstGeom>
        </p:spPr>
      </p:pic>
      <p:pic>
        <p:nvPicPr>
          <p:cNvPr id="51" name="Graphic 50" descr="Eye">
            <a:extLst>
              <a:ext uri="{FF2B5EF4-FFF2-40B4-BE49-F238E27FC236}">
                <a16:creationId xmlns:a16="http://schemas.microsoft.com/office/drawing/2014/main" id="{F73F7B1C-2FDD-4981-B437-C75C774C59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41168" y="2769696"/>
            <a:ext cx="726416" cy="7264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0968BB8-16B2-4EBC-86AE-15280B27946C}"/>
              </a:ext>
            </a:extLst>
          </p:cNvPr>
          <p:cNvSpPr txBox="1"/>
          <p:nvPr/>
        </p:nvSpPr>
        <p:spPr>
          <a:xfrm>
            <a:off x="3532558" y="5606712"/>
            <a:ext cx="446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6.  Site verifies signature and logs user in</a:t>
            </a:r>
          </a:p>
        </p:txBody>
      </p:sp>
    </p:spTree>
    <p:extLst>
      <p:ext uri="{BB962C8B-B14F-4D97-AF65-F5344CB8AC3E}">
        <p14:creationId xmlns:p14="http://schemas.microsoft.com/office/powerpoint/2010/main" val="9185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5" grpId="0"/>
      <p:bldP spid="31" grpId="0"/>
      <p:bldP spid="38" grpId="0"/>
      <p:bldP spid="42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27F3-7820-4427-87B7-47DB69C1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Authenticator?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E293-A3F4-4191-9559-AB4FC5DA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Authenticator is an abstraction that</a:t>
            </a:r>
          </a:p>
          <a:p>
            <a:pPr lvl="1"/>
            <a:r>
              <a:rPr lang="en-US" dirty="0"/>
              <a:t>Can securely use private keys for authentication</a:t>
            </a:r>
          </a:p>
          <a:p>
            <a:pPr lvl="1"/>
            <a:r>
              <a:rPr lang="en-US" dirty="0"/>
              <a:t>Will only use those keys when prompted by a user gesture</a:t>
            </a:r>
          </a:p>
          <a:p>
            <a:r>
              <a:rPr lang="en-US" dirty="0"/>
              <a:t>What kinds of places might keys for an authenticator be?</a:t>
            </a:r>
          </a:p>
          <a:p>
            <a:pPr lvl="1"/>
            <a:r>
              <a:rPr lang="en-US" dirty="0"/>
              <a:t>TPM on laptop</a:t>
            </a:r>
          </a:p>
          <a:p>
            <a:pPr lvl="1"/>
            <a:r>
              <a:rPr lang="en-US" dirty="0"/>
              <a:t>Secure element on phone</a:t>
            </a:r>
          </a:p>
          <a:p>
            <a:pPr lvl="1"/>
            <a:r>
              <a:rPr lang="en-US" dirty="0"/>
              <a:t>Storage on connected authenticator device</a:t>
            </a:r>
          </a:p>
          <a:p>
            <a:pPr lvl="1"/>
            <a:r>
              <a:rPr lang="en-US" dirty="0"/>
              <a:t>Encrypted by the authenticator and held elsewhere for it</a:t>
            </a:r>
          </a:p>
          <a:p>
            <a:r>
              <a:rPr lang="en-US" dirty="0"/>
              <a:t>What kinds of user gestures might prompt user of keys?</a:t>
            </a:r>
          </a:p>
          <a:p>
            <a:pPr lvl="1"/>
            <a:r>
              <a:rPr lang="en-US" dirty="0"/>
              <a:t>Biometric</a:t>
            </a:r>
          </a:p>
          <a:p>
            <a:pPr lvl="1"/>
            <a:r>
              <a:rPr lang="en-US" dirty="0"/>
              <a:t>PIN</a:t>
            </a:r>
          </a:p>
          <a:p>
            <a:pPr lvl="1"/>
            <a:r>
              <a:rPr lang="en-US" dirty="0"/>
              <a:t>Touch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48FD7B-E156-4CEF-96B2-586FEC628C62}"/>
              </a:ext>
            </a:extLst>
          </p:cNvPr>
          <p:cNvSpPr/>
          <p:nvPr/>
        </p:nvSpPr>
        <p:spPr>
          <a:xfrm>
            <a:off x="8392053" y="839488"/>
            <a:ext cx="2417570" cy="13459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Key">
            <a:extLst>
              <a:ext uri="{FF2B5EF4-FFF2-40B4-BE49-F238E27FC236}">
                <a16:creationId xmlns:a16="http://schemas.microsoft.com/office/drawing/2014/main" id="{77DAC095-4A82-469B-A50C-567A99032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1274" y="1055270"/>
            <a:ext cx="914400" cy="914400"/>
          </a:xfrm>
          <a:prstGeom prst="rect">
            <a:avLst/>
          </a:prstGeom>
        </p:spPr>
      </p:pic>
      <p:pic>
        <p:nvPicPr>
          <p:cNvPr id="6" name="Graphic 5" descr="Right Pointing Backhand Index ">
            <a:extLst>
              <a:ext uri="{FF2B5EF4-FFF2-40B4-BE49-F238E27FC236}">
                <a16:creationId xmlns:a16="http://schemas.microsoft.com/office/drawing/2014/main" id="{29C3DF73-E57B-4344-A3C9-B51B1AA42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3106" y="5181534"/>
            <a:ext cx="581606" cy="581606"/>
          </a:xfrm>
          <a:prstGeom prst="rect">
            <a:avLst/>
          </a:prstGeom>
        </p:spPr>
      </p:pic>
      <p:pic>
        <p:nvPicPr>
          <p:cNvPr id="7" name="Graphic 6" descr="Eye">
            <a:extLst>
              <a:ext uri="{FF2B5EF4-FFF2-40B4-BE49-F238E27FC236}">
                <a16:creationId xmlns:a16="http://schemas.microsoft.com/office/drawing/2014/main" id="{B2FAB59B-1076-4906-9E07-3846D647E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5042" y="5134071"/>
            <a:ext cx="726416" cy="726416"/>
          </a:xfrm>
          <a:prstGeom prst="rect">
            <a:avLst/>
          </a:prstGeom>
        </p:spPr>
      </p:pic>
      <p:pic>
        <p:nvPicPr>
          <p:cNvPr id="9" name="Graphic 8" descr="Laptop">
            <a:extLst>
              <a:ext uri="{FF2B5EF4-FFF2-40B4-BE49-F238E27FC236}">
                <a16:creationId xmlns:a16="http://schemas.microsoft.com/office/drawing/2014/main" id="{D7427185-AF35-4A81-A623-60C35AA6E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1626" y="3324498"/>
            <a:ext cx="914400" cy="914400"/>
          </a:xfrm>
          <a:prstGeom prst="rect">
            <a:avLst/>
          </a:prstGeom>
        </p:spPr>
      </p:pic>
      <p:pic>
        <p:nvPicPr>
          <p:cNvPr id="11" name="Graphic 10" descr="Smart Phone">
            <a:extLst>
              <a:ext uri="{FF2B5EF4-FFF2-40B4-BE49-F238E27FC236}">
                <a16:creationId xmlns:a16="http://schemas.microsoft.com/office/drawing/2014/main" id="{390001ED-B8DB-4666-812A-1AC1961921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28265" y="33386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9B45-1591-48CF-A9CC-0947D3E1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Strong about using an Authenticator?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54B2-3F18-4D09-84A1-662BB17D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Authenticators</a:t>
            </a:r>
          </a:p>
          <a:p>
            <a:pPr lvl="1"/>
            <a:r>
              <a:rPr lang="en-US" dirty="0"/>
              <a:t>don’t expose any secrets like passwords that can be stolen or guessed</a:t>
            </a:r>
          </a:p>
          <a:p>
            <a:pPr lvl="1"/>
            <a:r>
              <a:rPr lang="en-US" dirty="0"/>
              <a:t>keep a private key private and sign with it – providing proof of possession</a:t>
            </a:r>
          </a:p>
          <a:p>
            <a:pPr lvl="1"/>
            <a:r>
              <a:rPr lang="en-US" dirty="0"/>
              <a:t>only use the key when authorized by a user gesture</a:t>
            </a:r>
          </a:p>
        </p:txBody>
      </p:sp>
    </p:spTree>
    <p:extLst>
      <p:ext uri="{BB962C8B-B14F-4D97-AF65-F5344CB8AC3E}">
        <p14:creationId xmlns:p14="http://schemas.microsoft.com/office/powerpoint/2010/main" val="274056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3BFB-F911-494C-A71A-A68BA7FB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Standards Making it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E841-5508-4624-86CD-D4DF28B67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W3C Web Authentication (WebAuthn)</a:t>
            </a:r>
          </a:p>
          <a:p>
            <a:pPr lvl="1"/>
            <a:r>
              <a:rPr lang="en-US" dirty="0"/>
              <a:t>Enables sign-in with methods stronger than passwords</a:t>
            </a:r>
          </a:p>
          <a:p>
            <a:pPr lvl="1"/>
            <a:r>
              <a:rPr lang="en-US" dirty="0"/>
              <a:t>with authenticators using securely held private keys</a:t>
            </a:r>
          </a:p>
          <a:p>
            <a:pPr lvl="1"/>
            <a:r>
              <a:rPr lang="en-US" dirty="0"/>
              <a:t>that use the private key only with user permission</a:t>
            </a:r>
          </a:p>
          <a:p>
            <a:pPr lvl="1"/>
            <a:r>
              <a:rPr lang="en-US" dirty="0"/>
              <a:t>which is given to the authenticator with a user gesture</a:t>
            </a:r>
          </a:p>
          <a:p>
            <a:pPr lvl="1"/>
            <a:r>
              <a:rPr lang="en-US" dirty="0"/>
              <a:t>such as a biometric or PIN.</a:t>
            </a:r>
          </a:p>
          <a:p>
            <a:r>
              <a:rPr lang="en-US" dirty="0"/>
              <a:t>FIDO 2.0 Client to Authenticator Protocol (CTAP)</a:t>
            </a:r>
          </a:p>
          <a:p>
            <a:pPr lvl="1"/>
            <a:r>
              <a:rPr lang="en-US" dirty="0"/>
              <a:t>Can be used with WebAuthn</a:t>
            </a:r>
          </a:p>
          <a:p>
            <a:pPr lvl="1"/>
            <a:r>
              <a:rPr lang="en-US" dirty="0"/>
              <a:t>to enable use of remote authenticators</a:t>
            </a:r>
          </a:p>
          <a:p>
            <a:pPr lvl="1"/>
            <a:r>
              <a:rPr lang="en-US" dirty="0"/>
              <a:t>such as those on mobile phones or connected devices</a:t>
            </a:r>
          </a:p>
          <a:p>
            <a:pPr lvl="1"/>
            <a:r>
              <a:rPr lang="en-US" dirty="0"/>
              <a:t>to be used when signing in.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1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F965-EA5E-4F81-86F9-F145913D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WebAuthn for the first or second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A611B-BEF1-4AD8-B9DB-5FBABEF97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for </a:t>
            </a:r>
            <a:r>
              <a:rPr lang="en-US" dirty="0" err="1"/>
              <a:t>for</a:t>
            </a:r>
            <a:r>
              <a:rPr lang="en-US" dirty="0"/>
              <a:t> both use cases</a:t>
            </a:r>
          </a:p>
          <a:p>
            <a:r>
              <a:rPr lang="en-US" dirty="0"/>
              <a:t>When first factor, user is logged in directly using authenticator</a:t>
            </a:r>
          </a:p>
          <a:p>
            <a:pPr lvl="1"/>
            <a:r>
              <a:rPr lang="en-US" dirty="0"/>
              <a:t>Requires that the user gesture be specific to the user</a:t>
            </a:r>
          </a:p>
          <a:p>
            <a:r>
              <a:rPr lang="en-US" dirty="0"/>
              <a:t>When second factor, authenticator augments first factor</a:t>
            </a:r>
          </a:p>
          <a:p>
            <a:pPr lvl="1"/>
            <a:r>
              <a:rPr lang="en-US" dirty="0"/>
              <a:t>The first factor is often a traditional username/password</a:t>
            </a:r>
          </a:p>
          <a:p>
            <a:pPr lvl="1"/>
            <a:r>
              <a:rPr lang="en-US" dirty="0"/>
              <a:t>The second factor tests user presence, but need not be user-specific</a:t>
            </a:r>
          </a:p>
          <a:p>
            <a:pPr lvl="1"/>
            <a:r>
              <a:rPr lang="en-US" dirty="0"/>
              <a:t>This is the way that existing U2F devices are used</a:t>
            </a:r>
          </a:p>
        </p:txBody>
      </p:sp>
    </p:spTree>
    <p:extLst>
      <p:ext uri="{BB962C8B-B14F-4D97-AF65-F5344CB8AC3E}">
        <p14:creationId xmlns:p14="http://schemas.microsoft.com/office/powerpoint/2010/main" val="139980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D68F-A4C8-45E9-B651-6537B4DD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first factor user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B3FDE-879E-4014-A95F-8722D0CE8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Windows Hello to log into my Surface 4</a:t>
            </a:r>
          </a:p>
          <a:p>
            <a:pPr lvl="1"/>
            <a:r>
              <a:rPr lang="en-US" dirty="0"/>
              <a:t>This is using a Microsoft-developed protocol predating WebAuthn</a:t>
            </a:r>
          </a:p>
          <a:p>
            <a:pPr lvl="1"/>
            <a:r>
              <a:rPr lang="en-US" dirty="0"/>
              <a:t>(Microsoft donated this protocol to the FIDO Alliance to use as they saw fit)</a:t>
            </a:r>
          </a:p>
          <a:p>
            <a:r>
              <a:rPr lang="en-US" dirty="0"/>
              <a:t>Windows 10 implements the authenticator and stores the key</a:t>
            </a:r>
          </a:p>
          <a:p>
            <a:r>
              <a:rPr lang="en-US" dirty="0"/>
              <a:t>The user gesture used is facial recognition</a:t>
            </a:r>
          </a:p>
          <a:p>
            <a:pPr lvl="1"/>
            <a:r>
              <a:rPr lang="en-US" dirty="0"/>
              <a:t>Could also be a fingerprint or PIN</a:t>
            </a:r>
          </a:p>
        </p:txBody>
      </p:sp>
    </p:spTree>
    <p:extLst>
      <p:ext uri="{BB962C8B-B14F-4D97-AF65-F5344CB8AC3E}">
        <p14:creationId xmlns:p14="http://schemas.microsoft.com/office/powerpoint/2010/main" val="399333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1CA7-4F78-45D2-8E34-804E8EA3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you… (camera on)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86F8E-C2EE-40B9-B887-3B693D6AA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50" y="1652588"/>
            <a:ext cx="7361090" cy="4885372"/>
          </a:xfrm>
        </p:spPr>
      </p:pic>
    </p:spTree>
    <p:extLst>
      <p:ext uri="{BB962C8B-B14F-4D97-AF65-F5344CB8AC3E}">
        <p14:creationId xmlns:p14="http://schemas.microsoft.com/office/powerpoint/2010/main" val="93300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6324-23E1-4739-A720-4DEA9C3A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Welcome… (camera off)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69BFA-788F-4952-8347-411A00B29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7" y="1600200"/>
            <a:ext cx="7173093" cy="4883585"/>
          </a:xfrm>
        </p:spPr>
      </p:pic>
    </p:spTree>
    <p:extLst>
      <p:ext uri="{BB962C8B-B14F-4D97-AF65-F5344CB8AC3E}">
        <p14:creationId xmlns:p14="http://schemas.microsoft.com/office/powerpoint/2010/main" val="315572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692</Words>
  <Application>Microsoft Office PowerPoint</Application>
  <PresentationFormat>Widescreen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Strong Authentication using Asymmetric Keys on Devices Controlled by You </vt:lpstr>
      <vt:lpstr>Web Authentication using Asymmetric Keys</vt:lpstr>
      <vt:lpstr>What’s an Authenticator?</vt:lpstr>
      <vt:lpstr>What’s Strong about using an Authenticator?</vt:lpstr>
      <vt:lpstr>The Standards Making it Possible</vt:lpstr>
      <vt:lpstr>Is WebAuthn for the first or second factor?</vt:lpstr>
      <vt:lpstr>Example first factor user experience</vt:lpstr>
      <vt:lpstr>Looking for you… (camera on)</vt:lpstr>
      <vt:lpstr>Hello Welcome… (camera off)</vt:lpstr>
      <vt:lpstr>Signed in and transitioning to desktop</vt:lpstr>
      <vt:lpstr>Example second factor user experience</vt:lpstr>
      <vt:lpstr>Prompt for first factor (password)</vt:lpstr>
      <vt:lpstr>Prompt for second factor (authenticator)</vt:lpstr>
      <vt:lpstr>User touches authenticator to authorize release of cryptographic second factor</vt:lpstr>
      <vt:lpstr>Standards Status</vt:lpstr>
      <vt:lpstr>Preview of Coming Attractions</vt:lpstr>
      <vt:lpstr>Where can I participate &amp; learn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Authentication using Keys on your Devices Controlled by You </dc:title>
  <dc:creator>Mike Jones</dc:creator>
  <cp:lastModifiedBy>Mike Jones</cp:lastModifiedBy>
  <cp:revision>72</cp:revision>
  <dcterms:created xsi:type="dcterms:W3CDTF">2017-05-07T01:50:32Z</dcterms:created>
  <dcterms:modified xsi:type="dcterms:W3CDTF">2017-05-10T13:14:23Z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mbj@microsoft.com</vt:lpwstr>
  </property>
  <property fmtid="{D5CDD505-2E9C-101B-9397-08002B2CF9AE}" pid="6" name="MSIP_Label_f42aa342-8706-4288-bd11-ebb85995028c_SetDate">
    <vt:lpwstr>2017-05-06T18:54:20.2759401-07:00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